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0" r:id="rId15"/>
    <p:sldId id="281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1E320-6125-4F18-BD44-F897FE8B497F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BAE6-652E-4401-A61B-784B9695160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3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FBAE6-652E-4401-A61B-784B9695160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3855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5739-B322-477B-BBA4-A988340F5503}" type="datetimeFigureOut">
              <a:rPr lang="fr-FR" smtClean="0"/>
              <a:pPr/>
              <a:t>02/05/2017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37989-C3AA-4919-B6EC-E43F1E17DC1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38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36.png"/><Relationship Id="rId10" Type="http://schemas.openxmlformats.org/officeDocument/2006/relationships/image" Target="../media/image9.png"/><Relationship Id="rId19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7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38" name="Group 14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1041" name="Group 17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3" name="Group 19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0" y="6874"/>
              <a:ext cx="14398" cy="2"/>
              <a:chOff x="0" y="6874"/>
              <a:chExt cx="14398" cy="2"/>
            </a:xfrm>
          </p:grpSpPr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0" y="6874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7" name="Group 23"/>
            <p:cNvGrpSpPr>
              <a:grpSpLocks/>
            </p:cNvGrpSpPr>
            <p:nvPr/>
          </p:nvGrpSpPr>
          <p:grpSpPr bwMode="auto">
            <a:xfrm>
              <a:off x="0" y="5890"/>
              <a:ext cx="14398" cy="2"/>
              <a:chOff x="0" y="5890"/>
              <a:chExt cx="14398" cy="2"/>
            </a:xfrm>
          </p:grpSpPr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0" y="5890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49" name="Group 25"/>
            <p:cNvGrpSpPr>
              <a:grpSpLocks/>
            </p:cNvGrpSpPr>
            <p:nvPr/>
          </p:nvGrpSpPr>
          <p:grpSpPr bwMode="auto">
            <a:xfrm>
              <a:off x="0" y="7855"/>
              <a:ext cx="14398" cy="2"/>
              <a:chOff x="0" y="7855"/>
              <a:chExt cx="14398" cy="2"/>
            </a:xfrm>
          </p:grpSpPr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0" y="7855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1" name="Group 27"/>
            <p:cNvGrpSpPr>
              <a:grpSpLocks/>
            </p:cNvGrpSpPr>
            <p:nvPr/>
          </p:nvGrpSpPr>
          <p:grpSpPr bwMode="auto">
            <a:xfrm>
              <a:off x="0" y="1961"/>
              <a:ext cx="14398" cy="2"/>
              <a:chOff x="0" y="1961"/>
              <a:chExt cx="14398" cy="2"/>
            </a:xfrm>
          </p:grpSpPr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0" y="1961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3" name="Group 29"/>
            <p:cNvGrpSpPr>
              <a:grpSpLocks/>
            </p:cNvGrpSpPr>
            <p:nvPr/>
          </p:nvGrpSpPr>
          <p:grpSpPr bwMode="auto">
            <a:xfrm>
              <a:off x="0" y="4908"/>
              <a:ext cx="14398" cy="2"/>
              <a:chOff x="0" y="4908"/>
              <a:chExt cx="14398" cy="2"/>
            </a:xfrm>
          </p:grpSpPr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0" y="4908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5" name="Group 31"/>
            <p:cNvGrpSpPr>
              <a:grpSpLocks/>
            </p:cNvGrpSpPr>
            <p:nvPr/>
          </p:nvGrpSpPr>
          <p:grpSpPr bwMode="auto">
            <a:xfrm>
              <a:off x="0" y="3924"/>
              <a:ext cx="14398" cy="2"/>
              <a:chOff x="0" y="3924"/>
              <a:chExt cx="14398" cy="2"/>
            </a:xfrm>
          </p:grpSpPr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0" y="3924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7" name="Group 33"/>
            <p:cNvGrpSpPr>
              <a:grpSpLocks/>
            </p:cNvGrpSpPr>
            <p:nvPr/>
          </p:nvGrpSpPr>
          <p:grpSpPr bwMode="auto">
            <a:xfrm>
              <a:off x="0" y="2942"/>
              <a:ext cx="14398" cy="2"/>
              <a:chOff x="0" y="2942"/>
              <a:chExt cx="14398" cy="2"/>
            </a:xfrm>
          </p:grpSpPr>
          <p:sp>
            <p:nvSpPr>
              <p:cNvPr id="1058" name="Freeform 34"/>
              <p:cNvSpPr>
                <a:spLocks/>
              </p:cNvSpPr>
              <p:nvPr/>
            </p:nvSpPr>
            <p:spPr bwMode="auto">
              <a:xfrm>
                <a:off x="0" y="2942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59" name="Group 35"/>
            <p:cNvGrpSpPr>
              <a:grpSpLocks/>
            </p:cNvGrpSpPr>
            <p:nvPr/>
          </p:nvGrpSpPr>
          <p:grpSpPr bwMode="auto">
            <a:xfrm>
              <a:off x="0" y="979"/>
              <a:ext cx="14398" cy="2"/>
              <a:chOff x="0" y="979"/>
              <a:chExt cx="14398" cy="2"/>
            </a:xfrm>
          </p:grpSpPr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0" y="979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1" name="Group 37"/>
            <p:cNvGrpSpPr>
              <a:grpSpLocks/>
            </p:cNvGrpSpPr>
            <p:nvPr/>
          </p:nvGrpSpPr>
          <p:grpSpPr bwMode="auto">
            <a:xfrm>
              <a:off x="0" y="9821"/>
              <a:ext cx="14398" cy="2"/>
              <a:chOff x="0" y="9821"/>
              <a:chExt cx="14398" cy="2"/>
            </a:xfrm>
          </p:grpSpPr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0" y="9821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63" name="Group 39"/>
            <p:cNvGrpSpPr>
              <a:grpSpLocks/>
            </p:cNvGrpSpPr>
            <p:nvPr/>
          </p:nvGrpSpPr>
          <p:grpSpPr bwMode="auto">
            <a:xfrm>
              <a:off x="0" y="8837"/>
              <a:ext cx="14398" cy="2"/>
              <a:chOff x="0" y="8837"/>
              <a:chExt cx="14398" cy="2"/>
            </a:xfrm>
          </p:grpSpPr>
          <p:sp>
            <p:nvSpPr>
              <p:cNvPr id="1064" name="Freeform 40"/>
              <p:cNvSpPr>
                <a:spLocks/>
              </p:cNvSpPr>
              <p:nvPr/>
            </p:nvSpPr>
            <p:spPr bwMode="auto">
              <a:xfrm>
                <a:off x="0" y="8837"/>
                <a:ext cx="14398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8" y="0"/>
                  </a:cxn>
                </a:cxnLst>
                <a:rect l="0" t="0" r="r" b="b"/>
                <a:pathLst>
                  <a:path w="14398">
                    <a:moveTo>
                      <a:pt x="0" y="0"/>
                    </a:moveTo>
                    <a:lnTo>
                      <a:pt x="14398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65" name="Picture 41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610" y="6604"/>
                <a:ext cx="1790" cy="4186"/>
              </a:xfrm>
              <a:prstGeom prst="rect">
                <a:avLst/>
              </a:prstGeom>
              <a:noFill/>
            </p:spPr>
          </p:pic>
          <p:pic>
            <p:nvPicPr>
              <p:cNvPr id="1066" name="Picture 4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3462" y="9496"/>
                <a:ext cx="938" cy="1294"/>
              </a:xfrm>
              <a:prstGeom prst="rect">
                <a:avLst/>
              </a:prstGeom>
              <a:noFill/>
            </p:spPr>
          </p:pic>
          <p:pic>
            <p:nvPicPr>
              <p:cNvPr id="1067" name="Picture 4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4198" y="10545"/>
                <a:ext cx="202" cy="245"/>
              </a:xfrm>
              <a:prstGeom prst="rect">
                <a:avLst/>
              </a:prstGeom>
              <a:noFill/>
            </p:spPr>
          </p:pic>
          <p:pic>
            <p:nvPicPr>
              <p:cNvPr id="1068" name="Picture 4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9862" y="0"/>
                <a:ext cx="1397" cy="10790"/>
              </a:xfrm>
              <a:prstGeom prst="rect">
                <a:avLst/>
              </a:prstGeom>
              <a:noFill/>
            </p:spPr>
          </p:pic>
          <p:pic>
            <p:nvPicPr>
              <p:cNvPr id="1069" name="Picture 45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995" y="0"/>
                <a:ext cx="374" cy="10790"/>
              </a:xfrm>
              <a:prstGeom prst="rect">
                <a:avLst/>
              </a:prstGeom>
              <a:noFill/>
            </p:spPr>
          </p:pic>
          <p:pic>
            <p:nvPicPr>
              <p:cNvPr id="1070" name="Picture 46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4915" y="0"/>
                <a:ext cx="749" cy="10790"/>
              </a:xfrm>
              <a:prstGeom prst="rect">
                <a:avLst/>
              </a:prstGeom>
              <a:noFill/>
            </p:spPr>
          </p:pic>
          <p:pic>
            <p:nvPicPr>
              <p:cNvPr id="1071" name="Picture 47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912" y="0"/>
                <a:ext cx="1063" cy="10790"/>
              </a:xfrm>
              <a:prstGeom prst="rect">
                <a:avLst/>
              </a:prstGeom>
              <a:noFill/>
            </p:spPr>
          </p:pic>
          <p:pic>
            <p:nvPicPr>
              <p:cNvPr id="1072" name="Picture 48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2818" y="0"/>
                <a:ext cx="1438" cy="10790"/>
              </a:xfrm>
              <a:prstGeom prst="rect">
                <a:avLst/>
              </a:prstGeom>
              <a:noFill/>
            </p:spPr>
          </p:pic>
          <p:pic>
            <p:nvPicPr>
              <p:cNvPr id="1073" name="Picture 49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752" y="0"/>
                <a:ext cx="1843" cy="10790"/>
              </a:xfrm>
              <a:prstGeom prst="rect">
                <a:avLst/>
              </a:prstGeom>
              <a:noFill/>
            </p:spPr>
          </p:pic>
          <p:pic>
            <p:nvPicPr>
              <p:cNvPr id="1074" name="Picture 50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718" y="0"/>
                <a:ext cx="2100" cy="10790"/>
              </a:xfrm>
              <a:prstGeom prst="rect">
                <a:avLst/>
              </a:prstGeom>
              <a:noFill/>
            </p:spPr>
          </p:pic>
        </p:grpSp>
        <p:grpSp>
          <p:nvGrpSpPr>
            <p:cNvPr id="1075" name="Group 51"/>
            <p:cNvGrpSpPr>
              <a:grpSpLocks/>
            </p:cNvGrpSpPr>
            <p:nvPr/>
          </p:nvGrpSpPr>
          <p:grpSpPr bwMode="auto">
            <a:xfrm>
              <a:off x="12600" y="0"/>
              <a:ext cx="1798" cy="2112"/>
              <a:chOff x="12600" y="0"/>
              <a:chExt cx="1798" cy="2112"/>
            </a:xfrm>
          </p:grpSpPr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12600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77" name="Group 53"/>
            <p:cNvGrpSpPr>
              <a:grpSpLocks/>
            </p:cNvGrpSpPr>
            <p:nvPr/>
          </p:nvGrpSpPr>
          <p:grpSpPr bwMode="auto">
            <a:xfrm>
              <a:off x="13378" y="0"/>
              <a:ext cx="1020" cy="1034"/>
              <a:chOff x="13378" y="0"/>
              <a:chExt cx="1020" cy="1034"/>
            </a:xfrm>
          </p:grpSpPr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13378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79" name="Picture 55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2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1080" name="Group 56"/>
            <p:cNvGrpSpPr>
              <a:grpSpLocks/>
            </p:cNvGrpSpPr>
            <p:nvPr/>
          </p:nvGrpSpPr>
          <p:grpSpPr bwMode="auto">
            <a:xfrm>
              <a:off x="12" y="0"/>
              <a:ext cx="1471" cy="1498"/>
              <a:chOff x="12" y="0"/>
              <a:chExt cx="1471" cy="1498"/>
            </a:xfrm>
          </p:grpSpPr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12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1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5" y="675"/>
                  </a:cxn>
                  <a:cxn ang="0">
                    <a:pos x="301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1" y="1080"/>
                  </a:cxn>
                  <a:cxn ang="0">
                    <a:pos x="645" y="705"/>
                  </a:cxn>
                  <a:cxn ang="0">
                    <a:pos x="1037" y="345"/>
                  </a:cxn>
                  <a:cxn ang="0">
                    <a:pos x="1471" y="0"/>
                  </a:cxn>
                </a:cxnLst>
                <a:rect l="0" t="0" r="r" b="b"/>
                <a:pathLst>
                  <a:path w="1471" h="1498">
                    <a:moveTo>
                      <a:pt x="1471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5" y="675"/>
                    </a:lnTo>
                    <a:lnTo>
                      <a:pt x="301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1" y="1080"/>
                    </a:lnTo>
                    <a:lnTo>
                      <a:pt x="645" y="705"/>
                    </a:lnTo>
                    <a:lnTo>
                      <a:pt x="1037" y="345"/>
                    </a:lnTo>
                    <a:lnTo>
                      <a:pt x="1471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082" name="Group 58"/>
            <p:cNvGrpSpPr>
              <a:grpSpLocks/>
            </p:cNvGrpSpPr>
            <p:nvPr/>
          </p:nvGrpSpPr>
          <p:grpSpPr bwMode="auto">
            <a:xfrm>
              <a:off x="12" y="0"/>
              <a:ext cx="14388" cy="10800"/>
              <a:chOff x="12" y="0"/>
              <a:chExt cx="14388" cy="10800"/>
            </a:xfrm>
          </p:grpSpPr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12" y="0"/>
                <a:ext cx="674" cy="631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629" y="0"/>
                  </a:cxn>
                  <a:cxn ang="0">
                    <a:pos x="301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6" y="301"/>
                  </a:cxn>
                  <a:cxn ang="0">
                    <a:pos x="674" y="0"/>
                  </a:cxn>
                </a:cxnLst>
                <a:rect l="0" t="0" r="r" b="b"/>
                <a:pathLst>
                  <a:path w="674" h="631">
                    <a:moveTo>
                      <a:pt x="674" y="0"/>
                    </a:moveTo>
                    <a:lnTo>
                      <a:pt x="629" y="0"/>
                    </a:lnTo>
                    <a:lnTo>
                      <a:pt x="301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6" y="301"/>
                    </a:lnTo>
                    <a:lnTo>
                      <a:pt x="674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84" name="Picture 60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014" y="6871"/>
                <a:ext cx="12386" cy="3929"/>
              </a:xfrm>
              <a:prstGeom prst="rect">
                <a:avLst/>
              </a:prstGeom>
              <a:noFill/>
            </p:spPr>
          </p:pic>
          <p:pic>
            <p:nvPicPr>
              <p:cNvPr id="1085" name="Picture 61"/>
              <p:cNvPicPr>
                <a:picLocks noChangeAspect="1" noChangeArrowheads="1"/>
              </p:cNvPicPr>
              <p:nvPr/>
            </p:nvPicPr>
            <p:blipFill>
              <a:blip r:embed="rId25" cstate="print"/>
              <a:srcRect/>
              <a:stretch>
                <a:fillRect/>
              </a:stretch>
            </p:blipFill>
            <p:spPr bwMode="auto">
              <a:xfrm>
                <a:off x="4327" y="2878"/>
                <a:ext cx="5172" cy="5525"/>
              </a:xfrm>
              <a:prstGeom prst="rect">
                <a:avLst/>
              </a:prstGeom>
              <a:noFill/>
            </p:spPr>
          </p:pic>
          <p:pic>
            <p:nvPicPr>
              <p:cNvPr id="1094" name="Picture 70"/>
              <p:cNvPicPr>
                <a:picLocks noChangeAspect="1" noChangeArrowheads="1"/>
              </p:cNvPicPr>
              <p:nvPr/>
            </p:nvPicPr>
            <p:blipFill>
              <a:blip r:embed="rId26" cstate="print"/>
              <a:srcRect/>
              <a:stretch>
                <a:fillRect/>
              </a:stretch>
            </p:blipFill>
            <p:spPr bwMode="auto">
              <a:xfrm>
                <a:off x="8520" y="4260"/>
                <a:ext cx="4620" cy="2880"/>
              </a:xfrm>
              <a:prstGeom prst="rect">
                <a:avLst/>
              </a:prstGeom>
              <a:noFill/>
            </p:spPr>
          </p:pic>
          <p:pic>
            <p:nvPicPr>
              <p:cNvPr id="1095" name="Picture 71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389" y="4433"/>
                <a:ext cx="4488" cy="274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4" name="ZoneTexte 73"/>
          <p:cNvSpPr txBox="1"/>
          <p:nvPr/>
        </p:nvSpPr>
        <p:spPr>
          <a:xfrm>
            <a:off x="0" y="4592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spc="-5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Le Programme du </a:t>
            </a:r>
          </a:p>
          <a:p>
            <a:pPr algn="ctr"/>
            <a:r>
              <a:rPr lang="fr-FR" sz="3500" b="1" spc="-5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Système Généralisé des Préférences</a:t>
            </a: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89914" y="5356373"/>
            <a:ext cx="751154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Erland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Herfindahl</a:t>
            </a:r>
            <a:endParaRPr lang="fr-FR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Assistant -</a:t>
            </a: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Adjoint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,</a:t>
            </a:r>
            <a:r>
              <a:rPr lang="fr-FR" sz="2200" dirty="0" smtClean="0">
                <a:solidFill>
                  <a:schemeClr val="bg1"/>
                </a:solidFill>
              </a:rPr>
              <a:t> </a:t>
            </a:r>
            <a:r>
              <a:rPr lang="fr-FR" sz="22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Représentant au Commerce des États-Unis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Avril</a:t>
            </a:r>
            <a:r>
              <a:rPr lang="en-US" sz="2200" b="1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2017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266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26633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26635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26636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37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26638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6639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26641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42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26643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44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26645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46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26647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48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26649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50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26651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52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26653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54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26655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56" name="Group 32"/>
            <p:cNvGrpSpPr>
              <a:grpSpLocks/>
            </p:cNvGrpSpPr>
            <p:nvPr/>
          </p:nvGrpSpPr>
          <p:grpSpPr bwMode="auto">
            <a:xfrm>
              <a:off x="9833" y="2942"/>
              <a:ext cx="4565" cy="2"/>
              <a:chOff x="9833" y="2942"/>
              <a:chExt cx="4565" cy="2"/>
            </a:xfrm>
          </p:grpSpPr>
          <p:sp>
            <p:nvSpPr>
              <p:cNvPr id="26657" name="Freeform 33"/>
              <p:cNvSpPr>
                <a:spLocks/>
              </p:cNvSpPr>
              <p:nvPr/>
            </p:nvSpPr>
            <p:spPr bwMode="auto">
              <a:xfrm>
                <a:off x="9833" y="2942"/>
                <a:ext cx="456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65" y="0"/>
                  </a:cxn>
                </a:cxnLst>
                <a:rect l="0" t="0" r="r" b="b"/>
                <a:pathLst>
                  <a:path w="4565">
                    <a:moveTo>
                      <a:pt x="0" y="0"/>
                    </a:moveTo>
                    <a:lnTo>
                      <a:pt x="4565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58" name="Group 34"/>
            <p:cNvGrpSpPr>
              <a:grpSpLocks/>
            </p:cNvGrpSpPr>
            <p:nvPr/>
          </p:nvGrpSpPr>
          <p:grpSpPr bwMode="auto">
            <a:xfrm>
              <a:off x="2" y="2942"/>
              <a:ext cx="5923" cy="2"/>
              <a:chOff x="2" y="2942"/>
              <a:chExt cx="5923" cy="2"/>
            </a:xfrm>
          </p:grpSpPr>
          <p:sp>
            <p:nvSpPr>
              <p:cNvPr id="26659" name="Freeform 35"/>
              <p:cNvSpPr>
                <a:spLocks/>
              </p:cNvSpPr>
              <p:nvPr/>
            </p:nvSpPr>
            <p:spPr bwMode="auto">
              <a:xfrm>
                <a:off x="2" y="2942"/>
                <a:ext cx="592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924" y="0"/>
                  </a:cxn>
                </a:cxnLst>
                <a:rect l="0" t="0" r="r" b="b"/>
                <a:pathLst>
                  <a:path w="5923">
                    <a:moveTo>
                      <a:pt x="0" y="0"/>
                    </a:moveTo>
                    <a:lnTo>
                      <a:pt x="5924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60" name="Group 36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62" name="Group 38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26663" name="Freeform 39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6665" name="Freeform 41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6667" name="Group 43"/>
            <p:cNvGrpSpPr>
              <a:grpSpLocks/>
            </p:cNvGrpSpPr>
            <p:nvPr/>
          </p:nvGrpSpPr>
          <p:grpSpPr bwMode="auto">
            <a:xfrm>
              <a:off x="4563" y="3261"/>
              <a:ext cx="6354" cy="6354"/>
              <a:chOff x="4563" y="3261"/>
              <a:chExt cx="6354" cy="6354"/>
            </a:xfrm>
          </p:grpSpPr>
          <p:sp>
            <p:nvSpPr>
              <p:cNvPr id="26668" name="Freeform 44"/>
              <p:cNvSpPr>
                <a:spLocks/>
              </p:cNvSpPr>
              <p:nvPr/>
            </p:nvSpPr>
            <p:spPr bwMode="auto">
              <a:xfrm>
                <a:off x="4563" y="3261"/>
                <a:ext cx="6354" cy="6354"/>
              </a:xfrm>
              <a:custGeom>
                <a:avLst/>
                <a:gdLst/>
                <a:ahLst/>
                <a:cxnLst>
                  <a:cxn ang="0">
                    <a:pos x="2944" y="9"/>
                  </a:cxn>
                  <a:cxn ang="0">
                    <a:pos x="2699" y="35"/>
                  </a:cxn>
                  <a:cxn ang="0">
                    <a:pos x="2459" y="80"/>
                  </a:cxn>
                  <a:cxn ang="0">
                    <a:pos x="2227" y="143"/>
                  </a:cxn>
                  <a:cxn ang="0">
                    <a:pos x="2002" y="221"/>
                  </a:cxn>
                  <a:cxn ang="0">
                    <a:pos x="1786" y="316"/>
                  </a:cxn>
                  <a:cxn ang="0">
                    <a:pos x="1578" y="426"/>
                  </a:cxn>
                  <a:cxn ang="0">
                    <a:pos x="1381" y="551"/>
                  </a:cxn>
                  <a:cxn ang="0">
                    <a:pos x="1193" y="689"/>
                  </a:cxn>
                  <a:cxn ang="0">
                    <a:pos x="1016" y="841"/>
                  </a:cxn>
                  <a:cxn ang="0">
                    <a:pos x="852" y="1005"/>
                  </a:cxn>
                  <a:cxn ang="0">
                    <a:pos x="699" y="1180"/>
                  </a:cxn>
                  <a:cxn ang="0">
                    <a:pos x="560" y="1367"/>
                  </a:cxn>
                  <a:cxn ang="0">
                    <a:pos x="434" y="1564"/>
                  </a:cxn>
                  <a:cxn ang="0">
                    <a:pos x="323" y="1771"/>
                  </a:cxn>
                  <a:cxn ang="0">
                    <a:pos x="228" y="1987"/>
                  </a:cxn>
                  <a:cxn ang="0">
                    <a:pos x="148" y="2211"/>
                  </a:cxn>
                  <a:cxn ang="0">
                    <a:pos x="84" y="2443"/>
                  </a:cxn>
                  <a:cxn ang="0">
                    <a:pos x="38" y="2682"/>
                  </a:cxn>
                  <a:cxn ang="0">
                    <a:pos x="10" y="2927"/>
                  </a:cxn>
                  <a:cxn ang="0">
                    <a:pos x="0" y="3177"/>
                  </a:cxn>
                  <a:cxn ang="0">
                    <a:pos x="11" y="3439"/>
                  </a:cxn>
                  <a:cxn ang="0">
                    <a:pos x="42" y="3695"/>
                  </a:cxn>
                  <a:cxn ang="0">
                    <a:pos x="92" y="3944"/>
                  </a:cxn>
                  <a:cxn ang="0">
                    <a:pos x="161" y="4185"/>
                  </a:cxn>
                  <a:cxn ang="0">
                    <a:pos x="248" y="4418"/>
                  </a:cxn>
                  <a:cxn ang="0">
                    <a:pos x="353" y="4641"/>
                  </a:cxn>
                  <a:cxn ang="0">
                    <a:pos x="474" y="4855"/>
                  </a:cxn>
                  <a:cxn ang="0">
                    <a:pos x="610" y="5058"/>
                  </a:cxn>
                  <a:cxn ang="0">
                    <a:pos x="761" y="5249"/>
                  </a:cxn>
                  <a:cxn ang="0">
                    <a:pos x="927" y="5427"/>
                  </a:cxn>
                  <a:cxn ang="0">
                    <a:pos x="1105" y="5593"/>
                  </a:cxn>
                  <a:cxn ang="0">
                    <a:pos x="1296" y="5744"/>
                  </a:cxn>
                  <a:cxn ang="0">
                    <a:pos x="1499" y="5880"/>
                  </a:cxn>
                  <a:cxn ang="0">
                    <a:pos x="1713" y="6001"/>
                  </a:cxn>
                  <a:cxn ang="0">
                    <a:pos x="1936" y="6106"/>
                  </a:cxn>
                  <a:cxn ang="0">
                    <a:pos x="2169" y="6193"/>
                  </a:cxn>
                  <a:cxn ang="0">
                    <a:pos x="2410" y="6262"/>
                  </a:cxn>
                  <a:cxn ang="0">
                    <a:pos x="2659" y="6312"/>
                  </a:cxn>
                  <a:cxn ang="0">
                    <a:pos x="2915" y="6343"/>
                  </a:cxn>
                  <a:cxn ang="0">
                    <a:pos x="3177" y="6354"/>
                  </a:cxn>
                  <a:cxn ang="0">
                    <a:pos x="3439" y="6343"/>
                  </a:cxn>
                  <a:cxn ang="0">
                    <a:pos x="3695" y="6312"/>
                  </a:cxn>
                  <a:cxn ang="0">
                    <a:pos x="3944" y="6262"/>
                  </a:cxn>
                  <a:cxn ang="0">
                    <a:pos x="4185" y="6193"/>
                  </a:cxn>
                  <a:cxn ang="0">
                    <a:pos x="4418" y="6106"/>
                  </a:cxn>
                  <a:cxn ang="0">
                    <a:pos x="4641" y="6001"/>
                  </a:cxn>
                  <a:cxn ang="0">
                    <a:pos x="4855" y="5880"/>
                  </a:cxn>
                  <a:cxn ang="0">
                    <a:pos x="5058" y="5744"/>
                  </a:cxn>
                  <a:cxn ang="0">
                    <a:pos x="5249" y="5593"/>
                  </a:cxn>
                  <a:cxn ang="0">
                    <a:pos x="5427" y="5427"/>
                  </a:cxn>
                  <a:cxn ang="0">
                    <a:pos x="5593" y="5249"/>
                  </a:cxn>
                  <a:cxn ang="0">
                    <a:pos x="5744" y="5058"/>
                  </a:cxn>
                  <a:cxn ang="0">
                    <a:pos x="5880" y="4855"/>
                  </a:cxn>
                  <a:cxn ang="0">
                    <a:pos x="6001" y="4641"/>
                  </a:cxn>
                  <a:cxn ang="0">
                    <a:pos x="6106" y="4418"/>
                  </a:cxn>
                  <a:cxn ang="0">
                    <a:pos x="6193" y="4185"/>
                  </a:cxn>
                  <a:cxn ang="0">
                    <a:pos x="6262" y="3944"/>
                  </a:cxn>
                  <a:cxn ang="0">
                    <a:pos x="6312" y="3695"/>
                  </a:cxn>
                  <a:cxn ang="0">
                    <a:pos x="6343" y="3439"/>
                  </a:cxn>
                  <a:cxn ang="0">
                    <a:pos x="6354" y="3177"/>
                  </a:cxn>
                  <a:cxn ang="0">
                    <a:pos x="3177" y="3177"/>
                  </a:cxn>
                  <a:cxn ang="0">
                    <a:pos x="2944" y="9"/>
                  </a:cxn>
                </a:cxnLst>
                <a:rect l="0" t="0" r="r" b="b"/>
                <a:pathLst>
                  <a:path w="6354" h="6354">
                    <a:moveTo>
                      <a:pt x="2944" y="9"/>
                    </a:moveTo>
                    <a:lnTo>
                      <a:pt x="2699" y="35"/>
                    </a:lnTo>
                    <a:lnTo>
                      <a:pt x="2459" y="80"/>
                    </a:lnTo>
                    <a:lnTo>
                      <a:pt x="2227" y="143"/>
                    </a:lnTo>
                    <a:lnTo>
                      <a:pt x="2002" y="221"/>
                    </a:lnTo>
                    <a:lnTo>
                      <a:pt x="1786" y="316"/>
                    </a:lnTo>
                    <a:lnTo>
                      <a:pt x="1578" y="426"/>
                    </a:lnTo>
                    <a:lnTo>
                      <a:pt x="1381" y="551"/>
                    </a:lnTo>
                    <a:lnTo>
                      <a:pt x="1193" y="689"/>
                    </a:lnTo>
                    <a:lnTo>
                      <a:pt x="1016" y="841"/>
                    </a:lnTo>
                    <a:lnTo>
                      <a:pt x="852" y="1005"/>
                    </a:lnTo>
                    <a:lnTo>
                      <a:pt x="699" y="1180"/>
                    </a:lnTo>
                    <a:lnTo>
                      <a:pt x="560" y="1367"/>
                    </a:lnTo>
                    <a:lnTo>
                      <a:pt x="434" y="1564"/>
                    </a:lnTo>
                    <a:lnTo>
                      <a:pt x="323" y="1771"/>
                    </a:lnTo>
                    <a:lnTo>
                      <a:pt x="228" y="1987"/>
                    </a:lnTo>
                    <a:lnTo>
                      <a:pt x="148" y="2211"/>
                    </a:lnTo>
                    <a:lnTo>
                      <a:pt x="84" y="2443"/>
                    </a:lnTo>
                    <a:lnTo>
                      <a:pt x="38" y="2682"/>
                    </a:lnTo>
                    <a:lnTo>
                      <a:pt x="10" y="2927"/>
                    </a:lnTo>
                    <a:lnTo>
                      <a:pt x="0" y="3177"/>
                    </a:lnTo>
                    <a:lnTo>
                      <a:pt x="11" y="3439"/>
                    </a:lnTo>
                    <a:lnTo>
                      <a:pt x="42" y="3695"/>
                    </a:lnTo>
                    <a:lnTo>
                      <a:pt x="92" y="3944"/>
                    </a:lnTo>
                    <a:lnTo>
                      <a:pt x="161" y="4185"/>
                    </a:lnTo>
                    <a:lnTo>
                      <a:pt x="248" y="4418"/>
                    </a:lnTo>
                    <a:lnTo>
                      <a:pt x="353" y="4641"/>
                    </a:lnTo>
                    <a:lnTo>
                      <a:pt x="474" y="4855"/>
                    </a:lnTo>
                    <a:lnTo>
                      <a:pt x="610" y="5058"/>
                    </a:lnTo>
                    <a:lnTo>
                      <a:pt x="761" y="5249"/>
                    </a:lnTo>
                    <a:lnTo>
                      <a:pt x="927" y="5427"/>
                    </a:lnTo>
                    <a:lnTo>
                      <a:pt x="1105" y="5593"/>
                    </a:lnTo>
                    <a:lnTo>
                      <a:pt x="1296" y="5744"/>
                    </a:lnTo>
                    <a:lnTo>
                      <a:pt x="1499" y="5880"/>
                    </a:lnTo>
                    <a:lnTo>
                      <a:pt x="1713" y="6001"/>
                    </a:lnTo>
                    <a:lnTo>
                      <a:pt x="1936" y="6106"/>
                    </a:lnTo>
                    <a:lnTo>
                      <a:pt x="2169" y="6193"/>
                    </a:lnTo>
                    <a:lnTo>
                      <a:pt x="2410" y="6262"/>
                    </a:lnTo>
                    <a:lnTo>
                      <a:pt x="2659" y="6312"/>
                    </a:lnTo>
                    <a:lnTo>
                      <a:pt x="2915" y="6343"/>
                    </a:lnTo>
                    <a:lnTo>
                      <a:pt x="3177" y="6354"/>
                    </a:lnTo>
                    <a:lnTo>
                      <a:pt x="3439" y="6343"/>
                    </a:lnTo>
                    <a:lnTo>
                      <a:pt x="3695" y="6312"/>
                    </a:lnTo>
                    <a:lnTo>
                      <a:pt x="3944" y="6262"/>
                    </a:lnTo>
                    <a:lnTo>
                      <a:pt x="4185" y="6193"/>
                    </a:lnTo>
                    <a:lnTo>
                      <a:pt x="4418" y="6106"/>
                    </a:lnTo>
                    <a:lnTo>
                      <a:pt x="4641" y="6001"/>
                    </a:lnTo>
                    <a:lnTo>
                      <a:pt x="4855" y="5880"/>
                    </a:lnTo>
                    <a:lnTo>
                      <a:pt x="5058" y="5744"/>
                    </a:lnTo>
                    <a:lnTo>
                      <a:pt x="5249" y="5593"/>
                    </a:lnTo>
                    <a:lnTo>
                      <a:pt x="5427" y="5427"/>
                    </a:lnTo>
                    <a:lnTo>
                      <a:pt x="5593" y="5249"/>
                    </a:lnTo>
                    <a:lnTo>
                      <a:pt x="5744" y="5058"/>
                    </a:lnTo>
                    <a:lnTo>
                      <a:pt x="5880" y="4855"/>
                    </a:lnTo>
                    <a:lnTo>
                      <a:pt x="6001" y="4641"/>
                    </a:lnTo>
                    <a:lnTo>
                      <a:pt x="6106" y="4418"/>
                    </a:lnTo>
                    <a:lnTo>
                      <a:pt x="6193" y="4185"/>
                    </a:lnTo>
                    <a:lnTo>
                      <a:pt x="6262" y="3944"/>
                    </a:lnTo>
                    <a:lnTo>
                      <a:pt x="6312" y="3695"/>
                    </a:lnTo>
                    <a:lnTo>
                      <a:pt x="6343" y="3439"/>
                    </a:lnTo>
                    <a:lnTo>
                      <a:pt x="6354" y="3177"/>
                    </a:lnTo>
                    <a:lnTo>
                      <a:pt x="3177" y="3177"/>
                    </a:lnTo>
                    <a:lnTo>
                      <a:pt x="2944" y="9"/>
                    </a:lnTo>
                  </a:path>
                </a:pathLst>
              </a:custGeom>
              <a:solidFill>
                <a:srgbClr val="59C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69" name="Freeform 45"/>
              <p:cNvSpPr>
                <a:spLocks/>
              </p:cNvSpPr>
              <p:nvPr/>
            </p:nvSpPr>
            <p:spPr bwMode="auto">
              <a:xfrm>
                <a:off x="4563" y="3261"/>
                <a:ext cx="6354" cy="6354"/>
              </a:xfrm>
              <a:custGeom>
                <a:avLst/>
                <a:gdLst/>
                <a:ahLst/>
                <a:cxnLst>
                  <a:cxn ang="0">
                    <a:pos x="3180" y="0"/>
                  </a:cxn>
                  <a:cxn ang="0">
                    <a:pos x="3177" y="3177"/>
                  </a:cxn>
                  <a:cxn ang="0">
                    <a:pos x="6354" y="3177"/>
                  </a:cxn>
                  <a:cxn ang="0">
                    <a:pos x="6343" y="2915"/>
                  </a:cxn>
                  <a:cxn ang="0">
                    <a:pos x="6313" y="2659"/>
                  </a:cxn>
                  <a:cxn ang="0">
                    <a:pos x="6262" y="2411"/>
                  </a:cxn>
                  <a:cxn ang="0">
                    <a:pos x="6193" y="2169"/>
                  </a:cxn>
                  <a:cxn ang="0">
                    <a:pos x="6106" y="1937"/>
                  </a:cxn>
                  <a:cxn ang="0">
                    <a:pos x="6001" y="1713"/>
                  </a:cxn>
                  <a:cxn ang="0">
                    <a:pos x="5881" y="1500"/>
                  </a:cxn>
                  <a:cxn ang="0">
                    <a:pos x="5744" y="1297"/>
                  </a:cxn>
                  <a:cxn ang="0">
                    <a:pos x="5593" y="1106"/>
                  </a:cxn>
                  <a:cxn ang="0">
                    <a:pos x="5428" y="928"/>
                  </a:cxn>
                  <a:cxn ang="0">
                    <a:pos x="5250" y="762"/>
                  </a:cxn>
                  <a:cxn ang="0">
                    <a:pos x="5059" y="611"/>
                  </a:cxn>
                  <a:cxn ang="0">
                    <a:pos x="4856" y="475"/>
                  </a:cxn>
                  <a:cxn ang="0">
                    <a:pos x="4643" y="354"/>
                  </a:cxn>
                  <a:cxn ang="0">
                    <a:pos x="4420" y="249"/>
                  </a:cxn>
                  <a:cxn ang="0">
                    <a:pos x="4187" y="162"/>
                  </a:cxn>
                  <a:cxn ang="0">
                    <a:pos x="3946" y="92"/>
                  </a:cxn>
                  <a:cxn ang="0">
                    <a:pos x="3697" y="42"/>
                  </a:cxn>
                  <a:cxn ang="0">
                    <a:pos x="3441" y="11"/>
                  </a:cxn>
                  <a:cxn ang="0">
                    <a:pos x="3180" y="0"/>
                  </a:cxn>
                </a:cxnLst>
                <a:rect l="0" t="0" r="r" b="b"/>
                <a:pathLst>
                  <a:path w="6354" h="6354">
                    <a:moveTo>
                      <a:pt x="3180" y="0"/>
                    </a:moveTo>
                    <a:lnTo>
                      <a:pt x="3177" y="3177"/>
                    </a:lnTo>
                    <a:lnTo>
                      <a:pt x="6354" y="3177"/>
                    </a:lnTo>
                    <a:lnTo>
                      <a:pt x="6343" y="2915"/>
                    </a:lnTo>
                    <a:lnTo>
                      <a:pt x="6313" y="2659"/>
                    </a:lnTo>
                    <a:lnTo>
                      <a:pt x="6262" y="2411"/>
                    </a:lnTo>
                    <a:lnTo>
                      <a:pt x="6193" y="2169"/>
                    </a:lnTo>
                    <a:lnTo>
                      <a:pt x="6106" y="1937"/>
                    </a:lnTo>
                    <a:lnTo>
                      <a:pt x="6001" y="1713"/>
                    </a:lnTo>
                    <a:lnTo>
                      <a:pt x="5881" y="1500"/>
                    </a:lnTo>
                    <a:lnTo>
                      <a:pt x="5744" y="1297"/>
                    </a:lnTo>
                    <a:lnTo>
                      <a:pt x="5593" y="1106"/>
                    </a:lnTo>
                    <a:lnTo>
                      <a:pt x="5428" y="928"/>
                    </a:lnTo>
                    <a:lnTo>
                      <a:pt x="5250" y="762"/>
                    </a:lnTo>
                    <a:lnTo>
                      <a:pt x="5059" y="611"/>
                    </a:lnTo>
                    <a:lnTo>
                      <a:pt x="4856" y="475"/>
                    </a:lnTo>
                    <a:lnTo>
                      <a:pt x="4643" y="354"/>
                    </a:lnTo>
                    <a:lnTo>
                      <a:pt x="4420" y="249"/>
                    </a:lnTo>
                    <a:lnTo>
                      <a:pt x="4187" y="162"/>
                    </a:lnTo>
                    <a:lnTo>
                      <a:pt x="3946" y="92"/>
                    </a:lnTo>
                    <a:lnTo>
                      <a:pt x="3697" y="42"/>
                    </a:lnTo>
                    <a:lnTo>
                      <a:pt x="3441" y="11"/>
                    </a:lnTo>
                    <a:lnTo>
                      <a:pt x="3180" y="0"/>
                    </a:lnTo>
                  </a:path>
                </a:pathLst>
              </a:custGeom>
              <a:solidFill>
                <a:srgbClr val="59C1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70" name="Group 46"/>
            <p:cNvGrpSpPr>
              <a:grpSpLocks/>
            </p:cNvGrpSpPr>
            <p:nvPr/>
          </p:nvGrpSpPr>
          <p:grpSpPr bwMode="auto">
            <a:xfrm>
              <a:off x="4563" y="3261"/>
              <a:ext cx="6354" cy="6354"/>
              <a:chOff x="4563" y="3261"/>
              <a:chExt cx="6354" cy="6354"/>
            </a:xfrm>
          </p:grpSpPr>
          <p:sp>
            <p:nvSpPr>
              <p:cNvPr id="26671" name="Freeform 47"/>
              <p:cNvSpPr>
                <a:spLocks/>
              </p:cNvSpPr>
              <p:nvPr/>
            </p:nvSpPr>
            <p:spPr bwMode="auto">
              <a:xfrm>
                <a:off x="4563" y="3261"/>
                <a:ext cx="6354" cy="6354"/>
              </a:xfrm>
              <a:custGeom>
                <a:avLst/>
                <a:gdLst/>
                <a:ahLst/>
                <a:cxnLst>
                  <a:cxn ang="0">
                    <a:pos x="2944" y="9"/>
                  </a:cxn>
                  <a:cxn ang="0">
                    <a:pos x="2459" y="80"/>
                  </a:cxn>
                  <a:cxn ang="0">
                    <a:pos x="2002" y="221"/>
                  </a:cxn>
                  <a:cxn ang="0">
                    <a:pos x="1578" y="426"/>
                  </a:cxn>
                  <a:cxn ang="0">
                    <a:pos x="1193" y="689"/>
                  </a:cxn>
                  <a:cxn ang="0">
                    <a:pos x="852" y="1005"/>
                  </a:cxn>
                  <a:cxn ang="0">
                    <a:pos x="560" y="1367"/>
                  </a:cxn>
                  <a:cxn ang="0">
                    <a:pos x="323" y="1771"/>
                  </a:cxn>
                  <a:cxn ang="0">
                    <a:pos x="148" y="2211"/>
                  </a:cxn>
                  <a:cxn ang="0">
                    <a:pos x="38" y="2682"/>
                  </a:cxn>
                  <a:cxn ang="0">
                    <a:pos x="0" y="3177"/>
                  </a:cxn>
                  <a:cxn ang="0">
                    <a:pos x="42" y="3695"/>
                  </a:cxn>
                  <a:cxn ang="0">
                    <a:pos x="161" y="4185"/>
                  </a:cxn>
                  <a:cxn ang="0">
                    <a:pos x="353" y="4641"/>
                  </a:cxn>
                  <a:cxn ang="0">
                    <a:pos x="610" y="5058"/>
                  </a:cxn>
                  <a:cxn ang="0">
                    <a:pos x="927" y="5427"/>
                  </a:cxn>
                  <a:cxn ang="0">
                    <a:pos x="1296" y="5744"/>
                  </a:cxn>
                  <a:cxn ang="0">
                    <a:pos x="1713" y="6001"/>
                  </a:cxn>
                  <a:cxn ang="0">
                    <a:pos x="2169" y="6193"/>
                  </a:cxn>
                  <a:cxn ang="0">
                    <a:pos x="2659" y="6312"/>
                  </a:cxn>
                  <a:cxn ang="0">
                    <a:pos x="3177" y="6354"/>
                  </a:cxn>
                  <a:cxn ang="0">
                    <a:pos x="3695" y="6312"/>
                  </a:cxn>
                  <a:cxn ang="0">
                    <a:pos x="4185" y="6193"/>
                  </a:cxn>
                  <a:cxn ang="0">
                    <a:pos x="4641" y="6001"/>
                  </a:cxn>
                  <a:cxn ang="0">
                    <a:pos x="5058" y="5744"/>
                  </a:cxn>
                  <a:cxn ang="0">
                    <a:pos x="5427" y="5427"/>
                  </a:cxn>
                  <a:cxn ang="0">
                    <a:pos x="5744" y="5058"/>
                  </a:cxn>
                  <a:cxn ang="0">
                    <a:pos x="6001" y="4641"/>
                  </a:cxn>
                  <a:cxn ang="0">
                    <a:pos x="6193" y="4185"/>
                  </a:cxn>
                  <a:cxn ang="0">
                    <a:pos x="6312" y="3695"/>
                  </a:cxn>
                  <a:cxn ang="0">
                    <a:pos x="6354" y="3177"/>
                  </a:cxn>
                  <a:cxn ang="0">
                    <a:pos x="6313" y="2659"/>
                  </a:cxn>
                  <a:cxn ang="0">
                    <a:pos x="6193" y="2169"/>
                  </a:cxn>
                  <a:cxn ang="0">
                    <a:pos x="6001" y="1713"/>
                  </a:cxn>
                  <a:cxn ang="0">
                    <a:pos x="5744" y="1297"/>
                  </a:cxn>
                  <a:cxn ang="0">
                    <a:pos x="5428" y="928"/>
                  </a:cxn>
                  <a:cxn ang="0">
                    <a:pos x="5059" y="611"/>
                  </a:cxn>
                  <a:cxn ang="0">
                    <a:pos x="4643" y="354"/>
                  </a:cxn>
                  <a:cxn ang="0">
                    <a:pos x="4187" y="162"/>
                  </a:cxn>
                  <a:cxn ang="0">
                    <a:pos x="3697" y="42"/>
                  </a:cxn>
                  <a:cxn ang="0">
                    <a:pos x="3180" y="0"/>
                  </a:cxn>
                </a:cxnLst>
                <a:rect l="0" t="0" r="r" b="b"/>
                <a:pathLst>
                  <a:path w="6354" h="6354">
                    <a:moveTo>
                      <a:pt x="3177" y="3177"/>
                    </a:moveTo>
                    <a:lnTo>
                      <a:pt x="2944" y="9"/>
                    </a:lnTo>
                    <a:lnTo>
                      <a:pt x="2699" y="35"/>
                    </a:lnTo>
                    <a:lnTo>
                      <a:pt x="2459" y="80"/>
                    </a:lnTo>
                    <a:lnTo>
                      <a:pt x="2227" y="143"/>
                    </a:lnTo>
                    <a:lnTo>
                      <a:pt x="2002" y="221"/>
                    </a:lnTo>
                    <a:lnTo>
                      <a:pt x="1786" y="316"/>
                    </a:lnTo>
                    <a:lnTo>
                      <a:pt x="1578" y="426"/>
                    </a:lnTo>
                    <a:lnTo>
                      <a:pt x="1381" y="551"/>
                    </a:lnTo>
                    <a:lnTo>
                      <a:pt x="1193" y="689"/>
                    </a:lnTo>
                    <a:lnTo>
                      <a:pt x="1016" y="841"/>
                    </a:lnTo>
                    <a:lnTo>
                      <a:pt x="852" y="1005"/>
                    </a:lnTo>
                    <a:lnTo>
                      <a:pt x="699" y="1180"/>
                    </a:lnTo>
                    <a:lnTo>
                      <a:pt x="560" y="1367"/>
                    </a:lnTo>
                    <a:lnTo>
                      <a:pt x="434" y="1564"/>
                    </a:lnTo>
                    <a:lnTo>
                      <a:pt x="323" y="1771"/>
                    </a:lnTo>
                    <a:lnTo>
                      <a:pt x="228" y="1987"/>
                    </a:lnTo>
                    <a:lnTo>
                      <a:pt x="148" y="2211"/>
                    </a:lnTo>
                    <a:lnTo>
                      <a:pt x="84" y="2443"/>
                    </a:lnTo>
                    <a:lnTo>
                      <a:pt x="38" y="2682"/>
                    </a:lnTo>
                    <a:lnTo>
                      <a:pt x="10" y="2927"/>
                    </a:lnTo>
                    <a:lnTo>
                      <a:pt x="0" y="3177"/>
                    </a:lnTo>
                    <a:lnTo>
                      <a:pt x="11" y="3439"/>
                    </a:lnTo>
                    <a:lnTo>
                      <a:pt x="42" y="3695"/>
                    </a:lnTo>
                    <a:lnTo>
                      <a:pt x="92" y="3944"/>
                    </a:lnTo>
                    <a:lnTo>
                      <a:pt x="161" y="4185"/>
                    </a:lnTo>
                    <a:lnTo>
                      <a:pt x="248" y="4418"/>
                    </a:lnTo>
                    <a:lnTo>
                      <a:pt x="353" y="4641"/>
                    </a:lnTo>
                    <a:lnTo>
                      <a:pt x="474" y="4855"/>
                    </a:lnTo>
                    <a:lnTo>
                      <a:pt x="610" y="5058"/>
                    </a:lnTo>
                    <a:lnTo>
                      <a:pt x="761" y="5249"/>
                    </a:lnTo>
                    <a:lnTo>
                      <a:pt x="927" y="5427"/>
                    </a:lnTo>
                    <a:lnTo>
                      <a:pt x="1105" y="5593"/>
                    </a:lnTo>
                    <a:lnTo>
                      <a:pt x="1296" y="5744"/>
                    </a:lnTo>
                    <a:lnTo>
                      <a:pt x="1499" y="5880"/>
                    </a:lnTo>
                    <a:lnTo>
                      <a:pt x="1713" y="6001"/>
                    </a:lnTo>
                    <a:lnTo>
                      <a:pt x="1936" y="6106"/>
                    </a:lnTo>
                    <a:lnTo>
                      <a:pt x="2169" y="6193"/>
                    </a:lnTo>
                    <a:lnTo>
                      <a:pt x="2410" y="6262"/>
                    </a:lnTo>
                    <a:lnTo>
                      <a:pt x="2659" y="6312"/>
                    </a:lnTo>
                    <a:lnTo>
                      <a:pt x="2915" y="6343"/>
                    </a:lnTo>
                    <a:lnTo>
                      <a:pt x="3177" y="6354"/>
                    </a:lnTo>
                    <a:lnTo>
                      <a:pt x="3439" y="6343"/>
                    </a:lnTo>
                    <a:lnTo>
                      <a:pt x="3695" y="6312"/>
                    </a:lnTo>
                    <a:lnTo>
                      <a:pt x="3944" y="6262"/>
                    </a:lnTo>
                    <a:lnTo>
                      <a:pt x="4185" y="6193"/>
                    </a:lnTo>
                    <a:lnTo>
                      <a:pt x="4418" y="6106"/>
                    </a:lnTo>
                    <a:lnTo>
                      <a:pt x="4641" y="6001"/>
                    </a:lnTo>
                    <a:lnTo>
                      <a:pt x="4855" y="5880"/>
                    </a:lnTo>
                    <a:lnTo>
                      <a:pt x="5058" y="5744"/>
                    </a:lnTo>
                    <a:lnTo>
                      <a:pt x="5249" y="5593"/>
                    </a:lnTo>
                    <a:lnTo>
                      <a:pt x="5427" y="5427"/>
                    </a:lnTo>
                    <a:lnTo>
                      <a:pt x="5593" y="5249"/>
                    </a:lnTo>
                    <a:lnTo>
                      <a:pt x="5744" y="5058"/>
                    </a:lnTo>
                    <a:lnTo>
                      <a:pt x="5880" y="4855"/>
                    </a:lnTo>
                    <a:lnTo>
                      <a:pt x="6001" y="4641"/>
                    </a:lnTo>
                    <a:lnTo>
                      <a:pt x="6106" y="4418"/>
                    </a:lnTo>
                    <a:lnTo>
                      <a:pt x="6193" y="4185"/>
                    </a:lnTo>
                    <a:lnTo>
                      <a:pt x="6262" y="3944"/>
                    </a:lnTo>
                    <a:lnTo>
                      <a:pt x="6312" y="3695"/>
                    </a:lnTo>
                    <a:lnTo>
                      <a:pt x="6343" y="3439"/>
                    </a:lnTo>
                    <a:lnTo>
                      <a:pt x="6354" y="3177"/>
                    </a:lnTo>
                    <a:lnTo>
                      <a:pt x="6343" y="2915"/>
                    </a:lnTo>
                    <a:lnTo>
                      <a:pt x="6313" y="2659"/>
                    </a:lnTo>
                    <a:lnTo>
                      <a:pt x="6262" y="2411"/>
                    </a:lnTo>
                    <a:lnTo>
                      <a:pt x="6193" y="2169"/>
                    </a:lnTo>
                    <a:lnTo>
                      <a:pt x="6106" y="1937"/>
                    </a:lnTo>
                    <a:lnTo>
                      <a:pt x="6001" y="1713"/>
                    </a:lnTo>
                    <a:lnTo>
                      <a:pt x="5881" y="1500"/>
                    </a:lnTo>
                    <a:lnTo>
                      <a:pt x="5744" y="1297"/>
                    </a:lnTo>
                    <a:lnTo>
                      <a:pt x="5593" y="1106"/>
                    </a:lnTo>
                    <a:lnTo>
                      <a:pt x="5428" y="928"/>
                    </a:lnTo>
                    <a:lnTo>
                      <a:pt x="5250" y="762"/>
                    </a:lnTo>
                    <a:lnTo>
                      <a:pt x="5059" y="611"/>
                    </a:lnTo>
                    <a:lnTo>
                      <a:pt x="4856" y="475"/>
                    </a:lnTo>
                    <a:lnTo>
                      <a:pt x="4643" y="354"/>
                    </a:lnTo>
                    <a:lnTo>
                      <a:pt x="4420" y="249"/>
                    </a:lnTo>
                    <a:lnTo>
                      <a:pt x="4187" y="162"/>
                    </a:lnTo>
                    <a:lnTo>
                      <a:pt x="3946" y="92"/>
                    </a:lnTo>
                    <a:lnTo>
                      <a:pt x="3697" y="42"/>
                    </a:lnTo>
                    <a:lnTo>
                      <a:pt x="3441" y="11"/>
                    </a:lnTo>
                    <a:lnTo>
                      <a:pt x="3180" y="0"/>
                    </a:lnTo>
                    <a:lnTo>
                      <a:pt x="3177" y="3177"/>
                    </a:lnTo>
                    <a:close/>
                  </a:path>
                </a:pathLst>
              </a:custGeom>
              <a:noFill/>
              <a:ln w="18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672" name="Group 48"/>
            <p:cNvGrpSpPr>
              <a:grpSpLocks/>
            </p:cNvGrpSpPr>
            <p:nvPr/>
          </p:nvGrpSpPr>
          <p:grpSpPr bwMode="auto">
            <a:xfrm>
              <a:off x="7509" y="3261"/>
              <a:ext cx="231" cy="3177"/>
              <a:chOff x="7509" y="3261"/>
              <a:chExt cx="231" cy="3177"/>
            </a:xfrm>
          </p:grpSpPr>
          <p:sp>
            <p:nvSpPr>
              <p:cNvPr id="26673" name="Freeform 49"/>
              <p:cNvSpPr>
                <a:spLocks/>
              </p:cNvSpPr>
              <p:nvPr/>
            </p:nvSpPr>
            <p:spPr bwMode="auto">
              <a:xfrm>
                <a:off x="7509" y="3261"/>
                <a:ext cx="231" cy="3177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0" y="5"/>
                  </a:cxn>
                  <a:cxn ang="0">
                    <a:pos x="120" y="2"/>
                  </a:cxn>
                  <a:cxn ang="0">
                    <a:pos x="180" y="1"/>
                  </a:cxn>
                  <a:cxn ang="0">
                    <a:pos x="220" y="0"/>
                  </a:cxn>
                  <a:cxn ang="0">
                    <a:pos x="231" y="3177"/>
                  </a:cxn>
                  <a:cxn ang="0">
                    <a:pos x="0" y="9"/>
                  </a:cxn>
                </a:cxnLst>
                <a:rect l="0" t="0" r="r" b="b"/>
                <a:pathLst>
                  <a:path w="231" h="3177">
                    <a:moveTo>
                      <a:pt x="0" y="9"/>
                    </a:moveTo>
                    <a:lnTo>
                      <a:pt x="60" y="5"/>
                    </a:lnTo>
                    <a:lnTo>
                      <a:pt x="120" y="2"/>
                    </a:lnTo>
                    <a:lnTo>
                      <a:pt x="180" y="1"/>
                    </a:lnTo>
                    <a:lnTo>
                      <a:pt x="220" y="0"/>
                    </a:lnTo>
                    <a:lnTo>
                      <a:pt x="231" y="3177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19812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4" name="ZoneTexte 53"/>
          <p:cNvSpPr txBox="1"/>
          <p:nvPr/>
        </p:nvSpPr>
        <p:spPr>
          <a:xfrm>
            <a:off x="0" y="332656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spc="-5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Exportations Algériennes dans le cadre du SGP en</a:t>
            </a:r>
            <a:r>
              <a:rPr lang="fr-FR" sz="3500" b="1" spc="-1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fr-FR" sz="35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2016</a:t>
            </a:r>
            <a:endParaRPr lang="fr-FR" sz="3500" dirty="0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3635966" y="1654642"/>
            <a:ext cx="2355645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845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Produits manufacturés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563888" y="4870901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Produits Agricoles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746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LES </a:t>
            </a:r>
            <a:r>
              <a:rPr lang="fr-FR" sz="2500" b="1" spc="-40" dirty="0">
                <a:solidFill>
                  <a:srgbClr val="CCEBFF"/>
                </a:solidFill>
                <a:latin typeface="Arial" panose="22635452340000000000" pitchFamily="2"/>
              </a:rPr>
              <a:t>EXPORTATIONS </a:t>
            </a: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SOUS LE </a:t>
            </a:r>
            <a:r>
              <a:rPr lang="fr-FR" sz="2500" b="1" spc="-40" dirty="0">
                <a:solidFill>
                  <a:srgbClr val="CCEBFF"/>
                </a:solidFill>
                <a:latin typeface="Arial" panose="22635452340000000000" pitchFamily="2"/>
              </a:rPr>
              <a:t>SYSTEME (SPG) </a:t>
            </a:r>
            <a:endParaRPr lang="fr-FR" sz="25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VS</a:t>
            </a:r>
          </a:p>
          <a:p>
            <a:pPr algn="ctr"/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 </a:t>
            </a:r>
            <a:r>
              <a:rPr lang="fr-FR" sz="2500" b="1" spc="-40" dirty="0">
                <a:solidFill>
                  <a:srgbClr val="CCEBFF"/>
                </a:solidFill>
                <a:latin typeface="Arial" panose="22635452340000000000" pitchFamily="2"/>
              </a:rPr>
              <a:t>LES EXPORTATIONS BASÉES SUR LES </a:t>
            </a: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HYDROCARBURES</a:t>
            </a:r>
          </a:p>
          <a:p>
            <a:pPr algn="ctr"/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marL="182563" lvl="0" indent="3571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Diversifier l’économie</a:t>
            </a:r>
          </a:p>
          <a:p>
            <a:pPr marL="182563" indent="357188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Moins dépendant de la tarification et la croissance du </a:t>
            </a: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182563" indent="357188">
              <a:lnSpc>
                <a:spcPct val="200000"/>
              </a:lnSpc>
            </a:pP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secteur </a:t>
            </a:r>
            <a:r>
              <a:rPr lang="fr-F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 matières </a:t>
            </a:r>
            <a:r>
              <a:rPr lang="fr-F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premières</a:t>
            </a:r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indent="3571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Génère l’emploi ;</a:t>
            </a:r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357188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Développement économique. </a:t>
            </a:r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357188">
              <a:buFont typeface="Wingdings" pitchFamily="2" charset="2"/>
              <a:buChar char="§"/>
            </a:pP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lvl="0" indent="357188">
              <a:buFont typeface="Wingdings" pitchFamily="2" charset="2"/>
              <a:buChar char="§"/>
            </a:pPr>
            <a:endParaRPr lang="fr-F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82563" indent="173038">
              <a:buFont typeface="Wingdings" pitchFamily="2" charset="2"/>
              <a:buChar char="§"/>
            </a:pPr>
            <a:endParaRPr lang="fr-FR" sz="2500" b="1" spc="-40" dirty="0">
              <a:solidFill>
                <a:schemeClr val="bg1"/>
              </a:solidFill>
              <a:latin typeface="Arial" panose="22635452340000000000" pitchFamily="2"/>
            </a:endParaRPr>
          </a:p>
          <a:p>
            <a:r>
              <a:rPr lang="fr-FR" spc="-40" dirty="0" smtClean="0">
                <a:solidFill>
                  <a:srgbClr val="CCEBFF"/>
                </a:solidFill>
                <a:latin typeface="Arial" panose="22635452340000000000" pitchFamily="2"/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aphicFrame>
        <p:nvGraphicFramePr>
          <p:cNvPr id="3" name="table 131"/>
          <p:cNvGraphicFramePr>
            <a:graphicFrameLocks noGrp="1"/>
          </p:cNvGraphicFramePr>
          <p:nvPr/>
        </p:nvGraphicFramePr>
        <p:xfrm>
          <a:off x="448310" y="3224530"/>
          <a:ext cx="8549640" cy="3002280"/>
        </p:xfrm>
        <a:graphic>
          <a:graphicData uri="http://schemas.openxmlformats.org/drawingml/2006/table">
            <a:tbl>
              <a:tblPr/>
              <a:tblGrid>
                <a:gridCol w="1715770"/>
                <a:gridCol w="838200"/>
                <a:gridCol w="3153896"/>
                <a:gridCol w="1463824"/>
                <a:gridCol w="1377950"/>
              </a:tblGrid>
              <a:tr h="1252855">
                <a:tc>
                  <a:txBody>
                    <a:bodyPr/>
                    <a:lstStyle/>
                    <a:p>
                      <a:pPr marL="88265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Codes </a:t>
                      </a:r>
                      <a:r>
                        <a:rPr lang="en-US" sz="1400" b="1" kern="1200" spc="-40" dirty="0" err="1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Tarifaires</a:t>
                      </a: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spc="-40" dirty="0" err="1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Harmonisés</a:t>
                      </a:r>
                      <a:r>
                        <a:rPr lang="fr-FR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 smtClean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  <a:endParaRPr lang="fr-FR" sz="100" dirty="0">
                        <a:solidFill>
                          <a:srgbClr val="000000"/>
                        </a:solidFill>
                        <a:latin typeface="Verdana" panose="22635452340000000000" pitchFamily="2"/>
                      </a:endParaRP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  <a:p>
                      <a:pPr marL="0" marR="0" indent="0" algn="ctr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Taux des droits hors SGP</a:t>
                      </a:r>
                    </a:p>
                  </a:txBody>
                  <a:tcPr marL="68580" marR="6858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spc="-40" dirty="0" err="1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Brève</a:t>
                      </a: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Description</a:t>
                      </a:r>
                      <a:endParaRPr lang="fr-FR" sz="1400" b="1" kern="1200" spc="-40" dirty="0" smtClean="0">
                        <a:solidFill>
                          <a:srgbClr val="FF0000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Importations</a:t>
                      </a:r>
                      <a:endParaRPr lang="fr-FR" sz="1400" b="1" kern="1200" spc="-40" dirty="0" smtClean="0">
                        <a:solidFill>
                          <a:srgbClr val="FF0000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importations</a:t>
                      </a:r>
                      <a:endParaRPr lang="fr-FR" sz="1400" b="1" kern="1200" spc="-40" dirty="0" smtClean="0">
                        <a:solidFill>
                          <a:srgbClr val="FF0000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spc="-40" dirty="0" err="1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demandant</a:t>
                      </a: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</a:t>
                      </a:r>
                      <a:endParaRPr lang="fr-FR" sz="1400" b="1" kern="1200" spc="-40" dirty="0" smtClean="0">
                        <a:solidFill>
                          <a:srgbClr val="FF0000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le</a:t>
                      </a:r>
                      <a:r>
                        <a:rPr lang="en-US" sz="1400" b="1" kern="1200" spc="-40" baseline="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spc="-40" dirty="0" smtClean="0">
                          <a:solidFill>
                            <a:srgbClr val="FF0000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SGP</a:t>
                      </a:r>
                      <a:endParaRPr lang="fr-FR" sz="1400" b="1" kern="1200" spc="-40" dirty="0" smtClean="0">
                        <a:solidFill>
                          <a:srgbClr val="FF0000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91185">
                <a:tc>
                  <a:txBody>
                    <a:bodyPr/>
                    <a:lstStyle/>
                    <a:p>
                      <a:pPr marL="88265" marR="0" indent="0" algn="l">
                        <a:lnSpc>
                          <a:spcPct val="95999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>
                          <a:solidFill>
                            <a:srgbClr val="FF0000"/>
                          </a:solidFill>
                          <a:latin typeface="Verdana" panose="22635452340000000000" pitchFamily="2"/>
                        </a:rPr>
                        <a:t>2804.29.00 </a:t>
                      </a:r>
                    </a:p>
                  </a:txBody>
                  <a:tcPr marL="0" marR="0" marT="0" marB="0" anchor="b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0" indent="0" algn="r">
                        <a:lnSpc>
                          <a:spcPct val="95999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800" spc="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3.7 </a:t>
                      </a:r>
                    </a:p>
                  </a:txBody>
                  <a:tcPr marL="0" marR="0" marT="0" marB="0" anchor="b">
                    <a:lnL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Gazes rares, autres que l'argon</a:t>
                      </a:r>
                      <a:endParaRPr lang="fr-FR" sz="1800" kern="1200" spc="-50" dirty="0">
                        <a:solidFill>
                          <a:srgbClr val="003A75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800" spc="-3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1,842,245 </a:t>
                      </a:r>
                    </a:p>
                  </a:txBody>
                  <a:tcPr marL="0" marR="0" marT="0" marB="0" anchor="b">
                    <a:lnL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lnSpc>
                          <a:spcPct val="95999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fr-FR" sz="1800" spc="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0 </a:t>
                      </a:r>
                    </a:p>
                  </a:txBody>
                  <a:tcPr marL="0" marR="0" marT="0" marB="0" anchor="b">
                    <a:lnL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937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8CA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dattes fraiches ou </a:t>
                      </a:r>
                      <a:r>
                        <a:rPr lang="fr-FR" sz="1800" kern="1200" spc="-50" dirty="0" err="1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sechees</a:t>
                      </a: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kern="1200" spc="-50" dirty="0" err="1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entieres</a:t>
                      </a: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kern="1200" spc="-50" dirty="0" err="1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denoyautees</a:t>
                      </a: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kern="1200" spc="-50" dirty="0" err="1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emballees</a:t>
                      </a:r>
                      <a:r>
                        <a:rPr lang="fr-FR" sz="1800" kern="1200" spc="-50" dirty="0" smtClean="0">
                          <a:solidFill>
                            <a:srgbClr val="003A75"/>
                          </a:solidFill>
                          <a:latin typeface="Verdana" panose="22635452340000000000" pitchFamily="2"/>
                          <a:ea typeface="+mn-ea"/>
                          <a:cs typeface="+mn-cs"/>
                        </a:rPr>
                        <a:t> dans des lots de 4,6 kg</a:t>
                      </a:r>
                      <a:endParaRPr lang="fr-FR" sz="1800" kern="1200" spc="-50" dirty="0">
                        <a:solidFill>
                          <a:srgbClr val="003A75"/>
                        </a:solidFill>
                        <a:latin typeface="Verdana" panose="22635452340000000000" pitchFamily="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 dirty="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spc="-50" dirty="0">
                        <a:solidFill>
                          <a:srgbClr val="003A75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95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000000"/>
                          </a:solidFill>
                          <a:latin typeface="Verdana" panose="22635452340000000000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marL="88265" marR="0" indent="0" algn="l">
                        <a:lnSpc>
                          <a:spcPct val="95999"/>
                        </a:lnSpc>
                        <a:spcBef>
                          <a:spcPts val="2160"/>
                        </a:spcBef>
                        <a:spcAft>
                          <a:spcPts val="0"/>
                        </a:spcAft>
                      </a:pPr>
                      <a:r>
                        <a:rPr lang="fr-FR" sz="1800" b="1" spc="0" dirty="0">
                          <a:solidFill>
                            <a:srgbClr val="FF0000"/>
                          </a:solidFill>
                          <a:latin typeface="Verdana" panose="22635452340000000000" pitchFamily="2"/>
                        </a:rPr>
                        <a:t>0804.10.60 </a:t>
                      </a:r>
                    </a:p>
                  </a:txBody>
                  <a:tcPr marL="0" marR="0" marT="0" marB="0" anchor="b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2550" indent="0" algn="r">
                        <a:lnSpc>
                          <a:spcPct val="95999"/>
                        </a:lnSpc>
                        <a:spcBef>
                          <a:spcPts val="2160"/>
                        </a:spcBef>
                        <a:spcAft>
                          <a:spcPts val="0"/>
                        </a:spcAft>
                      </a:pPr>
                      <a:r>
                        <a:rPr lang="fr-FR" sz="1800" spc="0" dirty="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4.2 </a:t>
                      </a:r>
                    </a:p>
                  </a:txBody>
                  <a:tcPr marL="0" marR="0" marT="0" marB="0" anchor="b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180"/>
                        </a:spcBef>
                        <a:spcAft>
                          <a:spcPts val="0"/>
                        </a:spcAft>
                      </a:pPr>
                      <a:endParaRPr lang="fr-FR" sz="1800" spc="0" dirty="0">
                        <a:solidFill>
                          <a:srgbClr val="003A75"/>
                        </a:solidFill>
                        <a:latin typeface="Verdana" panose="22635452340000000000" pitchFamily="2"/>
                      </a:endParaRP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0" indent="0" algn="l">
                        <a:lnSpc>
                          <a:spcPct val="95999"/>
                        </a:lnSpc>
                        <a:spcBef>
                          <a:spcPts val="2160"/>
                        </a:spcBef>
                        <a:spcAft>
                          <a:spcPts val="0"/>
                        </a:spcAft>
                      </a:pPr>
                      <a:r>
                        <a:rPr lang="fr-FR" sz="1800" spc="-2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1,791,837 </a:t>
                      </a:r>
                    </a:p>
                  </a:txBody>
                  <a:tcPr marL="0" marR="0" marT="0" marB="0" anchor="b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91440" indent="0" algn="r">
                        <a:lnSpc>
                          <a:spcPct val="95999"/>
                        </a:lnSpc>
                        <a:spcBef>
                          <a:spcPts val="2160"/>
                        </a:spcBef>
                        <a:spcAft>
                          <a:spcPts val="0"/>
                        </a:spcAft>
                      </a:pPr>
                      <a:r>
                        <a:rPr lang="fr-FR" sz="1800" spc="-20" dirty="0">
                          <a:solidFill>
                            <a:srgbClr val="003A75"/>
                          </a:solidFill>
                          <a:latin typeface="Verdana" panose="22635452340000000000" pitchFamily="2"/>
                        </a:rPr>
                        <a:t>1,421,235 </a:t>
                      </a:r>
                    </a:p>
                  </a:txBody>
                  <a:tcPr marL="0" marR="0" marT="0" marB="0" anchor="b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F4E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1" y="260648"/>
            <a:ext cx="9144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SEULEMENT </a:t>
            </a:r>
            <a:r>
              <a:rPr lang="fr-FR" sz="2500" b="1" spc="-40" dirty="0">
                <a:solidFill>
                  <a:srgbClr val="CCEBFF"/>
                </a:solidFill>
                <a:latin typeface="Arial" panose="22635452340000000000" pitchFamily="2"/>
              </a:rPr>
              <a:t>2 PRODUITS ÉLIGIBLES AU SYSTÈME (SGP) ET DONT LE MONTANT A DÉPASSÉ 1 MILLION DE DOLLARS, ONT ÉTÉ EXPORTÉS À PARTIR DE L’ALGÉRIE, UN SEUL DE CES DEUX PRODUITS A DEMANDE LE </a:t>
            </a: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SGP</a:t>
            </a: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LES EXPORTATIONS ALGÉRIENNES SOUS</a:t>
            </a:r>
          </a:p>
          <a:p>
            <a:pPr algn="ctr">
              <a:lnSpc>
                <a:spcPct val="150000"/>
              </a:lnSpc>
            </a:pPr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 LE SYSTÈME SGP</a:t>
            </a:r>
          </a:p>
          <a:p>
            <a:pPr marL="269875" indent="85725">
              <a:buFont typeface="Wingdings" pitchFamily="2" charset="2"/>
              <a:buChar char="§"/>
            </a:pPr>
            <a:r>
              <a:rPr lang="fr-FR" sz="2400" b="1" spc="-40" dirty="0">
                <a:solidFill>
                  <a:schemeClr val="bg1"/>
                </a:solidFill>
                <a:latin typeface="Arial" panose="22635452340000000000" pitchFamily="2"/>
              </a:rPr>
              <a:t> </a:t>
            </a:r>
            <a:r>
              <a:rPr lang="fr-FR" sz="3000" dirty="0">
                <a:solidFill>
                  <a:schemeClr val="bg1"/>
                </a:solidFill>
              </a:rPr>
              <a:t>Code </a:t>
            </a:r>
            <a:r>
              <a:rPr lang="fr-FR" sz="3000" dirty="0" smtClean="0">
                <a:solidFill>
                  <a:schemeClr val="bg1"/>
                </a:solidFill>
              </a:rPr>
              <a:t>Tarifaire Harmonisé</a:t>
            </a:r>
          </a:p>
          <a:p>
            <a:pPr marL="269875" indent="85725"/>
            <a:r>
              <a:rPr lang="fr-FR" sz="3000" dirty="0">
                <a:solidFill>
                  <a:schemeClr val="bg1"/>
                </a:solidFill>
              </a:rPr>
              <a:t> </a:t>
            </a:r>
            <a:r>
              <a:rPr lang="fr-FR" sz="3000" dirty="0" smtClean="0">
                <a:solidFill>
                  <a:schemeClr val="bg1"/>
                </a:solidFill>
              </a:rPr>
              <a:t>  0804.10.60</a:t>
            </a:r>
          </a:p>
          <a:p>
            <a:pPr marL="269875" lvl="0" indent="85725">
              <a:buFont typeface="Wingdings" pitchFamily="2" charset="2"/>
              <a:buChar char="§"/>
            </a:pPr>
            <a:r>
              <a:rPr lang="fr-FR" sz="2400" b="1" spc="-40" dirty="0" smtClean="0">
                <a:solidFill>
                  <a:schemeClr val="bg1"/>
                </a:solidFill>
                <a:latin typeface="Arial" panose="22635452340000000000" pitchFamily="2"/>
              </a:rPr>
              <a:t>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Taux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des droits  4,2 %</a:t>
            </a:r>
          </a:p>
          <a:p>
            <a:pPr marL="452438"/>
            <a:endParaRPr lang="fr-FR" sz="3000" dirty="0">
              <a:solidFill>
                <a:schemeClr val="bg1"/>
              </a:solidFill>
            </a:endParaRPr>
          </a:p>
          <a:p>
            <a:pPr marL="539750">
              <a:lnSpc>
                <a:spcPct val="150000"/>
              </a:lnSpc>
              <a:buFont typeface="Wingdings" pitchFamily="2" charset="2"/>
              <a:buChar char="§"/>
            </a:pPr>
            <a:endParaRPr lang="fr-FR" sz="2400" b="1" spc="-40" dirty="0" smtClean="0">
              <a:solidFill>
                <a:schemeClr val="bg1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95936" y="2564904"/>
            <a:ext cx="4536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87313" algn="just">
              <a:buFont typeface="Wingdings" pitchFamily="2" charset="2"/>
              <a:buChar char="§"/>
            </a:pP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 Tunisie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, Israël,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Pakistan</a:t>
            </a:r>
          </a:p>
          <a:p>
            <a:pPr lvl="0" indent="87313" algn="just"/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Expédition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gratuite dans </a:t>
            </a:r>
            <a:endParaRPr lang="fr-FR" sz="2400" spc="-40" dirty="0" smtClean="0">
              <a:solidFill>
                <a:schemeClr val="bg1"/>
              </a:solidFill>
              <a:latin typeface="Arial" panose="22635452340000000000" pitchFamily="2"/>
            </a:endParaRPr>
          </a:p>
          <a:p>
            <a:pPr lvl="0" indent="87313" algn="just"/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le cadre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du SGP ou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ALE</a:t>
            </a:r>
          </a:p>
          <a:p>
            <a:pPr lvl="0" indent="87313" algn="just"/>
            <a:endParaRPr lang="fr-FR" sz="1000" spc="-40" dirty="0">
              <a:solidFill>
                <a:schemeClr val="bg1"/>
              </a:solidFill>
              <a:latin typeface="Arial" panose="22635452340000000000" pitchFamily="2"/>
            </a:endParaRPr>
          </a:p>
          <a:p>
            <a:pPr indent="182563" algn="just">
              <a:buFont typeface="Wingdings" pitchFamily="2" charset="2"/>
              <a:buChar char="§"/>
            </a:pP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4,2 % en provenance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de</a:t>
            </a:r>
          </a:p>
          <a:p>
            <a:pPr indent="182563" algn="just"/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La  Chine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, l’Arabe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Saoudite</a:t>
            </a:r>
          </a:p>
          <a:p>
            <a:pPr indent="182563" algn="just"/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et les Emirats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Arabes Unis </a:t>
            </a:r>
          </a:p>
          <a:p>
            <a:pPr lvl="0" algn="just"/>
            <a:endParaRPr lang="fr-FR" sz="1000" spc="-40" dirty="0" smtClean="0">
              <a:solidFill>
                <a:schemeClr val="bg1"/>
              </a:solidFill>
              <a:latin typeface="Arial" panose="22635452340000000000" pitchFamily="2"/>
            </a:endParaRPr>
          </a:p>
          <a:p>
            <a:pPr lvl="0" indent="182563" algn="just">
              <a:buFont typeface="Wingdings" pitchFamily="2" charset="2"/>
              <a:buChar char="§"/>
            </a:pP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La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valeur des exportations de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 </a:t>
            </a:r>
          </a:p>
          <a:p>
            <a:pPr lvl="0" indent="182563" algn="just"/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l’Algérie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en 2015/2016 </a:t>
            </a:r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 </a:t>
            </a:r>
          </a:p>
          <a:p>
            <a:pPr lvl="0" indent="182563" algn="just"/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représente </a:t>
            </a:r>
            <a:r>
              <a:rPr lang="fr-FR" sz="2400" spc="-40" dirty="0">
                <a:solidFill>
                  <a:schemeClr val="bg1"/>
                </a:solidFill>
                <a:latin typeface="Arial" panose="22635452340000000000" pitchFamily="2"/>
              </a:rPr>
              <a:t>3 fois de celle de </a:t>
            </a:r>
            <a:endParaRPr lang="fr-FR" sz="2400" spc="-40" dirty="0" smtClean="0">
              <a:solidFill>
                <a:schemeClr val="bg1"/>
              </a:solidFill>
              <a:latin typeface="Arial" panose="22635452340000000000" pitchFamily="2"/>
            </a:endParaRPr>
          </a:p>
          <a:p>
            <a:pPr lvl="0" indent="182563" algn="just"/>
            <a:r>
              <a:rPr lang="fr-FR" sz="2400" spc="-40" dirty="0" smtClean="0">
                <a:solidFill>
                  <a:schemeClr val="bg1"/>
                </a:solidFill>
                <a:latin typeface="Arial" panose="22635452340000000000" pitchFamily="2"/>
              </a:rPr>
              <a:t>l’année 2014</a:t>
            </a:r>
            <a:endParaRPr lang="fr-FR" sz="2400" spc="-40" dirty="0">
              <a:solidFill>
                <a:schemeClr val="bg1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7141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4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L’ALGÉRIE PEUT FAIRE MIEUX :</a:t>
            </a:r>
          </a:p>
          <a:p>
            <a:pPr marL="1079500" indent="266700">
              <a:spcAft>
                <a:spcPts val="1000"/>
              </a:spcAft>
              <a:buFont typeface="Wingdings" pitchFamily="2" charset="2"/>
              <a:buChar char="§"/>
            </a:pP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L’Algérie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est le 54</a:t>
            </a:r>
            <a:r>
              <a:rPr lang="fr-FR" sz="3000" b="1" spc="-15" baseline="30000" dirty="0">
                <a:solidFill>
                  <a:srgbClr val="FFD966"/>
                </a:solidFill>
                <a:latin typeface="Arial" panose="22635452340000000000" pitchFamily="2"/>
              </a:rPr>
              <a:t>ème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 plus grand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 </a:t>
            </a: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fournisseur sous le système SGP</a:t>
            </a:r>
            <a:endParaRPr lang="fr-FR" sz="1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>
              <a:spcAft>
                <a:spcPts val="1000"/>
              </a:spcAft>
            </a:pPr>
            <a:endParaRPr lang="fr-FR" sz="1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>
              <a:buFont typeface="Wingdings" pitchFamily="2" charset="2"/>
              <a:buChar char="§"/>
            </a:pP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La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Tunisie est le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13</a:t>
            </a:r>
            <a:r>
              <a:rPr lang="fr-FR" sz="3000" b="1" spc="-15" baseline="30000" dirty="0" smtClean="0">
                <a:solidFill>
                  <a:srgbClr val="FFD966"/>
                </a:solidFill>
                <a:latin typeface="Arial" panose="22635452340000000000" pitchFamily="2"/>
              </a:rPr>
              <a:t>ème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plus grand </a:t>
            </a:r>
            <a:endParaRPr lang="fr-FR" sz="3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fournisseur sous le système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SGP, </a:t>
            </a:r>
            <a:endParaRPr lang="fr-FR" sz="3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avec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des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importation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d’une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valeur</a:t>
            </a: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de 114 Million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de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Dollars en </a:t>
            </a: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2016</a:t>
            </a:r>
            <a:endParaRPr lang="fr-FR" sz="1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endParaRPr lang="fr-FR" sz="1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>
              <a:buFont typeface="Wingdings" pitchFamily="2" charset="2"/>
              <a:buChar char="§"/>
            </a:pPr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Les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deux pays exportent les dates </a:t>
            </a:r>
            <a:endParaRPr lang="fr-FR" sz="3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dans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le cadre du SGP, sauf que la </a:t>
            </a:r>
            <a:endParaRPr lang="fr-FR" sz="3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Tunisie 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exporte de divers autres </a:t>
            </a:r>
            <a:endParaRPr lang="fr-FR" sz="3000" b="1" spc="-15" dirty="0" smtClean="0">
              <a:solidFill>
                <a:srgbClr val="FFD966"/>
              </a:solidFill>
              <a:latin typeface="Arial" panose="22635452340000000000" pitchFamily="2"/>
            </a:endParaRPr>
          </a:p>
          <a:p>
            <a:pPr marL="1079500" indent="266700"/>
            <a:r>
              <a:rPr lang="fr-FR" sz="3000" b="1" spc="-15" dirty="0" smtClean="0">
                <a:solidFill>
                  <a:srgbClr val="FFD966"/>
                </a:solidFill>
                <a:latin typeface="Arial" panose="22635452340000000000" pitchFamily="2"/>
              </a:rPr>
              <a:t>produits</a:t>
            </a:r>
            <a:r>
              <a:rPr lang="fr-FR" sz="3000" b="1" spc="-15" dirty="0">
                <a:solidFill>
                  <a:srgbClr val="FFD966"/>
                </a:solidFill>
                <a:latin typeface="Arial" panose="22635452340000000000" pitchFamily="2"/>
              </a:rPr>
              <a:t>.</a:t>
            </a:r>
          </a:p>
          <a:p>
            <a:pPr marL="452438">
              <a:spcAft>
                <a:spcPts val="1000"/>
              </a:spcAft>
              <a:buFont typeface="Wingdings" pitchFamily="2" charset="2"/>
              <a:buChar char="§"/>
            </a:pPr>
            <a:endParaRPr lang="fr-FR" sz="3500" b="1" spc="-15" dirty="0">
              <a:solidFill>
                <a:srgbClr val="FFD966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9"/>
            <a:ext cx="9144001" cy="800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ALGÉRIE VS TUNISIE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1340768"/>
            <a:ext cx="39604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Le SGP Algérien  </a:t>
            </a:r>
            <a:endParaRPr lang="fr-FR" sz="25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500" dirty="0" smtClean="0">
                <a:solidFill>
                  <a:schemeClr val="bg1"/>
                </a:solidFill>
              </a:rPr>
              <a:t>Les dattes</a:t>
            </a:r>
          </a:p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500" dirty="0">
                <a:solidFill>
                  <a:schemeClr val="bg1"/>
                </a:solidFill>
              </a:rPr>
              <a:t>Les gazes rares, autres que </a:t>
            </a:r>
            <a:r>
              <a:rPr lang="fr-FR" sz="2500" dirty="0" smtClean="0">
                <a:solidFill>
                  <a:schemeClr val="bg1"/>
                </a:solidFill>
              </a:rPr>
              <a:t>     </a:t>
            </a:r>
          </a:p>
          <a:p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smtClean="0">
                <a:solidFill>
                  <a:schemeClr val="bg1"/>
                </a:solidFill>
              </a:rPr>
              <a:t> l’argon (ne </a:t>
            </a:r>
            <a:r>
              <a:rPr lang="fr-FR" sz="2500" dirty="0">
                <a:solidFill>
                  <a:schemeClr val="bg1"/>
                </a:solidFill>
              </a:rPr>
              <a:t>demande pas le </a:t>
            </a:r>
            <a:r>
              <a:rPr lang="fr-FR" sz="2500" dirty="0" smtClean="0">
                <a:solidFill>
                  <a:schemeClr val="bg1"/>
                </a:solidFill>
              </a:rPr>
              <a:t> </a:t>
            </a:r>
          </a:p>
          <a:p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smtClean="0">
                <a:solidFill>
                  <a:schemeClr val="bg1"/>
                </a:solidFill>
              </a:rPr>
              <a:t> SGP</a:t>
            </a:r>
            <a:r>
              <a:rPr lang="fr-FR" sz="2500" dirty="0">
                <a:solidFill>
                  <a:schemeClr val="bg1"/>
                </a:solidFill>
              </a:rPr>
              <a:t>)</a:t>
            </a:r>
          </a:p>
          <a:p>
            <a:endParaRPr lang="fr-FR" sz="2500" dirty="0"/>
          </a:p>
        </p:txBody>
      </p:sp>
      <p:sp>
        <p:nvSpPr>
          <p:cNvPr id="6" name="ZoneTexte 5"/>
          <p:cNvSpPr txBox="1"/>
          <p:nvPr/>
        </p:nvSpPr>
        <p:spPr>
          <a:xfrm>
            <a:off x="4716016" y="1412776"/>
            <a:ext cx="396044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bg1"/>
                </a:solidFill>
              </a:rPr>
              <a:t>La Tunisie</a:t>
            </a:r>
            <a:endParaRPr lang="fr-FR" sz="2500" dirty="0" smtClean="0">
              <a:solidFill>
                <a:schemeClr val="bg1"/>
              </a:solidFill>
            </a:endParaRPr>
          </a:p>
          <a:p>
            <a:pPr indent="182563">
              <a:buFont typeface="Wingdings" pitchFamily="2" charset="2"/>
              <a:buChar char="§"/>
            </a:pPr>
            <a:r>
              <a:rPr lang="fr-FR" sz="2500" dirty="0">
                <a:solidFill>
                  <a:schemeClr val="bg1"/>
                </a:solidFill>
              </a:rPr>
              <a:t> Les dattes </a:t>
            </a:r>
          </a:p>
          <a:p>
            <a:pPr indent="182563">
              <a:buFont typeface="Wingdings" pitchFamily="2" charset="2"/>
              <a:buChar char="§"/>
            </a:pP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smtClean="0">
                <a:solidFill>
                  <a:schemeClr val="bg1"/>
                </a:solidFill>
              </a:rPr>
              <a:t>L’huile </a:t>
            </a:r>
            <a:r>
              <a:rPr lang="fr-FR" sz="2500" dirty="0">
                <a:solidFill>
                  <a:schemeClr val="bg1"/>
                </a:solidFill>
              </a:rPr>
              <a:t>d’olive </a:t>
            </a:r>
          </a:p>
          <a:p>
            <a:pPr indent="182563">
              <a:buFont typeface="Wingdings" pitchFamily="2" charset="2"/>
              <a:buChar char="§"/>
            </a:pPr>
            <a:r>
              <a:rPr lang="fr-FR" sz="2500" dirty="0">
                <a:solidFill>
                  <a:schemeClr val="bg1"/>
                </a:solidFill>
              </a:rPr>
              <a:t> </a:t>
            </a:r>
            <a:r>
              <a:rPr lang="fr-FR" sz="2500" dirty="0" smtClean="0">
                <a:solidFill>
                  <a:schemeClr val="bg1"/>
                </a:solidFill>
              </a:rPr>
              <a:t>Interrupteurs</a:t>
            </a:r>
            <a:r>
              <a:rPr lang="fr-FR" sz="2500" dirty="0">
                <a:solidFill>
                  <a:schemeClr val="bg1"/>
                </a:solidFill>
              </a:rPr>
              <a:t>, </a:t>
            </a:r>
            <a:r>
              <a:rPr lang="fr-FR" sz="2500" dirty="0" smtClean="0">
                <a:solidFill>
                  <a:schemeClr val="bg1"/>
                </a:solidFill>
              </a:rPr>
              <a:t>disjoncteurs,</a:t>
            </a:r>
          </a:p>
          <a:p>
            <a:pPr indent="269875"/>
            <a:r>
              <a:rPr lang="fr-FR" sz="2500" dirty="0" smtClean="0">
                <a:solidFill>
                  <a:schemeClr val="bg1"/>
                </a:solidFill>
              </a:rPr>
              <a:t>Prises</a:t>
            </a:r>
          </a:p>
          <a:p>
            <a:pPr indent="269875">
              <a:buFont typeface="Wingdings" pitchFamily="2" charset="2"/>
              <a:buChar char="§"/>
            </a:pPr>
            <a:r>
              <a:rPr lang="fr-FR" sz="2500" dirty="0" smtClean="0">
                <a:solidFill>
                  <a:schemeClr val="bg1"/>
                </a:solidFill>
              </a:rPr>
              <a:t>Thermostats</a:t>
            </a:r>
            <a:endParaRPr lang="fr-FR" sz="2500" dirty="0">
              <a:solidFill>
                <a:schemeClr val="bg1"/>
              </a:solidFill>
            </a:endParaRPr>
          </a:p>
          <a:p>
            <a:pPr indent="269875">
              <a:buFont typeface="Wingdings" pitchFamily="2" charset="2"/>
              <a:buChar char="§"/>
            </a:pPr>
            <a:r>
              <a:rPr lang="fr-FR" sz="2500" dirty="0" smtClean="0">
                <a:solidFill>
                  <a:schemeClr val="bg1"/>
                </a:solidFill>
              </a:rPr>
              <a:t>Les </a:t>
            </a:r>
            <a:r>
              <a:rPr lang="fr-FR" sz="2500" dirty="0">
                <a:solidFill>
                  <a:schemeClr val="bg1"/>
                </a:solidFill>
              </a:rPr>
              <a:t>pièces automobiles et </a:t>
            </a:r>
            <a:endParaRPr lang="fr-FR" sz="2500" dirty="0" smtClean="0">
              <a:solidFill>
                <a:schemeClr val="bg1"/>
              </a:solidFill>
            </a:endParaRPr>
          </a:p>
          <a:p>
            <a:pPr indent="269875"/>
            <a:r>
              <a:rPr lang="fr-FR" sz="2500" dirty="0" smtClean="0">
                <a:solidFill>
                  <a:schemeClr val="bg1"/>
                </a:solidFill>
              </a:rPr>
              <a:t>les </a:t>
            </a:r>
            <a:r>
              <a:rPr lang="fr-FR" sz="2500" dirty="0">
                <a:solidFill>
                  <a:schemeClr val="bg1"/>
                </a:solidFill>
              </a:rPr>
              <a:t>pièces</a:t>
            </a:r>
          </a:p>
          <a:p>
            <a:pPr indent="269875">
              <a:buFont typeface="Wingdings" pitchFamily="2" charset="2"/>
              <a:buChar char="§"/>
            </a:pPr>
            <a:r>
              <a:rPr lang="fr-FR" sz="2500" dirty="0" smtClean="0">
                <a:solidFill>
                  <a:schemeClr val="bg1"/>
                </a:solidFill>
              </a:rPr>
              <a:t>Fruits </a:t>
            </a:r>
            <a:r>
              <a:rPr lang="fr-FR" sz="2500" dirty="0">
                <a:solidFill>
                  <a:schemeClr val="bg1"/>
                </a:solidFill>
              </a:rPr>
              <a:t>secs</a:t>
            </a:r>
          </a:p>
          <a:p>
            <a:pPr indent="269875">
              <a:buFont typeface="Wingdings" pitchFamily="2" charset="2"/>
              <a:buChar char="§"/>
            </a:pPr>
            <a:r>
              <a:rPr lang="fr-FR" sz="2500" dirty="0" smtClean="0">
                <a:solidFill>
                  <a:schemeClr val="bg1"/>
                </a:solidFill>
              </a:rPr>
              <a:t>Les </a:t>
            </a:r>
            <a:r>
              <a:rPr lang="fr-FR" sz="2500" dirty="0">
                <a:solidFill>
                  <a:schemeClr val="bg1"/>
                </a:solidFill>
              </a:rPr>
              <a:t>articles cousus </a:t>
            </a:r>
            <a:endParaRPr lang="fr-FR" sz="2500" dirty="0" smtClean="0">
              <a:solidFill>
                <a:schemeClr val="bg1"/>
              </a:solidFill>
            </a:endParaRPr>
          </a:p>
          <a:p>
            <a:pPr indent="269875"/>
            <a:r>
              <a:rPr lang="fr-FR" sz="2500" dirty="0" smtClean="0">
                <a:solidFill>
                  <a:schemeClr val="bg1"/>
                </a:solidFill>
              </a:rPr>
              <a:t>éligibles </a:t>
            </a:r>
            <a:r>
              <a:rPr lang="fr-FR" sz="2500" dirty="0">
                <a:solidFill>
                  <a:schemeClr val="bg1"/>
                </a:solidFill>
              </a:rPr>
              <a:t> à bénéficier </a:t>
            </a:r>
            <a:r>
              <a:rPr lang="fr-FR" sz="2500" dirty="0" smtClean="0">
                <a:solidFill>
                  <a:schemeClr val="bg1"/>
                </a:solidFill>
              </a:rPr>
              <a:t>du </a:t>
            </a:r>
          </a:p>
          <a:p>
            <a:pPr indent="269875"/>
            <a:r>
              <a:rPr lang="fr-FR" sz="2500" dirty="0" smtClean="0">
                <a:solidFill>
                  <a:schemeClr val="bg1"/>
                </a:solidFill>
              </a:rPr>
              <a:t>SGP</a:t>
            </a:r>
            <a:r>
              <a:rPr lang="fr-FR" sz="2500" dirty="0">
                <a:solidFill>
                  <a:schemeClr val="bg1"/>
                </a:solidFill>
              </a:rPr>
              <a:t> : les gants et les </a:t>
            </a:r>
            <a:endParaRPr lang="fr-FR" sz="2500" dirty="0" smtClean="0">
              <a:solidFill>
                <a:schemeClr val="bg1"/>
              </a:solidFill>
            </a:endParaRPr>
          </a:p>
          <a:p>
            <a:pPr indent="269875"/>
            <a:r>
              <a:rPr lang="fr-FR" sz="2500" dirty="0" smtClean="0">
                <a:solidFill>
                  <a:schemeClr val="bg1"/>
                </a:solidFill>
              </a:rPr>
              <a:t>drapeaux</a:t>
            </a:r>
            <a:endParaRPr lang="fr-FR" sz="25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fr-F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LES EXPORTATIONS ALGÉRIENNES VERS L’EUROPE</a:t>
            </a:r>
          </a:p>
          <a:p>
            <a:pPr algn="ctr"/>
            <a:endParaRPr lang="fr-FR" sz="20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marL="265113" indent="276225">
              <a:buFont typeface="Wingdings" pitchFamily="2" charset="2"/>
              <a:buChar char="§"/>
            </a:pPr>
            <a:r>
              <a:rPr lang="fr-FR" sz="3600" dirty="0" smtClean="0">
                <a:solidFill>
                  <a:schemeClr val="bg1"/>
                </a:solidFill>
              </a:rPr>
              <a:t>Produits de confiserie à base de cacao </a:t>
            </a:r>
          </a:p>
          <a:p>
            <a:pPr marL="265113" indent="276225"/>
            <a:r>
              <a:rPr lang="fr-FR" sz="3600" dirty="0" smtClean="0">
                <a:solidFill>
                  <a:schemeClr val="bg1"/>
                </a:solidFill>
              </a:rPr>
              <a:t>et de Sucre</a:t>
            </a:r>
          </a:p>
          <a:p>
            <a:pPr marL="265113" indent="276225"/>
            <a:endParaRPr lang="fr-FR" sz="1000" dirty="0" smtClean="0">
              <a:solidFill>
                <a:schemeClr val="bg1"/>
              </a:solidFill>
            </a:endParaRPr>
          </a:p>
          <a:p>
            <a:pPr marL="265113" indent="276225">
              <a:buFont typeface="Wingdings" pitchFamily="2" charset="2"/>
              <a:buChar char="§"/>
            </a:pPr>
            <a:r>
              <a:rPr lang="fr-FR" sz="3600" dirty="0" smtClean="0">
                <a:solidFill>
                  <a:schemeClr val="bg1"/>
                </a:solidFill>
              </a:rPr>
              <a:t>Peaux et cuirs brutes</a:t>
            </a:r>
          </a:p>
          <a:p>
            <a:pPr marL="265113" indent="276225"/>
            <a:endParaRPr lang="fr-FR" sz="1000" dirty="0" smtClean="0">
              <a:solidFill>
                <a:schemeClr val="bg1"/>
              </a:solidFill>
            </a:endParaRPr>
          </a:p>
          <a:p>
            <a:pPr marL="265113" indent="276225">
              <a:buFont typeface="Wingdings" pitchFamily="2" charset="2"/>
              <a:buChar char="§"/>
            </a:pPr>
            <a:r>
              <a:rPr lang="fr-FR" sz="3600" dirty="0" smtClean="0">
                <a:solidFill>
                  <a:schemeClr val="bg1"/>
                </a:solidFill>
              </a:rPr>
              <a:t>Liège</a:t>
            </a:r>
          </a:p>
          <a:p>
            <a:pPr marL="265113" indent="276225"/>
            <a:endParaRPr lang="fr-FR" sz="1000" dirty="0" smtClean="0">
              <a:solidFill>
                <a:schemeClr val="bg1"/>
              </a:solidFill>
            </a:endParaRPr>
          </a:p>
          <a:p>
            <a:pPr marL="265113" indent="276225">
              <a:buFont typeface="Wingdings" pitchFamily="2" charset="2"/>
              <a:buChar char="§"/>
            </a:pPr>
            <a:r>
              <a:rPr lang="fr-FR" sz="3600" dirty="0" smtClean="0">
                <a:solidFill>
                  <a:schemeClr val="bg1"/>
                </a:solidFill>
              </a:rPr>
              <a:t>Certains de ces produits peuvent être </a:t>
            </a:r>
          </a:p>
          <a:p>
            <a:pPr marL="265113" indent="276225"/>
            <a:r>
              <a:rPr lang="fr-FR" sz="3600" dirty="0" smtClean="0">
                <a:solidFill>
                  <a:schemeClr val="bg1"/>
                </a:solidFill>
              </a:rPr>
              <a:t>exportés vers les Etats-Unis, d’autres </a:t>
            </a:r>
          </a:p>
          <a:p>
            <a:pPr marL="265113" indent="276225"/>
            <a:r>
              <a:rPr lang="fr-FR" sz="3600" dirty="0" smtClean="0">
                <a:solidFill>
                  <a:schemeClr val="bg1"/>
                </a:solidFill>
              </a:rPr>
              <a:t>Peuvent être éligible à bénéficier du SGP.</a:t>
            </a:r>
          </a:p>
          <a:p>
            <a:pPr algn="ctr">
              <a:buFontTx/>
              <a:buChar char="-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4" name="Image.jpg"/>
          <p:cNvPicPr/>
          <p:nvPr/>
        </p:nvPicPr>
        <p:blipFill>
          <a:blip r:embed="rId3" cstate="print"/>
          <a:srcRect t="19946"/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99392"/>
            <a:ext cx="9144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COMMENT SE QUALIFIER POUR BENEFICIER </a:t>
            </a:r>
          </a:p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DE L’EXONÉRATION DES DROITS ET TAXES </a:t>
            </a:r>
          </a:p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SOUS LE SYSTÈME SGP</a:t>
            </a: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11560" y="1709514"/>
            <a:ext cx="835292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Doit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être un produit éligible à bénéficier du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SGP</a:t>
            </a:r>
          </a:p>
          <a:p>
            <a:endParaRPr lang="fr-FR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1700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Doit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être un produit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Algérien</a:t>
            </a:r>
          </a:p>
          <a:p>
            <a:endParaRPr lang="fr-FR" sz="14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13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	Si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vous utilisez des intrants non algériens, le contenu et le traitement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	locaux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doivent être </a:t>
            </a:r>
            <a:r>
              <a:rPr lang="fr-FR" b="1" spc="-65" dirty="0" smtClean="0">
                <a:solidFill>
                  <a:srgbClr val="FFFFFF"/>
                </a:solidFill>
                <a:latin typeface="Arial" panose="22635452340000000000" pitchFamily="2"/>
              </a:rPr>
              <a:t>≥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35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% de la valeur </a:t>
            </a:r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15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	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Doit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importer directement vers les Etats-Unis, sans introduire les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	produits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d’un autre pays </a:t>
            </a:r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27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Le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bénéfice du SGP doit être demandé par l’importateur</a:t>
            </a:r>
          </a:p>
          <a:p>
            <a:endParaRPr lang="fr-FR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800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Préserver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les enregistrements de production / comptabilité pour aider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</a:t>
            </a: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l'importateur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à vérifier la demande du SGP </a:t>
            </a:r>
          </a:p>
          <a:p>
            <a:endParaRPr lang="fr-FR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>
              <a:lnSpc>
                <a:spcPct val="150000"/>
              </a:lnSpc>
            </a:pPr>
            <a:r>
              <a:rPr lang="fr-FR" sz="2700" spc="-40" dirty="0" smtClean="0">
                <a:solidFill>
                  <a:srgbClr val="CCEBFF"/>
                </a:solidFill>
                <a:latin typeface="Arial" panose="22635452340000000000" pitchFamily="2"/>
              </a:rPr>
              <a:t>Au-delà </a:t>
            </a:r>
            <a:r>
              <a:rPr lang="fr-FR" sz="2700" spc="-40" dirty="0">
                <a:solidFill>
                  <a:srgbClr val="CCEBFF"/>
                </a:solidFill>
                <a:latin typeface="Arial" panose="22635452340000000000" pitchFamily="2"/>
              </a:rPr>
              <a:t>de l’économie des droits et taxes :</a:t>
            </a:r>
          </a:p>
          <a:p>
            <a:pPr marL="182563">
              <a:lnSpc>
                <a:spcPct val="150000"/>
              </a:lnSpc>
            </a:pPr>
            <a:r>
              <a:rPr lang="fr-FR" sz="2700" spc="-40" dirty="0">
                <a:solidFill>
                  <a:srgbClr val="CCEBFF"/>
                </a:solidFill>
                <a:latin typeface="Arial" panose="22635452340000000000" pitchFamily="2"/>
              </a:rPr>
              <a:t>Les </a:t>
            </a:r>
            <a:r>
              <a:rPr lang="fr-FR" sz="2700" spc="-40" dirty="0" smtClean="0">
                <a:solidFill>
                  <a:srgbClr val="CCEBFF"/>
                </a:solidFill>
                <a:latin typeface="Arial" panose="22635452340000000000" pitchFamily="2"/>
              </a:rPr>
              <a:t>exportations </a:t>
            </a:r>
            <a:r>
              <a:rPr lang="fr-FR" sz="2700" spc="-40" dirty="0">
                <a:solidFill>
                  <a:srgbClr val="CCEBFF"/>
                </a:solidFill>
                <a:latin typeface="Arial" panose="22635452340000000000" pitchFamily="2"/>
              </a:rPr>
              <a:t>de </a:t>
            </a:r>
            <a:r>
              <a:rPr lang="fr-FR" sz="2700" spc="-40" dirty="0" smtClean="0">
                <a:solidFill>
                  <a:srgbClr val="CCEBFF"/>
                </a:solidFill>
                <a:latin typeface="Arial" panose="22635452340000000000" pitchFamily="2"/>
              </a:rPr>
              <a:t>tous </a:t>
            </a:r>
            <a:r>
              <a:rPr lang="fr-FR" sz="2700" spc="-40" dirty="0">
                <a:solidFill>
                  <a:srgbClr val="CCEBFF"/>
                </a:solidFill>
                <a:latin typeface="Arial" panose="22635452340000000000" pitchFamily="2"/>
              </a:rPr>
              <a:t>les pays doivent être compétitifs </a:t>
            </a:r>
            <a:r>
              <a:rPr lang="fr-FR" sz="2700" spc="-40" dirty="0" smtClean="0">
                <a:solidFill>
                  <a:srgbClr val="CCEBFF"/>
                </a:solidFill>
                <a:latin typeface="Arial" panose="22635452340000000000" pitchFamily="2"/>
              </a:rPr>
              <a:t>:</a:t>
            </a:r>
          </a:p>
          <a:p>
            <a:pPr marL="182563">
              <a:lnSpc>
                <a:spcPct val="150000"/>
              </a:lnSpc>
            </a:pPr>
            <a:endParaRPr lang="fr-FR" sz="1500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endParaRPr lang="fr-FR" sz="500" b="1" spc="-40" dirty="0">
              <a:solidFill>
                <a:schemeClr val="bg1"/>
              </a:solidFill>
              <a:latin typeface="Arial" panose="22635452340000000000" pitchFamily="2"/>
            </a:endParaRPr>
          </a:p>
          <a:p>
            <a:pPr marL="182563" indent="269875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>
                <a:solidFill>
                  <a:schemeClr val="bg1"/>
                </a:solidFill>
              </a:rPr>
              <a:t>Contrôle de la qualité </a:t>
            </a:r>
          </a:p>
          <a:p>
            <a:pPr marL="182563" indent="269875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bg1"/>
                </a:solidFill>
              </a:rPr>
              <a:t>Exécution </a:t>
            </a:r>
            <a:r>
              <a:rPr lang="fr-FR" sz="2800" dirty="0">
                <a:solidFill>
                  <a:schemeClr val="bg1"/>
                </a:solidFill>
              </a:rPr>
              <a:t>rapide des commandes</a:t>
            </a:r>
          </a:p>
          <a:p>
            <a:pPr marL="182563" indent="269875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bg1"/>
                </a:solidFill>
              </a:rPr>
              <a:t>Capable </a:t>
            </a:r>
            <a:r>
              <a:rPr lang="fr-FR" sz="2800" dirty="0">
                <a:solidFill>
                  <a:schemeClr val="bg1"/>
                </a:solidFill>
              </a:rPr>
              <a:t>de s'adapter rapidement aux nouvelles exigences</a:t>
            </a:r>
          </a:p>
          <a:p>
            <a:pPr marL="182563" indent="269875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dirty="0" smtClean="0">
                <a:solidFill>
                  <a:schemeClr val="bg1"/>
                </a:solidFill>
              </a:rPr>
              <a:t>Normes </a:t>
            </a:r>
            <a:r>
              <a:rPr lang="fr-FR" sz="2800" dirty="0">
                <a:solidFill>
                  <a:schemeClr val="bg1"/>
                </a:solidFill>
              </a:rPr>
              <a:t>laborales élevées </a:t>
            </a:r>
          </a:p>
          <a:p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228600" y="304800"/>
            <a:ext cx="8839200" cy="5716488"/>
            <a:chOff x="360" y="480"/>
            <a:chExt cx="13920" cy="8690"/>
          </a:xfrm>
        </p:grpSpPr>
        <p:sp>
          <p:nvSpPr>
            <p:cNvPr id="28674" name="Freeform 2"/>
            <p:cNvSpPr>
              <a:spLocks/>
            </p:cNvSpPr>
            <p:nvPr/>
          </p:nvSpPr>
          <p:spPr bwMode="auto">
            <a:xfrm>
              <a:off x="360" y="480"/>
              <a:ext cx="13920" cy="86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920" y="0"/>
                </a:cxn>
                <a:cxn ang="0">
                  <a:pos x="13920" y="8690"/>
                </a:cxn>
                <a:cxn ang="0">
                  <a:pos x="0" y="8690"/>
                </a:cxn>
                <a:cxn ang="0">
                  <a:pos x="0" y="0"/>
                </a:cxn>
              </a:cxnLst>
              <a:rect l="0" t="0" r="r" b="b"/>
              <a:pathLst>
                <a:path w="13920" h="8690">
                  <a:moveTo>
                    <a:pt x="0" y="0"/>
                  </a:moveTo>
                  <a:lnTo>
                    <a:pt x="13920" y="0"/>
                  </a:lnTo>
                  <a:lnTo>
                    <a:pt x="13920" y="8690"/>
                  </a:lnTo>
                  <a:lnTo>
                    <a:pt x="0" y="869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7440"/>
              <a:ext cx="5114" cy="2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-4594"/>
            <a:ext cx="9144001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COMMENT AUGMENTER LES IMPORTATIONS EN EXONÉRATION DES DROITS ET TAXES VERS LES ETATS-UNIS</a:t>
            </a:r>
          </a:p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 </a:t>
            </a:r>
            <a:endParaRPr lang="fr-FR" dirty="0"/>
          </a:p>
        </p:txBody>
      </p:sp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3175" y="992708"/>
            <a:ext cx="8817297" cy="5604642"/>
            <a:chOff x="2" y="583"/>
            <a:chExt cx="14398" cy="8982"/>
          </a:xfrm>
        </p:grpSpPr>
        <p:pic>
          <p:nvPicPr>
            <p:cNvPr id="27664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6" y="1952"/>
              <a:ext cx="6257" cy="1620"/>
            </a:xfrm>
            <a:prstGeom prst="rect">
              <a:avLst/>
            </a:prstGeom>
            <a:noFill/>
          </p:spPr>
        </p:pic>
        <p:sp>
          <p:nvSpPr>
            <p:cNvPr id="27650" name="Freeform 2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" y="1528"/>
              <a:ext cx="14364" cy="7975"/>
            </a:xfrm>
            <a:prstGeom prst="rect">
              <a:avLst/>
            </a:prstGeom>
            <a:noFill/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785" y="3361"/>
              <a:ext cx="573" cy="570"/>
            </a:xfrm>
            <a:prstGeom prst="rect">
              <a:avLst/>
            </a:prstGeom>
            <a:noFill/>
          </p:spPr>
        </p:pic>
        <p:pic>
          <p:nvPicPr>
            <p:cNvPr id="27661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44" y="7945"/>
              <a:ext cx="6259" cy="1620"/>
            </a:xfrm>
            <a:prstGeom prst="rect">
              <a:avLst/>
            </a:prstGeom>
            <a:noFill/>
          </p:spPr>
        </p:pic>
        <p:pic>
          <p:nvPicPr>
            <p:cNvPr id="27662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171" y="5893"/>
              <a:ext cx="6718" cy="1620"/>
            </a:xfrm>
            <a:prstGeom prst="rect">
              <a:avLst/>
            </a:prstGeom>
            <a:noFill/>
          </p:spPr>
        </p:pic>
        <p:pic>
          <p:nvPicPr>
            <p:cNvPr id="27663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2" y="3881"/>
              <a:ext cx="6259" cy="1620"/>
            </a:xfrm>
            <a:prstGeom prst="rect">
              <a:avLst/>
            </a:prstGeom>
            <a:noFill/>
          </p:spPr>
        </p:pic>
        <p:pic>
          <p:nvPicPr>
            <p:cNvPr id="27665" name="Picture 1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579" y="583"/>
              <a:ext cx="1639" cy="1596"/>
            </a:xfrm>
            <a:prstGeom prst="rect">
              <a:avLst/>
            </a:prstGeom>
            <a:noFill/>
          </p:spPr>
        </p:pic>
      </p:grp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1960" y="1690296"/>
            <a:ext cx="3974465" cy="1090632"/>
          </a:xfrm>
          <a:prstGeom prst="rect">
            <a:avLst/>
          </a:prstGeom>
          <a:noFill/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981136"/>
            <a:ext cx="363611" cy="383968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0317" y="5229200"/>
            <a:ext cx="363611" cy="383968"/>
          </a:xfrm>
          <a:prstGeom prst="rect">
            <a:avLst/>
          </a:prstGeom>
          <a:noFill/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6453336"/>
            <a:ext cx="363611" cy="383968"/>
          </a:xfrm>
          <a:prstGeom prst="rect">
            <a:avLst/>
          </a:prstGeom>
          <a:noFill/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389075"/>
            <a:ext cx="363855" cy="383741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755576" y="1834946"/>
            <a:ext cx="734481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                                                        Utiliser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le Système SGP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comme</a:t>
            </a: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				            un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outil de marketing</a:t>
            </a:r>
          </a:p>
          <a:p>
            <a:endParaRPr lang="fr-FR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		        Assurer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que le traitement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sous</a:t>
            </a: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                              le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Système SGP est demandé</a:t>
            </a: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	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	</a:t>
            </a:r>
          </a:p>
          <a:p>
            <a:endParaRPr lang="fr-FR" sz="19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	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Identifier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les produits éligible à </a:t>
            </a: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   bénéficier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du système SGP parmi </a:t>
            </a:r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           ceux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exportés vers d’autres marchés</a:t>
            </a:r>
          </a:p>
          <a:p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sz="500" b="1" spc="-70" dirty="0">
              <a:solidFill>
                <a:srgbClr val="FFFFFF"/>
              </a:solidFill>
              <a:latin typeface="Arial" panose="22635452340000000000" pitchFamily="2"/>
            </a:endParaRPr>
          </a:p>
          <a:p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Tenir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compte des produits faisant </a:t>
            </a:r>
            <a:endParaRPr lang="fr-FR" b="1" spc="-70" dirty="0" smtClean="0">
              <a:solidFill>
                <a:srgbClr val="FFFFFF"/>
              </a:solidFill>
              <a:latin typeface="Arial" panose="22635452340000000000" pitchFamily="2"/>
            </a:endParaRPr>
          </a:p>
          <a:p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 </a:t>
            </a:r>
            <a:r>
              <a:rPr lang="fr-FR" b="1" spc="-70" dirty="0" smtClean="0">
                <a:solidFill>
                  <a:srgbClr val="FFFFFF"/>
                </a:solidFill>
                <a:latin typeface="Arial" panose="22635452340000000000" pitchFamily="2"/>
              </a:rPr>
              <a:t>   l’objet </a:t>
            </a:r>
            <a:r>
              <a:rPr lang="fr-FR" b="1" spc="-70" dirty="0">
                <a:solidFill>
                  <a:srgbClr val="FFFFFF"/>
                </a:solidFill>
                <a:latin typeface="Arial" panose="22635452340000000000" pitchFamily="2"/>
              </a:rPr>
              <a:t>des avantages du SGP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34817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3482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3482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3482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34828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29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34830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4831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34832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34833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34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34835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36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34837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38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34839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40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34841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42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34843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44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34845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46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34847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48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34849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50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34851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4852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34853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855" name="Freeform 39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4858" name="Group 42"/>
            <p:cNvGrpSpPr>
              <a:grpSpLocks/>
            </p:cNvGrpSpPr>
            <p:nvPr/>
          </p:nvGrpSpPr>
          <p:grpSpPr bwMode="auto">
            <a:xfrm>
              <a:off x="717" y="2343"/>
              <a:ext cx="12567" cy="7196"/>
              <a:chOff x="717" y="2343"/>
              <a:chExt cx="12567" cy="7196"/>
            </a:xfrm>
          </p:grpSpPr>
          <p:pic>
            <p:nvPicPr>
              <p:cNvPr id="34862" name="Picture 4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855" y="6322"/>
                <a:ext cx="11429" cy="2695"/>
              </a:xfrm>
              <a:prstGeom prst="rect">
                <a:avLst/>
              </a:prstGeom>
              <a:noFill/>
            </p:spPr>
          </p:pic>
          <p:sp>
            <p:nvSpPr>
              <p:cNvPr id="34859" name="Freeform 43"/>
              <p:cNvSpPr>
                <a:spLocks/>
              </p:cNvSpPr>
              <p:nvPr/>
            </p:nvSpPr>
            <p:spPr bwMode="auto">
              <a:xfrm>
                <a:off x="717" y="2343"/>
                <a:ext cx="1514" cy="719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07" y="307"/>
                  </a:cxn>
                  <a:cxn ang="0">
                    <a:pos x="560" y="631"/>
                  </a:cxn>
                  <a:cxn ang="0">
                    <a:pos x="784" y="970"/>
                  </a:cxn>
                  <a:cxn ang="0">
                    <a:pos x="977" y="1321"/>
                  </a:cxn>
                  <a:cxn ang="0">
                    <a:pos x="1141" y="1684"/>
                  </a:cxn>
                  <a:cxn ang="0">
                    <a:pos x="1275" y="2055"/>
                  </a:cxn>
                  <a:cxn ang="0">
                    <a:pos x="1380" y="2435"/>
                  </a:cxn>
                  <a:cxn ang="0">
                    <a:pos x="1454" y="2819"/>
                  </a:cxn>
                  <a:cxn ang="0">
                    <a:pos x="1499" y="3208"/>
                  </a:cxn>
                  <a:cxn ang="0">
                    <a:pos x="1514" y="3598"/>
                  </a:cxn>
                  <a:cxn ang="0">
                    <a:pos x="1499" y="3989"/>
                  </a:cxn>
                  <a:cxn ang="0">
                    <a:pos x="1454" y="4377"/>
                  </a:cxn>
                  <a:cxn ang="0">
                    <a:pos x="1380" y="4762"/>
                  </a:cxn>
                  <a:cxn ang="0">
                    <a:pos x="1275" y="5141"/>
                  </a:cxn>
                  <a:cxn ang="0">
                    <a:pos x="1141" y="5513"/>
                  </a:cxn>
                  <a:cxn ang="0">
                    <a:pos x="977" y="5875"/>
                  </a:cxn>
                  <a:cxn ang="0">
                    <a:pos x="784" y="6227"/>
                  </a:cxn>
                  <a:cxn ang="0">
                    <a:pos x="560" y="6565"/>
                  </a:cxn>
                  <a:cxn ang="0">
                    <a:pos x="307" y="6889"/>
                  </a:cxn>
                  <a:cxn ang="0">
                    <a:pos x="24" y="7196"/>
                  </a:cxn>
                  <a:cxn ang="0">
                    <a:pos x="0" y="7172"/>
                  </a:cxn>
                  <a:cxn ang="0">
                    <a:pos x="281" y="6867"/>
                  </a:cxn>
                  <a:cxn ang="0">
                    <a:pos x="532" y="6545"/>
                  </a:cxn>
                  <a:cxn ang="0">
                    <a:pos x="754" y="6209"/>
                  </a:cxn>
                  <a:cxn ang="0">
                    <a:pos x="947" y="5860"/>
                  </a:cxn>
                  <a:cxn ang="0">
                    <a:pos x="1110" y="5500"/>
                  </a:cxn>
                  <a:cxn ang="0">
                    <a:pos x="1243" y="5131"/>
                  </a:cxn>
                  <a:cxn ang="0">
                    <a:pos x="1347" y="4754"/>
                  </a:cxn>
                  <a:cxn ang="0">
                    <a:pos x="1421" y="4372"/>
                  </a:cxn>
                  <a:cxn ang="0">
                    <a:pos x="1465" y="3986"/>
                  </a:cxn>
                  <a:cxn ang="0">
                    <a:pos x="1480" y="3598"/>
                  </a:cxn>
                  <a:cxn ang="0">
                    <a:pos x="1465" y="3210"/>
                  </a:cxn>
                  <a:cxn ang="0">
                    <a:pos x="1421" y="2825"/>
                  </a:cxn>
                  <a:cxn ang="0">
                    <a:pos x="1347" y="2442"/>
                  </a:cxn>
                  <a:cxn ang="0">
                    <a:pos x="1243" y="2066"/>
                  </a:cxn>
                  <a:cxn ang="0">
                    <a:pos x="1110" y="1696"/>
                  </a:cxn>
                  <a:cxn ang="0">
                    <a:pos x="947" y="1336"/>
                  </a:cxn>
                  <a:cxn ang="0">
                    <a:pos x="754" y="987"/>
                  </a:cxn>
                  <a:cxn ang="0">
                    <a:pos x="532" y="651"/>
                  </a:cxn>
                  <a:cxn ang="0">
                    <a:pos x="281" y="329"/>
                  </a:cxn>
                  <a:cxn ang="0">
                    <a:pos x="0" y="24"/>
                  </a:cxn>
                  <a:cxn ang="0">
                    <a:pos x="24" y="0"/>
                  </a:cxn>
                </a:cxnLst>
                <a:rect l="0" t="0" r="r" b="b"/>
                <a:pathLst>
                  <a:path w="1514" h="7196">
                    <a:moveTo>
                      <a:pt x="24" y="0"/>
                    </a:moveTo>
                    <a:lnTo>
                      <a:pt x="307" y="307"/>
                    </a:lnTo>
                    <a:lnTo>
                      <a:pt x="560" y="631"/>
                    </a:lnTo>
                    <a:lnTo>
                      <a:pt x="784" y="970"/>
                    </a:lnTo>
                    <a:lnTo>
                      <a:pt x="977" y="1321"/>
                    </a:lnTo>
                    <a:lnTo>
                      <a:pt x="1141" y="1684"/>
                    </a:lnTo>
                    <a:lnTo>
                      <a:pt x="1275" y="2055"/>
                    </a:lnTo>
                    <a:lnTo>
                      <a:pt x="1380" y="2435"/>
                    </a:lnTo>
                    <a:lnTo>
                      <a:pt x="1454" y="2819"/>
                    </a:lnTo>
                    <a:lnTo>
                      <a:pt x="1499" y="3208"/>
                    </a:lnTo>
                    <a:lnTo>
                      <a:pt x="1514" y="3598"/>
                    </a:lnTo>
                    <a:lnTo>
                      <a:pt x="1499" y="3989"/>
                    </a:lnTo>
                    <a:lnTo>
                      <a:pt x="1454" y="4377"/>
                    </a:lnTo>
                    <a:lnTo>
                      <a:pt x="1380" y="4762"/>
                    </a:lnTo>
                    <a:lnTo>
                      <a:pt x="1275" y="5141"/>
                    </a:lnTo>
                    <a:lnTo>
                      <a:pt x="1141" y="5513"/>
                    </a:lnTo>
                    <a:lnTo>
                      <a:pt x="977" y="5875"/>
                    </a:lnTo>
                    <a:lnTo>
                      <a:pt x="784" y="6227"/>
                    </a:lnTo>
                    <a:lnTo>
                      <a:pt x="560" y="6565"/>
                    </a:lnTo>
                    <a:lnTo>
                      <a:pt x="307" y="6889"/>
                    </a:lnTo>
                    <a:lnTo>
                      <a:pt x="24" y="7196"/>
                    </a:lnTo>
                    <a:lnTo>
                      <a:pt x="0" y="7172"/>
                    </a:lnTo>
                    <a:lnTo>
                      <a:pt x="281" y="6867"/>
                    </a:lnTo>
                    <a:lnTo>
                      <a:pt x="532" y="6545"/>
                    </a:lnTo>
                    <a:lnTo>
                      <a:pt x="754" y="6209"/>
                    </a:lnTo>
                    <a:lnTo>
                      <a:pt x="947" y="5860"/>
                    </a:lnTo>
                    <a:lnTo>
                      <a:pt x="1110" y="5500"/>
                    </a:lnTo>
                    <a:lnTo>
                      <a:pt x="1243" y="5131"/>
                    </a:lnTo>
                    <a:lnTo>
                      <a:pt x="1347" y="4754"/>
                    </a:lnTo>
                    <a:lnTo>
                      <a:pt x="1421" y="4372"/>
                    </a:lnTo>
                    <a:lnTo>
                      <a:pt x="1465" y="3986"/>
                    </a:lnTo>
                    <a:lnTo>
                      <a:pt x="1480" y="3598"/>
                    </a:lnTo>
                    <a:lnTo>
                      <a:pt x="1465" y="3210"/>
                    </a:lnTo>
                    <a:lnTo>
                      <a:pt x="1421" y="2825"/>
                    </a:lnTo>
                    <a:lnTo>
                      <a:pt x="1347" y="2442"/>
                    </a:lnTo>
                    <a:lnTo>
                      <a:pt x="1243" y="2066"/>
                    </a:lnTo>
                    <a:lnTo>
                      <a:pt x="1110" y="1696"/>
                    </a:lnTo>
                    <a:lnTo>
                      <a:pt x="947" y="1336"/>
                    </a:lnTo>
                    <a:lnTo>
                      <a:pt x="754" y="987"/>
                    </a:lnTo>
                    <a:lnTo>
                      <a:pt x="532" y="651"/>
                    </a:lnTo>
                    <a:lnTo>
                      <a:pt x="281" y="329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5908">
                <a:solidFill>
                  <a:srgbClr val="FF595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4860" name="Picture 44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855" y="3055"/>
                <a:ext cx="11429" cy="2748"/>
              </a:xfrm>
              <a:prstGeom prst="rect">
                <a:avLst/>
              </a:prstGeom>
              <a:noFill/>
            </p:spPr>
          </p:pic>
          <p:pic>
            <p:nvPicPr>
              <p:cNvPr id="34861" name="Picture 45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222" y="3559"/>
                <a:ext cx="1406" cy="1522"/>
              </a:xfrm>
              <a:prstGeom prst="rect">
                <a:avLst/>
              </a:prstGeom>
              <a:noFill/>
            </p:spPr>
          </p:pic>
          <p:pic>
            <p:nvPicPr>
              <p:cNvPr id="34863" name="Picture 4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222" y="6799"/>
                <a:ext cx="1406" cy="152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2" name="Rectangle 51"/>
          <p:cNvSpPr/>
          <p:nvPr/>
        </p:nvSpPr>
        <p:spPr>
          <a:xfrm>
            <a:off x="539552" y="692696"/>
            <a:ext cx="8205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  <a:latin typeface="Arial"/>
                <a:ea typeface="Arial"/>
              </a:rPr>
              <a:t>Sommaire de la présentation</a:t>
            </a:r>
            <a:endParaRPr lang="fr-FR" sz="4000" dirty="0"/>
          </a:p>
        </p:txBody>
      </p:sp>
      <p:sp>
        <p:nvSpPr>
          <p:cNvPr id="34869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70" name="Rectangle 54"/>
          <p:cNvSpPr>
            <a:spLocks noChangeArrowheads="1"/>
          </p:cNvSpPr>
          <p:nvPr/>
        </p:nvSpPr>
        <p:spPr bwMode="auto">
          <a:xfrm>
            <a:off x="1907704" y="2084655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  <a:tab pos="544830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Aperçu du Programme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48100" algn="l"/>
                <a:tab pos="544830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Américain SGP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76" name="Rectangle 6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77" name="Rectangle 61"/>
          <p:cNvSpPr>
            <a:spLocks noChangeArrowheads="1"/>
          </p:cNvSpPr>
          <p:nvPr/>
        </p:nvSpPr>
        <p:spPr bwMode="auto">
          <a:xfrm>
            <a:off x="1835696" y="4221088"/>
            <a:ext cx="6729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370840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Exportations Algériennes Sous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1200" algn="l"/>
                <a:tab pos="3708400" algn="l"/>
              </a:tabLst>
            </a:pP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le système SGP vers les Etats-Unis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260648"/>
            <a:ext cx="8388424" cy="14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IDENTIFIER ET DÉVELOPPER DES CLIENTS POTENTIELS DES ETATS-UNIS</a:t>
            </a:r>
            <a:endParaRPr lang="fr-FR" sz="3000" dirty="0"/>
          </a:p>
        </p:txBody>
      </p:sp>
      <p:grpSp>
        <p:nvGrpSpPr>
          <p:cNvPr id="26625" name="Group 1"/>
          <p:cNvGrpSpPr>
            <a:grpSpLocks/>
          </p:cNvGrpSpPr>
          <p:nvPr/>
        </p:nvGrpSpPr>
        <p:grpSpPr bwMode="auto">
          <a:xfrm>
            <a:off x="0" y="0"/>
            <a:ext cx="9180512" cy="6858000"/>
            <a:chOff x="2" y="0"/>
            <a:chExt cx="14398" cy="10800"/>
          </a:xfrm>
        </p:grpSpPr>
        <p:sp>
          <p:nvSpPr>
            <p:cNvPr id="26626" name="Freeform 2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60" y="3360"/>
              <a:ext cx="6840" cy="7440"/>
            </a:xfrm>
            <a:prstGeom prst="rect">
              <a:avLst/>
            </a:prstGeom>
            <a:noFill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0"/>
              <a:ext cx="874" cy="10800"/>
            </a:xfrm>
            <a:prstGeom prst="rect">
              <a:avLst/>
            </a:prstGeom>
            <a:noFill/>
          </p:spPr>
        </p:pic>
      </p:grpSp>
      <p:sp>
        <p:nvSpPr>
          <p:cNvPr id="22" name="ZoneTexte 21"/>
          <p:cNvSpPr txBox="1"/>
          <p:nvPr/>
        </p:nvSpPr>
        <p:spPr>
          <a:xfrm>
            <a:off x="360040" y="2011481"/>
            <a:ext cx="88204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Selon la taille, le secteur et l’expérience</a:t>
            </a:r>
          </a:p>
          <a:p>
            <a:pPr indent="4445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comprendre le marché des Etats-Unis</a:t>
            </a:r>
          </a:p>
          <a:p>
            <a:pPr indent="4445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C000"/>
                </a:solidFill>
                <a:latin typeface="Arial"/>
                <a:ea typeface="Arial"/>
              </a:rPr>
              <a:t>Quel </a:t>
            </a: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genre de relation : agent, distributeur, </a:t>
            </a:r>
          </a:p>
          <a:p>
            <a:pPr indent="444500">
              <a:lnSpc>
                <a:spcPct val="150000"/>
              </a:lnSpc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partenaire, jointe venture</a:t>
            </a:r>
          </a:p>
          <a:p>
            <a:pPr indent="4445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 smtClean="0">
                <a:solidFill>
                  <a:srgbClr val="FFC000"/>
                </a:solidFill>
                <a:latin typeface="Arial"/>
                <a:ea typeface="Arial"/>
              </a:rPr>
              <a:t>Les </a:t>
            </a: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meilleurs leads</a:t>
            </a:r>
          </a:p>
          <a:p>
            <a:pPr indent="4445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800" b="1" dirty="0">
                <a:solidFill>
                  <a:srgbClr val="FFC000"/>
                </a:solidFill>
                <a:latin typeface="Arial"/>
                <a:ea typeface="Arial"/>
              </a:rPr>
              <a:t>Foires et </a:t>
            </a:r>
            <a:r>
              <a:rPr lang="fr-FR" sz="2800" b="1" dirty="0" smtClean="0">
                <a:solidFill>
                  <a:srgbClr val="FFC000"/>
                </a:solidFill>
                <a:latin typeface="Arial"/>
                <a:ea typeface="Arial"/>
              </a:rPr>
              <a:t>Salons</a:t>
            </a:r>
            <a:endParaRPr lang="fr-FR" sz="3500" dirty="0">
              <a:solidFill>
                <a:schemeClr val="bg1"/>
              </a:solidFill>
            </a:endParaRPr>
          </a:p>
          <a:p>
            <a:pPr marL="342900" indent="-342900"/>
            <a:r>
              <a:rPr lang="fr-FR" sz="4000" dirty="0" smtClean="0">
                <a:solidFill>
                  <a:schemeClr val="bg1"/>
                </a:solidFill>
              </a:rPr>
              <a:t> 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188640"/>
            <a:ext cx="914400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0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COMPRENDRE LE MARCHÉ DES ETATS-UNIS : </a:t>
            </a:r>
          </a:p>
          <a:p>
            <a:pPr algn="ctr"/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LA RÉGLEMENTATION D’IMPORTATION </a:t>
            </a:r>
          </a:p>
          <a:p>
            <a:pPr algn="ctr"/>
            <a:endParaRPr lang="fr-FR" sz="30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30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marL="812800" indent="-279400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bg1"/>
                </a:solidFill>
              </a:rPr>
              <a:t> Très </a:t>
            </a:r>
            <a:r>
              <a:rPr lang="fr-FR" sz="3200" dirty="0">
                <a:solidFill>
                  <a:schemeClr val="bg1"/>
                </a:solidFill>
              </a:rPr>
              <a:t>complexe et a des secteurs </a:t>
            </a:r>
            <a:r>
              <a:rPr lang="fr-FR" sz="3200" dirty="0" smtClean="0">
                <a:solidFill>
                  <a:schemeClr val="bg1"/>
                </a:solidFill>
              </a:rPr>
              <a:t>spécifiques</a:t>
            </a:r>
          </a:p>
          <a:p>
            <a:pPr marL="812800" indent="-279400"/>
            <a:endParaRPr lang="fr-FR" sz="3200" dirty="0">
              <a:solidFill>
                <a:schemeClr val="bg1"/>
              </a:solidFill>
            </a:endParaRPr>
          </a:p>
          <a:p>
            <a:pPr marL="812800" indent="-279400">
              <a:buFont typeface="Wingdings" pitchFamily="2" charset="2"/>
              <a:buChar char="§"/>
            </a:pPr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Décisions </a:t>
            </a:r>
            <a:r>
              <a:rPr lang="fr-FR" sz="3200" dirty="0">
                <a:solidFill>
                  <a:schemeClr val="bg1"/>
                </a:solidFill>
              </a:rPr>
              <a:t>des douanes et de protection des </a:t>
            </a:r>
            <a:r>
              <a:rPr lang="fr-FR" sz="3200" dirty="0" smtClean="0">
                <a:solidFill>
                  <a:schemeClr val="bg1"/>
                </a:solidFill>
              </a:rPr>
              <a:t>  </a:t>
            </a:r>
          </a:p>
          <a:p>
            <a:pPr marL="812800" indent="-279400"/>
            <a:r>
              <a:rPr lang="fr-FR" sz="3200" dirty="0">
                <a:solidFill>
                  <a:schemeClr val="bg1"/>
                </a:solidFill>
              </a:rPr>
              <a:t> </a:t>
            </a:r>
            <a:r>
              <a:rPr lang="fr-FR" sz="3200" dirty="0" smtClean="0">
                <a:solidFill>
                  <a:schemeClr val="bg1"/>
                </a:solidFill>
              </a:rPr>
              <a:t>   frontières : </a:t>
            </a:r>
            <a:r>
              <a:rPr lang="en-US" sz="3200" dirty="0">
                <a:solidFill>
                  <a:schemeClr val="bg1"/>
                </a:solidFill>
              </a:rPr>
              <a:t>https://</a:t>
            </a:r>
            <a:r>
              <a:rPr lang="en-US" sz="3200" dirty="0" smtClean="0">
                <a:solidFill>
                  <a:schemeClr val="bg1"/>
                </a:solidFill>
              </a:rPr>
              <a:t>rulings.cbp.gov/index.asp</a:t>
            </a:r>
          </a:p>
          <a:p>
            <a:pPr marL="812800" indent="-279400"/>
            <a:endParaRPr lang="fr-FR" sz="3200" dirty="0">
              <a:solidFill>
                <a:schemeClr val="bg1"/>
              </a:solidFill>
            </a:endParaRPr>
          </a:p>
          <a:p>
            <a:pPr marL="812800" indent="-279400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bg1"/>
                </a:solidFill>
              </a:rPr>
              <a:t> Les </a:t>
            </a:r>
            <a:r>
              <a:rPr lang="fr-FR" sz="3200" dirty="0">
                <a:solidFill>
                  <a:schemeClr val="bg1"/>
                </a:solidFill>
              </a:rPr>
              <a:t>produits alimentaires et médicaux sont </a:t>
            </a:r>
            <a:r>
              <a:rPr lang="fr-FR" sz="3200" dirty="0" smtClean="0">
                <a:solidFill>
                  <a:schemeClr val="bg1"/>
                </a:solidFill>
              </a:rPr>
              <a:t>plus </a:t>
            </a:r>
            <a:r>
              <a:rPr lang="fr-FR" sz="3200" dirty="0">
                <a:solidFill>
                  <a:schemeClr val="bg1"/>
                </a:solidFill>
              </a:rPr>
              <a:t>règlementés </a:t>
            </a:r>
          </a:p>
          <a:p>
            <a:endParaRPr lang="fr-FR" sz="30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467082"/>
            <a:ext cx="9144001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     </a:t>
            </a:r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COMPRENDRE LE MARCHÉ DES ETATS-UNIS : </a:t>
            </a:r>
          </a:p>
          <a:p>
            <a:pPr algn="ctr"/>
            <a:r>
              <a:rPr lang="fr-FR" sz="30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     LE RÔLE DES IMPORTATEURS </a:t>
            </a: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sz="1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marL="723900" indent="-368300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bg1"/>
                </a:solidFill>
              </a:rPr>
              <a:t>responsables </a:t>
            </a:r>
            <a:r>
              <a:rPr lang="fr-FR" sz="3200" dirty="0">
                <a:solidFill>
                  <a:schemeClr val="bg1"/>
                </a:solidFill>
              </a:rPr>
              <a:t>d’assurer que toutes les règlementations sont </a:t>
            </a:r>
            <a:r>
              <a:rPr lang="fr-FR" sz="3200" dirty="0" smtClean="0">
                <a:solidFill>
                  <a:schemeClr val="bg1"/>
                </a:solidFill>
              </a:rPr>
              <a:t>respectées</a:t>
            </a:r>
          </a:p>
          <a:p>
            <a:pPr marL="723900" indent="-368300"/>
            <a:endParaRPr lang="fr-FR" sz="3200" dirty="0">
              <a:solidFill>
                <a:schemeClr val="bg1"/>
              </a:solidFill>
            </a:endParaRPr>
          </a:p>
          <a:p>
            <a:pPr marL="723900" indent="-368300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bg1"/>
                </a:solidFill>
              </a:rPr>
              <a:t>les </a:t>
            </a:r>
            <a:r>
              <a:rPr lang="fr-FR" sz="3200" dirty="0">
                <a:solidFill>
                  <a:schemeClr val="bg1"/>
                </a:solidFill>
              </a:rPr>
              <a:t>standards du secteur privé sont souvent plus stricts que ceux du gouvernement des </a:t>
            </a:r>
            <a:r>
              <a:rPr lang="fr-FR" sz="3200" dirty="0" smtClean="0">
                <a:solidFill>
                  <a:schemeClr val="bg1"/>
                </a:solidFill>
              </a:rPr>
              <a:t>Etats-Unis</a:t>
            </a:r>
          </a:p>
          <a:p>
            <a:pPr marL="723900" indent="-368300"/>
            <a:r>
              <a:rPr lang="fr-FR" sz="3200" dirty="0" smtClean="0">
                <a:solidFill>
                  <a:schemeClr val="bg1"/>
                </a:solidFill>
              </a:rPr>
              <a:t> </a:t>
            </a:r>
            <a:endParaRPr lang="fr-FR" sz="3200" dirty="0">
              <a:solidFill>
                <a:schemeClr val="bg1"/>
              </a:solidFill>
            </a:endParaRPr>
          </a:p>
          <a:p>
            <a:pPr marL="723900" indent="-368300">
              <a:buFont typeface="Wingdings" pitchFamily="2" charset="2"/>
              <a:buChar char="§"/>
            </a:pPr>
            <a:r>
              <a:rPr lang="fr-FR" sz="3200" dirty="0" smtClean="0">
                <a:solidFill>
                  <a:schemeClr val="bg1"/>
                </a:solidFill>
              </a:rPr>
              <a:t>les </a:t>
            </a:r>
            <a:r>
              <a:rPr lang="fr-FR" sz="3200" dirty="0">
                <a:solidFill>
                  <a:schemeClr val="bg1"/>
                </a:solidFill>
              </a:rPr>
              <a:t>courtiers en douanes sont la meilleure source d’information </a:t>
            </a:r>
            <a:r>
              <a:rPr lang="fr-FR" sz="3200" dirty="0" smtClean="0">
                <a:solidFill>
                  <a:schemeClr val="bg1"/>
                </a:solidFill>
              </a:rPr>
              <a:t>sectorielle</a:t>
            </a: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60648"/>
            <a:ext cx="914400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MON PRODUIT, EST-IL ÉLIGIBLE  </a:t>
            </a:r>
            <a:r>
              <a:rPr lang="fr-FR" sz="2500" b="1" spc="-40" dirty="0">
                <a:solidFill>
                  <a:srgbClr val="CCEBFF"/>
                </a:solidFill>
                <a:latin typeface="Arial" panose="22635452340000000000" pitchFamily="2"/>
              </a:rPr>
              <a:t>À BÉNÉFICIER </a:t>
            </a:r>
            <a:r>
              <a:rPr lang="fr-FR" sz="2500" b="1" spc="-40" dirty="0" smtClean="0">
                <a:solidFill>
                  <a:srgbClr val="CCEBFF"/>
                </a:solidFill>
                <a:latin typeface="Arial" panose="22635452340000000000" pitchFamily="2"/>
              </a:rPr>
              <a:t>DU TRAITEMENT EN EXONÉRATION DES DROITS ET TAXES SOUS LE SYSTÈME SGP ? </a:t>
            </a:r>
            <a:r>
              <a:rPr lang="fr-FR" b="1" spc="-40" dirty="0" smtClean="0">
                <a:solidFill>
                  <a:srgbClr val="CCEBFF"/>
                </a:solidFill>
                <a:latin typeface="Arial" panose="22635452340000000000" pitchFamily="2"/>
              </a:rPr>
              <a:t>(VOIR AUSSI LA FIN DE LA PRÉSENTATION)</a:t>
            </a:r>
          </a:p>
          <a:p>
            <a:pPr>
              <a:lnSpc>
                <a:spcPct val="150000"/>
              </a:lnSpc>
            </a:pPr>
            <a:endParaRPr lang="fr-FR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sp>
        <p:nvSpPr>
          <p:cNvPr id="23554" name="Freeform 2"/>
          <p:cNvSpPr>
            <a:spLocks/>
          </p:cNvSpPr>
          <p:nvPr/>
        </p:nvSpPr>
        <p:spPr bwMode="auto">
          <a:xfrm>
            <a:off x="1588" y="5611813"/>
            <a:ext cx="91408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96" y="0"/>
              </a:cxn>
            </a:cxnLst>
            <a:rect l="0" t="0" r="r" b="b"/>
            <a:pathLst>
              <a:path w="14395">
                <a:moveTo>
                  <a:pt x="0" y="0"/>
                </a:moveTo>
                <a:lnTo>
                  <a:pt x="14396" y="0"/>
                </a:lnTo>
              </a:path>
            </a:pathLst>
          </a:custGeom>
          <a:noFill/>
          <a:ln w="15240">
            <a:solidFill>
              <a:srgbClr val="003B76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347050" y="2739225"/>
            <a:ext cx="8689446" cy="1157388"/>
            <a:chOff x="347050" y="2739225"/>
            <a:chExt cx="8689446" cy="1157388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7654" y="2739225"/>
              <a:ext cx="7538802" cy="1157388"/>
            </a:xfrm>
            <a:prstGeom prst="rect">
              <a:avLst/>
            </a:prstGeom>
            <a:noFill/>
          </p:spPr>
        </p:pic>
        <p:sp>
          <p:nvSpPr>
            <p:cNvPr id="21" name="ZoneTexte 20"/>
            <p:cNvSpPr txBox="1"/>
            <p:nvPr/>
          </p:nvSpPr>
          <p:spPr>
            <a:xfrm>
              <a:off x="347050" y="2996952"/>
              <a:ext cx="868944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Aft>
                  <a:spcPts val="0"/>
                </a:spcAft>
              </a:pPr>
              <a:r>
                <a:rPr lang="en-US" sz="1050" dirty="0">
                  <a:ea typeface="Calibri"/>
                  <a:cs typeface="Arial"/>
                </a:rPr>
                <a:t> </a:t>
              </a:r>
              <a:endParaRPr lang="fr-FR" sz="1200" dirty="0">
                <a:ea typeface="Calibri"/>
                <a:cs typeface="Arial"/>
              </a:endParaRPr>
            </a:p>
            <a:p>
              <a:pPr marL="1428115">
                <a:lnSpc>
                  <a:spcPts val="2005"/>
                </a:lnSpc>
                <a:spcAft>
                  <a:spcPts val="0"/>
                </a:spcAft>
              </a:pPr>
              <a:r>
                <a:rPr lang="en-US" u="none" strike="noStrike" dirty="0" smtClean="0">
                  <a:solidFill>
                    <a:srgbClr val="FFFFFF"/>
                  </a:solidFill>
                  <a:latin typeface="Verdana"/>
                  <a:ea typeface="Verdana"/>
                  <a:cs typeface="Verdana"/>
                </a:rPr>
                <a:t>•</a:t>
              </a:r>
              <a:r>
                <a:rPr lang="en-US" u="none" strike="noStrike" spc="-170" dirty="0" smtClean="0">
                  <a:solidFill>
                    <a:srgbClr val="FFFFFF"/>
                  </a:solidFill>
                  <a:latin typeface="Verdana"/>
                  <a:ea typeface="Verdana"/>
                  <a:cs typeface="Verdana"/>
                </a:rPr>
                <a:t> 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htt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p://da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t</a:t>
              </a:r>
              <a:r>
                <a:rPr lang="en-US" u="none" strike="noStrike" spc="-1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a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w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e</a:t>
              </a:r>
              <a:r>
                <a:rPr lang="en-US" u="none" strike="noStrike" spc="-20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b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.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usitc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.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g</a:t>
              </a:r>
              <a:r>
                <a:rPr lang="en-US" u="none" strike="noStrike" spc="-1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o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v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/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sc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r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i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p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ts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/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t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a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r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iff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_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c</a:t>
              </a:r>
              <a:r>
                <a:rPr lang="en-US" u="none" strike="noStrike" spc="-10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u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r</a:t>
              </a:r>
              <a:r>
                <a:rPr lang="en-US" u="none" strike="noStrike" spc="-10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r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e</a:t>
              </a:r>
              <a:r>
                <a:rPr lang="en-US" u="none" strike="noStrike" spc="-10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n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t</a:t>
              </a:r>
              <a:r>
                <a:rPr lang="en-US" u="none" strike="noStrike" spc="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.</a:t>
              </a:r>
              <a:r>
                <a:rPr lang="en-US" u="none" strike="noStrike" spc="-5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a</a:t>
              </a:r>
              <a:r>
                <a:rPr lang="en-US" u="none" strike="noStrike" spc="-10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s</a:t>
              </a:r>
              <a:r>
                <a:rPr lang="en-US" u="none" strike="noStrike" dirty="0" smtClean="0">
                  <a:solidFill>
                    <a:srgbClr val="FFFFCC"/>
                  </a:solidFill>
                  <a:latin typeface="Verdana"/>
                  <a:ea typeface="Verdana"/>
                  <a:cs typeface="Verdana"/>
                </a:rPr>
                <a:t>p</a:t>
              </a:r>
              <a:endParaRPr lang="fr-FR" sz="1200" dirty="0">
                <a:ea typeface="Calibri"/>
                <a:cs typeface="Arial"/>
              </a:endParaRPr>
            </a:p>
            <a:p>
              <a:endParaRPr lang="fr-FR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67544" y="5280136"/>
            <a:ext cx="9684568" cy="1498341"/>
            <a:chOff x="467544" y="5280136"/>
            <a:chExt cx="9684568" cy="1498341"/>
          </a:xfrm>
        </p:grpSpPr>
        <p:pic>
          <p:nvPicPr>
            <p:cNvPr id="19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37654" y="5280136"/>
              <a:ext cx="7538802" cy="1459587"/>
            </a:xfrm>
            <a:prstGeom prst="rect">
              <a:avLst/>
            </a:prstGeom>
            <a:noFill/>
          </p:spPr>
        </p:pic>
        <p:sp>
          <p:nvSpPr>
            <p:cNvPr id="23" name="ZoneTexte 22"/>
            <p:cNvSpPr txBox="1"/>
            <p:nvPr/>
          </p:nvSpPr>
          <p:spPr>
            <a:xfrm>
              <a:off x="467544" y="5661248"/>
              <a:ext cx="9684568" cy="111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0200" marR="2305050" indent="-172085">
                <a:lnSpc>
                  <a:spcPct val="90000"/>
                </a:lnSpc>
                <a:spcBef>
                  <a:spcPts val="235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•</a:t>
              </a:r>
              <a:r>
                <a:rPr lang="en-US" spc="225" dirty="0">
                  <a:solidFill>
                    <a:srgbClr val="FFFFFF"/>
                  </a:solidFill>
                  <a:latin typeface="Arial"/>
                  <a:ea typeface="Arial"/>
                  <a:cs typeface="Arial"/>
                </a:rPr>
                <a:t> 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h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tt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://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u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t</a:t>
              </a:r>
              <a:r>
                <a:rPr lang="en-US" spc="-9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.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go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v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i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ss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ue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a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ea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/t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ade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 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de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v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elop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m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en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t/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f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en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c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o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g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a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ms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/g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ene</a:t>
              </a:r>
              <a:r>
                <a:rPr lang="en-US" spc="1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a</a:t>
              </a:r>
              <a:r>
                <a:rPr lang="en-US" spc="10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l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i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z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ed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 s</a:t>
              </a:r>
              <a:r>
                <a:rPr lang="en-US" spc="-2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y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t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m-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f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en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c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e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lang="en-US" spc="-5" dirty="0" err="1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g</a:t>
              </a:r>
              <a:r>
                <a:rPr lang="en-US" dirty="0" err="1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-5" dirty="0" err="1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/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g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spc="1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p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o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g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r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a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m-</a:t>
              </a:r>
              <a:r>
                <a:rPr lang="en-US" spc="-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i</a:t>
              </a:r>
              <a:r>
                <a:rPr lang="en-US" spc="15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-</a:t>
              </a:r>
              <a:r>
                <a:rPr lang="en-US" dirty="0">
                  <a:solidFill>
                    <a:srgbClr val="FFFFCC"/>
                  </a:solidFill>
                  <a:latin typeface="Arial"/>
                  <a:ea typeface="Arial"/>
                  <a:cs typeface="Arial"/>
                </a:rPr>
                <a:t>0</a:t>
              </a:r>
              <a:endParaRPr lang="fr-FR" sz="1100" dirty="0">
                <a:ea typeface="Calibri"/>
                <a:cs typeface="Arial"/>
              </a:endParaRPr>
            </a:p>
            <a:p>
              <a:endParaRPr lang="fr-FR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83568" y="2146302"/>
            <a:ext cx="6552728" cy="707223"/>
            <a:chOff x="683568" y="2146302"/>
            <a:chExt cx="6552728" cy="707223"/>
          </a:xfrm>
        </p:grpSpPr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146302"/>
              <a:ext cx="6399294" cy="707223"/>
            </a:xfrm>
            <a:prstGeom prst="rect">
              <a:avLst/>
            </a:prstGeom>
            <a:noFill/>
          </p:spPr>
        </p:pic>
        <p:sp>
          <p:nvSpPr>
            <p:cNvPr id="25" name="ZoneTexte 24"/>
            <p:cNvSpPr txBox="1"/>
            <p:nvPr/>
          </p:nvSpPr>
          <p:spPr>
            <a:xfrm>
              <a:off x="683568" y="2276872"/>
              <a:ext cx="6552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spc="5" dirty="0" smtClean="0">
                  <a:solidFill>
                    <a:srgbClr val="FFD966"/>
                  </a:solidFill>
                  <a:latin typeface="Arial"/>
                  <a:ea typeface="Arial"/>
                </a:rPr>
                <a:t>La </a:t>
              </a:r>
              <a:r>
                <a:rPr lang="fr-FR" b="1" spc="5" dirty="0">
                  <a:solidFill>
                    <a:srgbClr val="FFD966"/>
                  </a:solidFill>
                  <a:latin typeface="Arial"/>
                  <a:ea typeface="Arial"/>
                </a:rPr>
                <a:t>manière la plus facile de découvrir et de suivre le </a:t>
              </a:r>
              <a:r>
                <a:rPr lang="fr-FR" b="1" spc="5" dirty="0" smtClean="0">
                  <a:solidFill>
                    <a:srgbClr val="FFD966"/>
                  </a:solidFill>
                  <a:latin typeface="Arial"/>
                  <a:ea typeface="Arial"/>
                </a:rPr>
                <a:t>lien:</a:t>
              </a:r>
              <a:r>
                <a:rPr lang="fr-FR" b="1" spc="5" dirty="0">
                  <a:solidFill>
                    <a:srgbClr val="FFD966"/>
                  </a:solidFill>
                  <a:latin typeface="Arial"/>
                  <a:ea typeface="Arial"/>
                </a:rPr>
                <a:t> 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683568" y="4738001"/>
            <a:ext cx="7056784" cy="707223"/>
            <a:chOff x="683568" y="4738001"/>
            <a:chExt cx="7056784" cy="707223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4738001"/>
              <a:ext cx="6399294" cy="707223"/>
            </a:xfrm>
            <a:prstGeom prst="rect">
              <a:avLst/>
            </a:prstGeom>
            <a:noFill/>
          </p:spPr>
        </p:pic>
        <p:sp>
          <p:nvSpPr>
            <p:cNvPr id="27" name="ZoneTexte 26"/>
            <p:cNvSpPr txBox="1"/>
            <p:nvPr/>
          </p:nvSpPr>
          <p:spPr>
            <a:xfrm>
              <a:off x="683568" y="4859868"/>
              <a:ext cx="7056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spc="5" dirty="0">
                  <a:solidFill>
                    <a:srgbClr val="FFD966"/>
                  </a:solidFill>
                  <a:latin typeface="Arial"/>
                  <a:ea typeface="Arial"/>
                </a:rPr>
                <a:t>Liste des produits </a:t>
              </a:r>
              <a:r>
                <a:rPr lang="fr-FR" b="1" spc="5" dirty="0" smtClean="0">
                  <a:solidFill>
                    <a:srgbClr val="FFD966"/>
                  </a:solidFill>
                  <a:latin typeface="Arial"/>
                  <a:ea typeface="Arial"/>
                </a:rPr>
                <a:t>éligibles </a:t>
              </a:r>
              <a:r>
                <a:rPr lang="fr-FR" b="1" spc="5" dirty="0">
                  <a:solidFill>
                    <a:srgbClr val="FFD966"/>
                  </a:solidFill>
                  <a:latin typeface="Arial"/>
                  <a:ea typeface="Arial"/>
                </a:rPr>
                <a:t>à bénéficier du système </a:t>
              </a:r>
              <a:r>
                <a:rPr lang="fr-FR" b="1" spc="5" dirty="0" smtClean="0">
                  <a:solidFill>
                    <a:srgbClr val="FFD966"/>
                  </a:solidFill>
                  <a:latin typeface="Arial"/>
                  <a:ea typeface="Arial"/>
                </a:rPr>
                <a:t>SGP:</a:t>
              </a:r>
              <a:endParaRPr lang="fr-FR" b="1" spc="5" dirty="0">
                <a:solidFill>
                  <a:srgbClr val="FFD966"/>
                </a:solidFill>
                <a:latin typeface="Arial"/>
                <a:ea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96" y="260648"/>
            <a:ext cx="9144001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b="1" spc="-40" dirty="0" smtClean="0">
                <a:solidFill>
                  <a:schemeClr val="bg1"/>
                </a:solidFill>
                <a:latin typeface="Arial" panose="22635452340000000000" pitchFamily="2"/>
              </a:rPr>
              <a:t>POUR DE PLUS AMPLES INFORMATIONS :</a:t>
            </a:r>
          </a:p>
          <a:p>
            <a:pPr algn="ctr">
              <a:lnSpc>
                <a:spcPct val="150000"/>
              </a:lnSpc>
            </a:pPr>
            <a:endParaRPr lang="fr-FR" sz="25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grpSp>
        <p:nvGrpSpPr>
          <p:cNvPr id="23" name="Groupe 22"/>
          <p:cNvGrpSpPr/>
          <p:nvPr/>
        </p:nvGrpSpPr>
        <p:grpSpPr>
          <a:xfrm>
            <a:off x="827584" y="1412776"/>
            <a:ext cx="7543800" cy="1944216"/>
            <a:chOff x="838200" y="1349024"/>
            <a:chExt cx="7543800" cy="2333976"/>
          </a:xfrm>
        </p:grpSpPr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12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14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4" name="Groupe 23"/>
          <p:cNvGrpSpPr/>
          <p:nvPr/>
        </p:nvGrpSpPr>
        <p:grpSpPr>
          <a:xfrm>
            <a:off x="827584" y="3861048"/>
            <a:ext cx="7543800" cy="2333976"/>
            <a:chOff x="838200" y="1349024"/>
            <a:chExt cx="7543800" cy="2333976"/>
          </a:xfrm>
        </p:grpSpPr>
        <p:grpSp>
          <p:nvGrpSpPr>
            <p:cNvPr id="25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29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27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0" name="ZoneTexte 29"/>
          <p:cNvSpPr txBox="1"/>
          <p:nvPr/>
        </p:nvSpPr>
        <p:spPr>
          <a:xfrm>
            <a:off x="1547664" y="176352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Informations générales sur le système SGP </a:t>
            </a:r>
            <a:r>
              <a:rPr lang="fr-FR" b="1" spc="5" dirty="0" smtClean="0">
                <a:solidFill>
                  <a:srgbClr val="FFD966"/>
                </a:solidFill>
                <a:latin typeface="Arial"/>
                <a:ea typeface="Arial"/>
              </a:rPr>
              <a:t>: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115616" y="2455787"/>
            <a:ext cx="7200800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3270" marR="936625" indent="-228600">
              <a:lnSpc>
                <a:spcPct val="90000"/>
              </a:lnSpc>
              <a:spcBef>
                <a:spcPts val="145"/>
              </a:spcBef>
              <a:spcAft>
                <a:spcPts val="0"/>
              </a:spcAft>
            </a:pPr>
            <a:r>
              <a:rPr lang="en-US" u="none" strike="noStrike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• 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ttps://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u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</a:t>
            </a:r>
            <a:r>
              <a:rPr lang="en-US" u="heavy" spc="-29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.g</a:t>
            </a:r>
            <a:r>
              <a:rPr lang="en-US" u="heavy" spc="-1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v/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i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ss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u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spc="-2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-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area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s/t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-</a:t>
            </a:r>
            <a:r>
              <a:rPr lang="en-US" u="none" strike="noStrike" dirty="0" smtClean="0">
                <a:solidFill>
                  <a:srgbClr val="FFFFCC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v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l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me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n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t/p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ere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n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c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-</a:t>
            </a:r>
            <a:r>
              <a:rPr lang="en-US" u="none" strike="noStrike" dirty="0" smtClean="0">
                <a:solidFill>
                  <a:srgbClr val="FFFFCC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ro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g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am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s/g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n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liz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d-syst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em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-p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re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ere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n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c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-</a:t>
            </a:r>
            <a:r>
              <a:rPr lang="en-US" u="heavy" dirty="0" err="1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gsp</a:t>
            </a:r>
            <a:endParaRPr lang="fr-FR" sz="1050" dirty="0">
              <a:ea typeface="Calibri"/>
              <a:cs typeface="Arial"/>
            </a:endParaRP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1475656" y="41490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Département américain de la Sécurité intérieure</a:t>
            </a:r>
            <a:r>
              <a:rPr lang="fr-FR" b="1" spc="5" dirty="0" smtClean="0">
                <a:solidFill>
                  <a:srgbClr val="FFD966"/>
                </a:solidFill>
                <a:latin typeface="Arial"/>
                <a:ea typeface="Arial"/>
              </a:rPr>
              <a:t>:</a:t>
            </a:r>
          </a:p>
          <a:p>
            <a:r>
              <a:rPr lang="fr-FR" b="1" spc="5" dirty="0" smtClean="0">
                <a:solidFill>
                  <a:srgbClr val="FFD966"/>
                </a:solidFill>
                <a:latin typeface="Arial"/>
                <a:ea typeface="Arial"/>
              </a:rPr>
              <a:t> </a:t>
            </a:r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Douanes et Protection des Frontières (CBP</a:t>
            </a:r>
            <a:r>
              <a:rPr lang="fr-FR" b="1" spc="5" dirty="0" smtClean="0">
                <a:solidFill>
                  <a:srgbClr val="FFD966"/>
                </a:solidFill>
                <a:latin typeface="Arial"/>
                <a:ea typeface="Arial"/>
              </a:rPr>
              <a:t>):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1043608" y="5212542"/>
            <a:ext cx="7200800" cy="880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3270" marR="936625" indent="-228600">
              <a:lnSpc>
                <a:spcPct val="90000"/>
              </a:lnSpc>
              <a:spcBef>
                <a:spcPts val="145"/>
              </a:spcBef>
              <a:tabLst>
                <a:tab pos="762000" algn="l"/>
                <a:tab pos="3251200" algn="l"/>
              </a:tabLst>
            </a:pPr>
            <a:r>
              <a:rPr lang="en-US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•	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http://www.cbp.gov</a:t>
            </a:r>
            <a:r>
              <a:rPr lang="en-US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 	and</a:t>
            </a:r>
            <a:endParaRPr lang="fr-FR" spc="-5" dirty="0" smtClean="0">
              <a:solidFill>
                <a:srgbClr val="FFFFCC"/>
              </a:solidFill>
              <a:uFill>
                <a:solidFill>
                  <a:srgbClr val="FFFFCC"/>
                </a:solidFill>
              </a:uFill>
              <a:latin typeface="Verdana"/>
              <a:ea typeface="Verdana"/>
              <a:cs typeface="Verdana"/>
            </a:endParaRPr>
          </a:p>
          <a:p>
            <a:pPr marL="763270" marR="936625" indent="-228600">
              <a:lnSpc>
                <a:spcPct val="90000"/>
              </a:lnSpc>
              <a:spcBef>
                <a:spcPts val="145"/>
              </a:spcBef>
              <a:tabLst>
                <a:tab pos="762000" algn="l"/>
              </a:tabLst>
            </a:pPr>
            <a:r>
              <a:rPr lang="en-US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•	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https://www.cbp.gov/trade</a:t>
            </a:r>
            <a:endParaRPr lang="fr-FR" u="heavy" spc="-5" dirty="0" smtClean="0">
              <a:solidFill>
                <a:srgbClr val="FFFFCC"/>
              </a:solidFill>
              <a:uFill>
                <a:solidFill>
                  <a:srgbClr val="FFFFCC"/>
                </a:solidFill>
              </a:uFill>
              <a:latin typeface="Verdana"/>
              <a:ea typeface="Verdana"/>
              <a:cs typeface="Verdana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5496" y="260648"/>
            <a:ext cx="9144001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b="1" spc="-40" dirty="0" smtClean="0">
                <a:solidFill>
                  <a:schemeClr val="bg1"/>
                </a:solidFill>
                <a:latin typeface="Arial" panose="22635452340000000000" pitchFamily="2"/>
              </a:rPr>
              <a:t>POUR DE PLUS AMPLES INFORMATIONS :</a:t>
            </a:r>
          </a:p>
          <a:p>
            <a:pPr algn="ctr">
              <a:lnSpc>
                <a:spcPct val="150000"/>
              </a:lnSpc>
            </a:pPr>
            <a:endParaRPr lang="fr-FR" sz="25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827584" y="1412776"/>
            <a:ext cx="7543800" cy="1728192"/>
            <a:chOff x="838200" y="1349024"/>
            <a:chExt cx="7543800" cy="2333976"/>
          </a:xfrm>
        </p:grpSpPr>
        <p:grpSp>
          <p:nvGrpSpPr>
            <p:cNvPr id="17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21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19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2" name="Groupe 21"/>
          <p:cNvGrpSpPr/>
          <p:nvPr/>
        </p:nvGrpSpPr>
        <p:grpSpPr>
          <a:xfrm>
            <a:off x="827584" y="3861048"/>
            <a:ext cx="7543800" cy="1512168"/>
            <a:chOff x="838200" y="1349024"/>
            <a:chExt cx="7543800" cy="2333976"/>
          </a:xfrm>
        </p:grpSpPr>
        <p:grpSp>
          <p:nvGrpSpPr>
            <p:cNvPr id="23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27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25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8" name="ZoneTexte 27"/>
          <p:cNvSpPr txBox="1"/>
          <p:nvPr/>
        </p:nvSpPr>
        <p:spPr>
          <a:xfrm>
            <a:off x="1403648" y="162880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 smtClean="0">
                <a:solidFill>
                  <a:srgbClr val="FFD966"/>
                </a:solidFill>
                <a:latin typeface="Arial"/>
                <a:ea typeface="Arial"/>
              </a:rPr>
              <a:t>Calendrier </a:t>
            </a:r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tarifaire des Etats-Unis :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475656" y="407707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Base de données tarifaire des Etats-Unis :</a:t>
            </a:r>
          </a:p>
          <a:p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755576" y="2348880"/>
            <a:ext cx="6984776" cy="9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670">
              <a:lnSpc>
                <a:spcPts val="2380"/>
              </a:lnSpc>
              <a:spcAft>
                <a:spcPts val="0"/>
              </a:spcAft>
            </a:pPr>
            <a:r>
              <a:rPr lang="en-US" u="none" strike="noStrike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• 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ttp://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u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i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tc.g</a:t>
            </a:r>
            <a:r>
              <a:rPr lang="en-US" u="heavy" spc="-1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v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/t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s/</a:t>
            </a:r>
            <a:r>
              <a:rPr lang="en-US" u="heavy" spc="-1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b</a:t>
            </a:r>
            <a:r>
              <a:rPr lang="en-US" u="heavy" spc="-2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y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c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p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er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i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n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e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x.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tm</a:t>
            </a:r>
            <a:endParaRPr lang="fr-FR" sz="1050" dirty="0">
              <a:ea typeface="Calibri"/>
              <a:cs typeface="Arial"/>
            </a:endParaRPr>
          </a:p>
          <a:p>
            <a:pPr marL="534670">
              <a:lnSpc>
                <a:spcPts val="2355"/>
              </a:lnSpc>
              <a:spcBef>
                <a:spcPts val="125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• </a:t>
            </a:r>
            <a:r>
              <a:rPr lang="en-US" spc="-5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Voir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Note </a:t>
            </a:r>
            <a:r>
              <a:rPr lang="en-US" spc="-5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Gé</a:t>
            </a:r>
            <a:r>
              <a:rPr lang="en-US" spc="5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n</a:t>
            </a:r>
            <a:r>
              <a:rPr lang="en-US" spc="-5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é</a:t>
            </a:r>
            <a:r>
              <a:rPr lang="en-US" spc="-40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r</a:t>
            </a:r>
            <a:r>
              <a:rPr lang="en-US" spc="-5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a</a:t>
            </a:r>
            <a:r>
              <a:rPr lang="en-US" dirty="0" err="1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le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N°</a:t>
            </a:r>
            <a:r>
              <a:rPr lang="en-US" spc="-15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4.</a:t>
            </a:r>
            <a:endParaRPr lang="fr-FR" sz="1050" dirty="0">
              <a:ea typeface="Calibri"/>
              <a:cs typeface="Arial"/>
            </a:endParaRPr>
          </a:p>
          <a:p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827584" y="4725144"/>
            <a:ext cx="7560840" cy="664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670">
              <a:lnSpc>
                <a:spcPts val="2255"/>
              </a:lnSpc>
              <a:spcBef>
                <a:spcPts val="45"/>
              </a:spcBef>
              <a:spcAft>
                <a:spcPts val="0"/>
              </a:spcAft>
              <a:tabLst>
                <a:tab pos="762000" algn="l"/>
              </a:tabLst>
            </a:pPr>
            <a:r>
              <a:rPr lang="en-US" u="none" strike="noStrike" dirty="0" smtClean="0">
                <a:solidFill>
                  <a:srgbClr val="FFFFFF"/>
                </a:solidFill>
                <a:latin typeface="Arial"/>
                <a:ea typeface="Arial"/>
                <a:cs typeface="Arial"/>
              </a:rPr>
              <a:t>•	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h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tt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://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ww</a:t>
            </a:r>
            <a:r>
              <a:rPr lang="en-US" u="heavy" spc="-10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w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.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u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s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i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t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c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.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go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v/t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a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r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i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_a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ai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rs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/t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a</a:t>
            </a:r>
            <a:r>
              <a:rPr lang="en-US" u="heavy" spc="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r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i</a:t>
            </a:r>
            <a:r>
              <a:rPr lang="en-US" u="heavy" spc="-4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f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_d</a:t>
            </a:r>
            <a:r>
              <a:rPr lang="en-US" u="heavy" spc="-10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a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aba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s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e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s.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h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Arial"/>
                <a:ea typeface="Arial"/>
                <a:cs typeface="Arial"/>
              </a:rPr>
              <a:t>m</a:t>
            </a:r>
            <a:endParaRPr lang="fr-FR" sz="1050" dirty="0">
              <a:ea typeface="Calibri"/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96" y="260648"/>
            <a:ext cx="9144001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b="1" spc="-40" dirty="0" smtClean="0">
                <a:solidFill>
                  <a:schemeClr val="bg1"/>
                </a:solidFill>
                <a:latin typeface="Arial" panose="22635452340000000000" pitchFamily="2"/>
              </a:rPr>
              <a:t>POUR DE PLUS AMPLES INFORMATIONS :</a:t>
            </a:r>
          </a:p>
          <a:p>
            <a:pPr algn="ctr">
              <a:lnSpc>
                <a:spcPct val="150000"/>
              </a:lnSpc>
            </a:pPr>
            <a:endParaRPr lang="fr-FR" sz="25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27584" y="1412776"/>
            <a:ext cx="7543800" cy="1872208"/>
            <a:chOff x="838200" y="1349024"/>
            <a:chExt cx="7543800" cy="2333976"/>
          </a:xfrm>
        </p:grpSpPr>
        <p:grpSp>
          <p:nvGrpSpPr>
            <p:cNvPr id="8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12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10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1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3" name="Groupe 12"/>
          <p:cNvGrpSpPr/>
          <p:nvPr/>
        </p:nvGrpSpPr>
        <p:grpSpPr>
          <a:xfrm>
            <a:off x="827584" y="3861048"/>
            <a:ext cx="7543800" cy="1944216"/>
            <a:chOff x="838200" y="1349024"/>
            <a:chExt cx="7543800" cy="2333976"/>
          </a:xfrm>
        </p:grpSpPr>
        <p:grpSp>
          <p:nvGrpSpPr>
            <p:cNvPr id="14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18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ZoneTexte 18"/>
          <p:cNvSpPr txBox="1"/>
          <p:nvPr/>
        </p:nvSpPr>
        <p:spPr>
          <a:xfrm>
            <a:off x="1475656" y="155679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La Commission des Etats Unis pour la sécurité des produits de consommation :</a:t>
            </a:r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619672" y="401783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Les décisions des Douanes et protection des frontières</a:t>
            </a: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259632" y="2636912"/>
            <a:ext cx="6912768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610">
              <a:lnSpc>
                <a:spcPts val="1885"/>
              </a:lnSpc>
              <a:spcBef>
                <a:spcPts val="10"/>
              </a:spcBef>
              <a:spcAft>
                <a:spcPts val="0"/>
              </a:spcAft>
            </a:pPr>
            <a:r>
              <a:rPr lang="en-US" u="none" strike="noStrike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•</a:t>
            </a:r>
            <a:r>
              <a:rPr lang="en-US" u="none" strike="noStrike" spc="-10" dirty="0" smtClean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tt</a:t>
            </a:r>
            <a:r>
              <a:rPr lang="en-US" u="heavy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p</a:t>
            </a:r>
            <a:r>
              <a:rPr lang="en-US" u="heavy" spc="-5" dirty="0" smtClean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://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www.cpsc.gov/businfo/faq.html</a:t>
            </a:r>
            <a:endParaRPr lang="fr-FR" u="heavy" spc="-5" dirty="0">
              <a:solidFill>
                <a:srgbClr val="FFFFCC"/>
              </a:solidFill>
              <a:uFill>
                <a:solidFill>
                  <a:srgbClr val="FFFFCC"/>
                </a:solidFill>
              </a:uFill>
              <a:latin typeface="Verdana"/>
              <a:ea typeface="Verdana"/>
              <a:cs typeface="Verdana"/>
            </a:endParaRPr>
          </a:p>
          <a:p>
            <a:endParaRPr lang="fr-FR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80284" y="5073781"/>
            <a:ext cx="4515852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1610" marR="0" lvl="0" indent="0" fontAlgn="base">
              <a:lnSpc>
                <a:spcPts val="1885"/>
              </a:lnSpc>
              <a:spcBef>
                <a:spcPts val="10"/>
              </a:spcBef>
              <a:buClrTx/>
              <a:buSzTx/>
              <a:buFontTx/>
              <a:buNone/>
              <a:tabLst/>
            </a:pPr>
            <a:r>
              <a:rPr lang="en-US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• 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htps://www.cbp.gov/trade/rulings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96" y="260648"/>
            <a:ext cx="9144001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500" b="1" spc="-40" dirty="0" smtClean="0">
                <a:solidFill>
                  <a:schemeClr val="bg1"/>
                </a:solidFill>
                <a:latin typeface="Arial" panose="22635452340000000000" pitchFamily="2"/>
              </a:rPr>
              <a:t>POUR DE PLUS AMPLES INFORMATIONS :</a:t>
            </a:r>
          </a:p>
          <a:p>
            <a:pPr algn="ctr">
              <a:lnSpc>
                <a:spcPct val="150000"/>
              </a:lnSpc>
            </a:pPr>
            <a:endParaRPr lang="fr-FR" sz="2500" b="1" spc="-40" dirty="0" smtClean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>
              <a:lnSpc>
                <a:spcPct val="150000"/>
              </a:lnSpc>
            </a:pPr>
            <a:endParaRPr lang="fr-FR" sz="2500" b="1" spc="-40" dirty="0">
              <a:solidFill>
                <a:srgbClr val="CCEBFF"/>
              </a:solidFill>
              <a:latin typeface="Arial" panose="22635452340000000000" pitchFamily="2"/>
            </a:endParaRPr>
          </a:p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827584" y="1412776"/>
            <a:ext cx="7543800" cy="1944216"/>
            <a:chOff x="838200" y="1349024"/>
            <a:chExt cx="7543800" cy="2333976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11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Groupe 11"/>
          <p:cNvGrpSpPr/>
          <p:nvPr/>
        </p:nvGrpSpPr>
        <p:grpSpPr>
          <a:xfrm>
            <a:off x="827584" y="3861048"/>
            <a:ext cx="7543800" cy="1872208"/>
            <a:chOff x="838200" y="1349024"/>
            <a:chExt cx="7543800" cy="2333976"/>
          </a:xfrm>
        </p:grpSpPr>
        <p:grpSp>
          <p:nvGrpSpPr>
            <p:cNvPr id="13" name="Group 1"/>
            <p:cNvGrpSpPr>
              <a:grpSpLocks/>
            </p:cNvGrpSpPr>
            <p:nvPr/>
          </p:nvGrpSpPr>
          <p:grpSpPr bwMode="auto">
            <a:xfrm>
              <a:off x="838200" y="1844824"/>
              <a:ext cx="7543800" cy="1828800"/>
              <a:chOff x="1320" y="2921"/>
              <a:chExt cx="11880" cy="2878"/>
            </a:xfrm>
          </p:grpSpPr>
          <p:sp>
            <p:nvSpPr>
              <p:cNvPr id="17" name="Freeform 2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7A3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838200" y="1349024"/>
              <a:ext cx="7543800" cy="2333976"/>
              <a:chOff x="1320" y="2126"/>
              <a:chExt cx="11880" cy="3673"/>
            </a:xfrm>
          </p:grpSpPr>
          <p:sp>
            <p:nvSpPr>
              <p:cNvPr id="15" name="Freeform 4"/>
              <p:cNvSpPr>
                <a:spLocks/>
              </p:cNvSpPr>
              <p:nvPr/>
            </p:nvSpPr>
            <p:spPr bwMode="auto">
              <a:xfrm>
                <a:off x="1320" y="2921"/>
                <a:ext cx="11880" cy="287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880" y="0"/>
                  </a:cxn>
                  <a:cxn ang="0">
                    <a:pos x="11880" y="2877"/>
                  </a:cxn>
                  <a:cxn ang="0">
                    <a:pos x="0" y="2877"/>
                  </a:cxn>
                  <a:cxn ang="0">
                    <a:pos x="0" y="0"/>
                  </a:cxn>
                </a:cxnLst>
                <a:rect l="0" t="0" r="r" b="b"/>
                <a:pathLst>
                  <a:path w="11880" h="2878">
                    <a:moveTo>
                      <a:pt x="0" y="0"/>
                    </a:moveTo>
                    <a:lnTo>
                      <a:pt x="11880" y="0"/>
                    </a:lnTo>
                    <a:lnTo>
                      <a:pt x="11880" y="2877"/>
                    </a:lnTo>
                    <a:lnTo>
                      <a:pt x="0" y="287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144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16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50" y="2126"/>
                <a:ext cx="9415" cy="1999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8" name="ZoneTexte 17"/>
          <p:cNvSpPr txBox="1"/>
          <p:nvPr/>
        </p:nvSpPr>
        <p:spPr>
          <a:xfrm>
            <a:off x="1475656" y="155679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L’Agence américaine des produits alimentaires et médicamenteux :</a:t>
            </a:r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475656" y="41490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spc="5" dirty="0">
                <a:solidFill>
                  <a:srgbClr val="FFD966"/>
                </a:solidFill>
                <a:latin typeface="Arial"/>
                <a:ea typeface="Arial"/>
              </a:rPr>
              <a:t>Des questions sur le Système SGP ?</a:t>
            </a:r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259632" y="2564904"/>
            <a:ext cx="7056784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1610">
              <a:lnSpc>
                <a:spcPts val="2165"/>
              </a:lnSpc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•</a:t>
            </a:r>
            <a:r>
              <a:rPr lang="en-US" spc="-260" dirty="0">
                <a:solidFill>
                  <a:srgbClr val="FFFFFF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htt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p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://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ww</a:t>
            </a:r>
            <a:r>
              <a:rPr lang="en-US" u="heavy" spc="-5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w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.f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a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.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g</a:t>
            </a:r>
            <a:r>
              <a:rPr lang="en-US" u="heavy" spc="-1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v/</a:t>
            </a:r>
            <a:r>
              <a:rPr lang="en-US" u="heavy" spc="-5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orIn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ustry/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DA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Bas</a:t>
            </a:r>
            <a:r>
              <a:rPr lang="en-US" u="heavy" spc="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i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cs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orIn</a:t>
            </a: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ustr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y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/</a:t>
            </a:r>
            <a:endParaRPr lang="fr-FR" sz="1100" dirty="0">
              <a:ea typeface="Calibri"/>
              <a:cs typeface="Arial"/>
            </a:endParaRPr>
          </a:p>
          <a:p>
            <a:pPr marL="353695">
              <a:lnSpc>
                <a:spcPts val="1900"/>
              </a:lnSpc>
              <a:spcAft>
                <a:spcPts val="0"/>
              </a:spcAft>
            </a:pPr>
            <a:r>
              <a:rPr lang="en-US" u="heavy" spc="-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de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fau</a:t>
            </a:r>
            <a:r>
              <a:rPr lang="en-US" u="heavy" spc="10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l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t</a:t>
            </a:r>
            <a:r>
              <a:rPr lang="en-US" u="heavy" spc="5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.</a:t>
            </a:r>
            <a:r>
              <a:rPr lang="en-US" u="heavy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htm</a:t>
            </a:r>
            <a:endParaRPr lang="fr-FR" sz="1100" dirty="0">
              <a:ea typeface="Calibri"/>
              <a:cs typeface="Arial"/>
            </a:endParaRPr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115616" y="4923165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FFCC"/>
                </a:solidFill>
                <a:uFill>
                  <a:solidFill>
                    <a:srgbClr val="FFFFCC"/>
                  </a:solidFill>
                </a:uFill>
                <a:latin typeface="Verdana"/>
                <a:ea typeface="Verdana"/>
                <a:cs typeface="Verdana"/>
              </a:rPr>
              <a:t>Contact du représentant américain au Commerce (USTR) : gsp@ustr.eop.gov  ou  + 1-202-395-2974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7938" y="0"/>
            <a:ext cx="9116036" cy="6847132"/>
            <a:chOff x="12" y="0"/>
            <a:chExt cx="14388" cy="10800"/>
          </a:xfrm>
        </p:grpSpPr>
        <p:sp>
          <p:nvSpPr>
            <p:cNvPr id="16386" name="Freeform 2"/>
            <p:cNvSpPr>
              <a:spLocks/>
            </p:cNvSpPr>
            <p:nvPr/>
          </p:nvSpPr>
          <p:spPr bwMode="auto">
            <a:xfrm>
              <a:off x="12" y="0"/>
              <a:ext cx="674" cy="631"/>
            </a:xfrm>
            <a:custGeom>
              <a:avLst/>
              <a:gdLst/>
              <a:ahLst/>
              <a:cxnLst>
                <a:cxn ang="0">
                  <a:pos x="674" y="0"/>
                </a:cxn>
                <a:cxn ang="0">
                  <a:pos x="629" y="0"/>
                </a:cxn>
                <a:cxn ang="0">
                  <a:pos x="301" y="286"/>
                </a:cxn>
                <a:cxn ang="0">
                  <a:pos x="0" y="586"/>
                </a:cxn>
                <a:cxn ang="0">
                  <a:pos x="0" y="631"/>
                </a:cxn>
                <a:cxn ang="0">
                  <a:pos x="316" y="301"/>
                </a:cxn>
                <a:cxn ang="0">
                  <a:pos x="674" y="0"/>
                </a:cxn>
              </a:cxnLst>
              <a:rect l="0" t="0" r="r" b="b"/>
              <a:pathLst>
                <a:path w="674" h="631">
                  <a:moveTo>
                    <a:pt x="674" y="0"/>
                  </a:moveTo>
                  <a:lnTo>
                    <a:pt x="629" y="0"/>
                  </a:lnTo>
                  <a:lnTo>
                    <a:pt x="301" y="286"/>
                  </a:lnTo>
                  <a:lnTo>
                    <a:pt x="0" y="586"/>
                  </a:lnTo>
                  <a:lnTo>
                    <a:pt x="0" y="631"/>
                  </a:lnTo>
                  <a:lnTo>
                    <a:pt x="316" y="301"/>
                  </a:lnTo>
                  <a:lnTo>
                    <a:pt x="674" y="0"/>
                  </a:lnTo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" y="744"/>
              <a:ext cx="14388" cy="10056"/>
            </a:xfrm>
            <a:prstGeom prst="rect">
              <a:avLst/>
            </a:prstGeom>
            <a:noFill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" y="4200"/>
              <a:ext cx="9746" cy="6600"/>
            </a:xfrm>
            <a:prstGeom prst="rect">
              <a:avLst/>
            </a:prstGeom>
            <a:noFill/>
          </p:spPr>
        </p:pic>
      </p:grp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947897">
            <a:off x="399200" y="2962894"/>
            <a:ext cx="2843534" cy="1740947"/>
          </a:xfrm>
          <a:prstGeom prst="rect">
            <a:avLst/>
          </a:prstGeom>
          <a:noFill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72745">
            <a:off x="5550888" y="2853213"/>
            <a:ext cx="2927168" cy="182590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2555776" y="213608"/>
            <a:ext cx="54726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0" spc="5" dirty="0">
                <a:solidFill>
                  <a:srgbClr val="FFD966"/>
                </a:solidFill>
                <a:latin typeface="Arial"/>
                <a:ea typeface="Arial"/>
              </a:rPr>
              <a:t>Merci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19" name="Image 18" descr="us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3380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33803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33804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05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33806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807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33808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33809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10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33811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12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33813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14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33815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16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33817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18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20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33821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22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33823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24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33825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26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33827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28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33829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3830" name="Group 38"/>
            <p:cNvGrpSpPr>
              <a:grpSpLocks/>
            </p:cNvGrpSpPr>
            <p:nvPr/>
          </p:nvGrpSpPr>
          <p:grpSpPr bwMode="auto">
            <a:xfrm>
              <a:off x="2" y="0"/>
              <a:ext cx="14398" cy="10800"/>
              <a:chOff x="2" y="0"/>
              <a:chExt cx="14398" cy="10800"/>
            </a:xfrm>
          </p:grpSpPr>
          <p:sp>
            <p:nvSpPr>
              <p:cNvPr id="33831" name="Freeform 39"/>
              <p:cNvSpPr>
                <a:spLocks/>
              </p:cNvSpPr>
              <p:nvPr/>
            </p:nvSpPr>
            <p:spPr bwMode="auto">
              <a:xfrm>
                <a:off x="2" y="8837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3832" name="Picture 40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0920" y="6840"/>
                <a:ext cx="3480" cy="3480"/>
              </a:xfrm>
              <a:prstGeom prst="rect">
                <a:avLst/>
              </a:prstGeom>
              <a:noFill/>
            </p:spPr>
          </p:pic>
          <p:pic>
            <p:nvPicPr>
              <p:cNvPr id="33833" name="Picture 41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690" y="7063"/>
                <a:ext cx="3521" cy="3521"/>
              </a:xfrm>
              <a:prstGeom prst="rect">
                <a:avLst/>
              </a:prstGeom>
              <a:noFill/>
            </p:spPr>
          </p:pic>
          <p:pic>
            <p:nvPicPr>
              <p:cNvPr id="33856" name="Picture 64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23" y="0"/>
                <a:ext cx="874" cy="108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0" name="Rectangle 129"/>
          <p:cNvSpPr/>
          <p:nvPr/>
        </p:nvSpPr>
        <p:spPr>
          <a:xfrm>
            <a:off x="2627784" y="332656"/>
            <a:ext cx="50016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FFFF"/>
                </a:solidFill>
                <a:latin typeface="Arial"/>
                <a:ea typeface="Arial"/>
              </a:rPr>
              <a:t>Le Programme SGP</a:t>
            </a:r>
            <a:endParaRPr lang="fr-FR" sz="4000" dirty="0"/>
          </a:p>
        </p:txBody>
      </p:sp>
      <p:sp>
        <p:nvSpPr>
          <p:cNvPr id="33926" name="Rectangle 134"/>
          <p:cNvSpPr>
            <a:spLocks noChangeArrowheads="1"/>
          </p:cNvSpPr>
          <p:nvPr/>
        </p:nvSpPr>
        <p:spPr bwMode="auto">
          <a:xfrm>
            <a:off x="395536" y="1445870"/>
            <a:ext cx="8748464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	Offre un traitement hors taxes pour environ      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 3500 produits en provenance  de l’Algérie et de 119 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 autres pays.</a:t>
            </a: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fr-FR" sz="2000" dirty="0" smtClean="0">
              <a:solidFill>
                <a:srgbClr val="FFC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88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</a:t>
            </a: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Un total de 18,7 </a:t>
            </a:r>
            <a:r>
              <a:rPr lang="fr-FR" sz="2800" dirty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Milliards de </a:t>
            </a: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US$ d’importations dans</a:t>
            </a:r>
          </a:p>
          <a:p>
            <a:pPr marL="8890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 le cadre du SGP en 2016.</a:t>
            </a:r>
          </a:p>
          <a:p>
            <a:pPr marL="8890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endParaRPr lang="fr-FR" sz="2000" dirty="0" smtClean="0">
              <a:solidFill>
                <a:srgbClr val="FFC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88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533400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</a:t>
            </a: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Le Programme SGP sera autorisé jusqu’à Décembre   </a:t>
            </a:r>
          </a:p>
          <a:p>
            <a:pPr marL="88900" fontAlgn="base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fr-FR" sz="28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        2017.</a:t>
            </a:r>
            <a:endParaRPr lang="fr-FR" sz="2800" dirty="0" smtClean="0">
              <a:solidFill>
                <a:schemeClr val="bg1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8890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endParaRPr lang="fr-FR" sz="2800" dirty="0" smtClean="0">
              <a:solidFill>
                <a:srgbClr val="FFC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927" name="Rectangle 13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3" name="Image 2" descr="us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4" name="Image 3" descr="us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4" name="Image 3" descr="usa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" y="0"/>
            <a:ext cx="91154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pic>
        <p:nvPicPr>
          <p:cNvPr id="4" name="Image 3" descr="us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32769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3277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32777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32778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32779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32780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81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32782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2783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32784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32785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86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32787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88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32789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90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32791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92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32793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94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32795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96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32797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798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32799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00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32801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02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32803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04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32805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2811" name="Group 43"/>
            <p:cNvGrpSpPr>
              <a:grpSpLocks/>
            </p:cNvGrpSpPr>
            <p:nvPr/>
          </p:nvGrpSpPr>
          <p:grpSpPr bwMode="auto">
            <a:xfrm>
              <a:off x="1320" y="2708"/>
              <a:ext cx="1561" cy="7425"/>
              <a:chOff x="1320" y="2708"/>
              <a:chExt cx="1561" cy="7425"/>
            </a:xfrm>
          </p:grpSpPr>
          <p:sp>
            <p:nvSpPr>
              <p:cNvPr id="32812" name="Freeform 44"/>
              <p:cNvSpPr>
                <a:spLocks/>
              </p:cNvSpPr>
              <p:nvPr/>
            </p:nvSpPr>
            <p:spPr bwMode="auto">
              <a:xfrm>
                <a:off x="1320" y="2708"/>
                <a:ext cx="1561" cy="7425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16" y="317"/>
                  </a:cxn>
                  <a:cxn ang="0">
                    <a:pos x="577" y="651"/>
                  </a:cxn>
                  <a:cxn ang="0">
                    <a:pos x="808" y="1001"/>
                  </a:cxn>
                  <a:cxn ang="0">
                    <a:pos x="1008" y="1363"/>
                  </a:cxn>
                  <a:cxn ang="0">
                    <a:pos x="1177" y="1737"/>
                  </a:cxn>
                  <a:cxn ang="0">
                    <a:pos x="1315" y="2121"/>
                  </a:cxn>
                  <a:cxn ang="0">
                    <a:pos x="1423" y="2512"/>
                  </a:cxn>
                  <a:cxn ang="0">
                    <a:pos x="1500" y="2910"/>
                  </a:cxn>
                  <a:cxn ang="0">
                    <a:pos x="1546" y="3310"/>
                  </a:cxn>
                  <a:cxn ang="0">
                    <a:pos x="1561" y="3713"/>
                  </a:cxn>
                  <a:cxn ang="0">
                    <a:pos x="1546" y="4116"/>
                  </a:cxn>
                  <a:cxn ang="0">
                    <a:pos x="1500" y="4517"/>
                  </a:cxn>
                  <a:cxn ang="0">
                    <a:pos x="1423" y="4914"/>
                  </a:cxn>
                  <a:cxn ang="0">
                    <a:pos x="1315" y="5305"/>
                  </a:cxn>
                  <a:cxn ang="0">
                    <a:pos x="1177" y="5689"/>
                  </a:cxn>
                  <a:cxn ang="0">
                    <a:pos x="1008" y="6063"/>
                  </a:cxn>
                  <a:cxn ang="0">
                    <a:pos x="808" y="6426"/>
                  </a:cxn>
                  <a:cxn ang="0">
                    <a:pos x="577" y="6775"/>
                  </a:cxn>
                  <a:cxn ang="0">
                    <a:pos x="316" y="7109"/>
                  </a:cxn>
                  <a:cxn ang="0">
                    <a:pos x="24" y="7426"/>
                  </a:cxn>
                  <a:cxn ang="0">
                    <a:pos x="0" y="7402"/>
                  </a:cxn>
                  <a:cxn ang="0">
                    <a:pos x="290" y="7087"/>
                  </a:cxn>
                  <a:cxn ang="0">
                    <a:pos x="550" y="6755"/>
                  </a:cxn>
                  <a:cxn ang="0">
                    <a:pos x="779" y="6408"/>
                  </a:cxn>
                  <a:cxn ang="0">
                    <a:pos x="977" y="6048"/>
                  </a:cxn>
                  <a:cxn ang="0">
                    <a:pos x="1145" y="5676"/>
                  </a:cxn>
                  <a:cxn ang="0">
                    <a:pos x="1283" y="5295"/>
                  </a:cxn>
                  <a:cxn ang="0">
                    <a:pos x="1390" y="4906"/>
                  </a:cxn>
                  <a:cxn ang="0">
                    <a:pos x="1466" y="4512"/>
                  </a:cxn>
                  <a:cxn ang="0">
                    <a:pos x="1512" y="4113"/>
                  </a:cxn>
                  <a:cxn ang="0">
                    <a:pos x="1527" y="3713"/>
                  </a:cxn>
                  <a:cxn ang="0">
                    <a:pos x="1512" y="3313"/>
                  </a:cxn>
                  <a:cxn ang="0">
                    <a:pos x="1466" y="2915"/>
                  </a:cxn>
                  <a:cxn ang="0">
                    <a:pos x="1390" y="2520"/>
                  </a:cxn>
                  <a:cxn ang="0">
                    <a:pos x="1283" y="2131"/>
                  </a:cxn>
                  <a:cxn ang="0">
                    <a:pos x="1145" y="1750"/>
                  </a:cxn>
                  <a:cxn ang="0">
                    <a:pos x="977" y="1379"/>
                  </a:cxn>
                  <a:cxn ang="0">
                    <a:pos x="779" y="1018"/>
                  </a:cxn>
                  <a:cxn ang="0">
                    <a:pos x="550" y="671"/>
                  </a:cxn>
                  <a:cxn ang="0">
                    <a:pos x="290" y="339"/>
                  </a:cxn>
                  <a:cxn ang="0">
                    <a:pos x="0" y="25"/>
                  </a:cxn>
                  <a:cxn ang="0">
                    <a:pos x="24" y="0"/>
                  </a:cxn>
                </a:cxnLst>
                <a:rect l="0" t="0" r="r" b="b"/>
                <a:pathLst>
                  <a:path w="1561" h="7425">
                    <a:moveTo>
                      <a:pt x="24" y="0"/>
                    </a:moveTo>
                    <a:lnTo>
                      <a:pt x="316" y="317"/>
                    </a:lnTo>
                    <a:lnTo>
                      <a:pt x="577" y="651"/>
                    </a:lnTo>
                    <a:lnTo>
                      <a:pt x="808" y="1001"/>
                    </a:lnTo>
                    <a:lnTo>
                      <a:pt x="1008" y="1363"/>
                    </a:lnTo>
                    <a:lnTo>
                      <a:pt x="1177" y="1737"/>
                    </a:lnTo>
                    <a:lnTo>
                      <a:pt x="1315" y="2121"/>
                    </a:lnTo>
                    <a:lnTo>
                      <a:pt x="1423" y="2512"/>
                    </a:lnTo>
                    <a:lnTo>
                      <a:pt x="1500" y="2910"/>
                    </a:lnTo>
                    <a:lnTo>
                      <a:pt x="1546" y="3310"/>
                    </a:lnTo>
                    <a:lnTo>
                      <a:pt x="1561" y="3713"/>
                    </a:lnTo>
                    <a:lnTo>
                      <a:pt x="1546" y="4116"/>
                    </a:lnTo>
                    <a:lnTo>
                      <a:pt x="1500" y="4517"/>
                    </a:lnTo>
                    <a:lnTo>
                      <a:pt x="1423" y="4914"/>
                    </a:lnTo>
                    <a:lnTo>
                      <a:pt x="1315" y="5305"/>
                    </a:lnTo>
                    <a:lnTo>
                      <a:pt x="1177" y="5689"/>
                    </a:lnTo>
                    <a:lnTo>
                      <a:pt x="1008" y="6063"/>
                    </a:lnTo>
                    <a:lnTo>
                      <a:pt x="808" y="6426"/>
                    </a:lnTo>
                    <a:lnTo>
                      <a:pt x="577" y="6775"/>
                    </a:lnTo>
                    <a:lnTo>
                      <a:pt x="316" y="7109"/>
                    </a:lnTo>
                    <a:lnTo>
                      <a:pt x="24" y="7426"/>
                    </a:lnTo>
                    <a:lnTo>
                      <a:pt x="0" y="7402"/>
                    </a:lnTo>
                    <a:lnTo>
                      <a:pt x="290" y="7087"/>
                    </a:lnTo>
                    <a:lnTo>
                      <a:pt x="550" y="6755"/>
                    </a:lnTo>
                    <a:lnTo>
                      <a:pt x="779" y="6408"/>
                    </a:lnTo>
                    <a:lnTo>
                      <a:pt x="977" y="6048"/>
                    </a:lnTo>
                    <a:lnTo>
                      <a:pt x="1145" y="5676"/>
                    </a:lnTo>
                    <a:lnTo>
                      <a:pt x="1283" y="5295"/>
                    </a:lnTo>
                    <a:lnTo>
                      <a:pt x="1390" y="4906"/>
                    </a:lnTo>
                    <a:lnTo>
                      <a:pt x="1466" y="4512"/>
                    </a:lnTo>
                    <a:lnTo>
                      <a:pt x="1512" y="4113"/>
                    </a:lnTo>
                    <a:lnTo>
                      <a:pt x="1527" y="3713"/>
                    </a:lnTo>
                    <a:lnTo>
                      <a:pt x="1512" y="3313"/>
                    </a:lnTo>
                    <a:lnTo>
                      <a:pt x="1466" y="2915"/>
                    </a:lnTo>
                    <a:lnTo>
                      <a:pt x="1390" y="2520"/>
                    </a:lnTo>
                    <a:lnTo>
                      <a:pt x="1283" y="2131"/>
                    </a:lnTo>
                    <a:lnTo>
                      <a:pt x="1145" y="1750"/>
                    </a:lnTo>
                    <a:lnTo>
                      <a:pt x="977" y="1379"/>
                    </a:lnTo>
                    <a:lnTo>
                      <a:pt x="779" y="1018"/>
                    </a:lnTo>
                    <a:lnTo>
                      <a:pt x="550" y="671"/>
                    </a:lnTo>
                    <a:lnTo>
                      <a:pt x="290" y="33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5908">
                <a:solidFill>
                  <a:srgbClr val="FF595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2813" name="Picture 45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90" y="3206"/>
                <a:ext cx="11429" cy="1699"/>
              </a:xfrm>
              <a:prstGeom prst="rect">
                <a:avLst/>
              </a:prstGeom>
              <a:noFill/>
            </p:spPr>
          </p:pic>
          <p:pic>
            <p:nvPicPr>
              <p:cNvPr id="32814" name="Picture 4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541" y="3432"/>
                <a:ext cx="1481" cy="1368"/>
              </a:xfrm>
              <a:prstGeom prst="rect">
                <a:avLst/>
              </a:prstGeom>
              <a:noFill/>
            </p:spPr>
          </p:pic>
        </p:grpSp>
        <p:grpSp>
          <p:nvGrpSpPr>
            <p:cNvPr id="32815" name="Group 47"/>
            <p:cNvGrpSpPr>
              <a:grpSpLocks/>
            </p:cNvGrpSpPr>
            <p:nvPr/>
          </p:nvGrpSpPr>
          <p:grpSpPr bwMode="auto">
            <a:xfrm>
              <a:off x="1615" y="3470"/>
              <a:ext cx="1332" cy="1219"/>
              <a:chOff x="1615" y="3470"/>
              <a:chExt cx="1332" cy="1219"/>
            </a:xfrm>
          </p:grpSpPr>
          <p:sp>
            <p:nvSpPr>
              <p:cNvPr id="32816" name="Freeform 48"/>
              <p:cNvSpPr>
                <a:spLocks/>
              </p:cNvSpPr>
              <p:nvPr/>
            </p:nvSpPr>
            <p:spPr bwMode="auto">
              <a:xfrm>
                <a:off x="1615" y="3470"/>
                <a:ext cx="1332" cy="1219"/>
              </a:xfrm>
              <a:custGeom>
                <a:avLst/>
                <a:gdLst/>
                <a:ahLst/>
                <a:cxnLst>
                  <a:cxn ang="0">
                    <a:pos x="666" y="0"/>
                  </a:cxn>
                  <a:cxn ang="0">
                    <a:pos x="558" y="8"/>
                  </a:cxn>
                  <a:cxn ang="0">
                    <a:pos x="456" y="31"/>
                  </a:cxn>
                  <a:cxn ang="0">
                    <a:pos x="360" y="68"/>
                  </a:cxn>
                  <a:cxn ang="0">
                    <a:pos x="273" y="118"/>
                  </a:cxn>
                  <a:cxn ang="0">
                    <a:pos x="195" y="179"/>
                  </a:cxn>
                  <a:cxn ang="0">
                    <a:pos x="129" y="250"/>
                  </a:cxn>
                  <a:cxn ang="0">
                    <a:pos x="75" y="330"/>
                  </a:cxn>
                  <a:cxn ang="0">
                    <a:pos x="34" y="417"/>
                  </a:cxn>
                  <a:cxn ang="0">
                    <a:pos x="9" y="511"/>
                  </a:cxn>
                  <a:cxn ang="0">
                    <a:pos x="0" y="610"/>
                  </a:cxn>
                  <a:cxn ang="0">
                    <a:pos x="2" y="660"/>
                  </a:cxn>
                  <a:cxn ang="0">
                    <a:pos x="20" y="756"/>
                  </a:cxn>
                  <a:cxn ang="0">
                    <a:pos x="53" y="847"/>
                  </a:cxn>
                  <a:cxn ang="0">
                    <a:pos x="100" y="931"/>
                  </a:cxn>
                  <a:cxn ang="0">
                    <a:pos x="161" y="1007"/>
                  </a:cxn>
                  <a:cxn ang="0">
                    <a:pos x="233" y="1073"/>
                  </a:cxn>
                  <a:cxn ang="0">
                    <a:pos x="315" y="1128"/>
                  </a:cxn>
                  <a:cxn ang="0">
                    <a:pos x="407" y="1172"/>
                  </a:cxn>
                  <a:cxn ang="0">
                    <a:pos x="506" y="1202"/>
                  </a:cxn>
                  <a:cxn ang="0">
                    <a:pos x="612" y="1218"/>
                  </a:cxn>
                  <a:cxn ang="0">
                    <a:pos x="666" y="1220"/>
                  </a:cxn>
                  <a:cxn ang="0">
                    <a:pos x="721" y="1218"/>
                  </a:cxn>
                  <a:cxn ang="0">
                    <a:pos x="826" y="1202"/>
                  </a:cxn>
                  <a:cxn ang="0">
                    <a:pos x="925" y="1172"/>
                  </a:cxn>
                  <a:cxn ang="0">
                    <a:pos x="1017" y="1128"/>
                  </a:cxn>
                  <a:cxn ang="0">
                    <a:pos x="1100" y="1073"/>
                  </a:cxn>
                  <a:cxn ang="0">
                    <a:pos x="1172" y="1007"/>
                  </a:cxn>
                  <a:cxn ang="0">
                    <a:pos x="1232" y="931"/>
                  </a:cxn>
                  <a:cxn ang="0">
                    <a:pos x="1280" y="847"/>
                  </a:cxn>
                  <a:cxn ang="0">
                    <a:pos x="1313" y="756"/>
                  </a:cxn>
                  <a:cxn ang="0">
                    <a:pos x="1330" y="660"/>
                  </a:cxn>
                  <a:cxn ang="0">
                    <a:pos x="1332" y="610"/>
                  </a:cxn>
                  <a:cxn ang="0">
                    <a:pos x="1330" y="560"/>
                  </a:cxn>
                  <a:cxn ang="0">
                    <a:pos x="1313" y="464"/>
                  </a:cxn>
                  <a:cxn ang="0">
                    <a:pos x="1280" y="373"/>
                  </a:cxn>
                  <a:cxn ang="0">
                    <a:pos x="1232" y="289"/>
                  </a:cxn>
                  <a:cxn ang="0">
                    <a:pos x="1172" y="213"/>
                  </a:cxn>
                  <a:cxn ang="0">
                    <a:pos x="1100" y="147"/>
                  </a:cxn>
                  <a:cxn ang="0">
                    <a:pos x="1017" y="92"/>
                  </a:cxn>
                  <a:cxn ang="0">
                    <a:pos x="925" y="48"/>
                  </a:cxn>
                  <a:cxn ang="0">
                    <a:pos x="826" y="18"/>
                  </a:cxn>
                  <a:cxn ang="0">
                    <a:pos x="721" y="2"/>
                  </a:cxn>
                  <a:cxn ang="0">
                    <a:pos x="666" y="0"/>
                  </a:cxn>
                </a:cxnLst>
                <a:rect l="0" t="0" r="r" b="b"/>
                <a:pathLst>
                  <a:path w="1332" h="1219">
                    <a:moveTo>
                      <a:pt x="666" y="0"/>
                    </a:moveTo>
                    <a:lnTo>
                      <a:pt x="558" y="8"/>
                    </a:lnTo>
                    <a:lnTo>
                      <a:pt x="456" y="31"/>
                    </a:lnTo>
                    <a:lnTo>
                      <a:pt x="360" y="68"/>
                    </a:lnTo>
                    <a:lnTo>
                      <a:pt x="273" y="118"/>
                    </a:lnTo>
                    <a:lnTo>
                      <a:pt x="195" y="179"/>
                    </a:lnTo>
                    <a:lnTo>
                      <a:pt x="129" y="250"/>
                    </a:lnTo>
                    <a:lnTo>
                      <a:pt x="75" y="330"/>
                    </a:lnTo>
                    <a:lnTo>
                      <a:pt x="34" y="417"/>
                    </a:lnTo>
                    <a:lnTo>
                      <a:pt x="9" y="511"/>
                    </a:lnTo>
                    <a:lnTo>
                      <a:pt x="0" y="610"/>
                    </a:lnTo>
                    <a:lnTo>
                      <a:pt x="2" y="660"/>
                    </a:lnTo>
                    <a:lnTo>
                      <a:pt x="20" y="756"/>
                    </a:lnTo>
                    <a:lnTo>
                      <a:pt x="53" y="847"/>
                    </a:lnTo>
                    <a:lnTo>
                      <a:pt x="100" y="931"/>
                    </a:lnTo>
                    <a:lnTo>
                      <a:pt x="161" y="1007"/>
                    </a:lnTo>
                    <a:lnTo>
                      <a:pt x="233" y="1073"/>
                    </a:lnTo>
                    <a:lnTo>
                      <a:pt x="315" y="1128"/>
                    </a:lnTo>
                    <a:lnTo>
                      <a:pt x="407" y="1172"/>
                    </a:lnTo>
                    <a:lnTo>
                      <a:pt x="506" y="1202"/>
                    </a:lnTo>
                    <a:lnTo>
                      <a:pt x="612" y="1218"/>
                    </a:lnTo>
                    <a:lnTo>
                      <a:pt x="666" y="1220"/>
                    </a:lnTo>
                    <a:lnTo>
                      <a:pt x="721" y="1218"/>
                    </a:lnTo>
                    <a:lnTo>
                      <a:pt x="826" y="1202"/>
                    </a:lnTo>
                    <a:lnTo>
                      <a:pt x="925" y="1172"/>
                    </a:lnTo>
                    <a:lnTo>
                      <a:pt x="1017" y="1128"/>
                    </a:lnTo>
                    <a:lnTo>
                      <a:pt x="1100" y="1073"/>
                    </a:lnTo>
                    <a:lnTo>
                      <a:pt x="1172" y="1007"/>
                    </a:lnTo>
                    <a:lnTo>
                      <a:pt x="1232" y="931"/>
                    </a:lnTo>
                    <a:lnTo>
                      <a:pt x="1280" y="847"/>
                    </a:lnTo>
                    <a:lnTo>
                      <a:pt x="1313" y="756"/>
                    </a:lnTo>
                    <a:lnTo>
                      <a:pt x="1330" y="660"/>
                    </a:lnTo>
                    <a:lnTo>
                      <a:pt x="1332" y="610"/>
                    </a:lnTo>
                    <a:lnTo>
                      <a:pt x="1330" y="560"/>
                    </a:lnTo>
                    <a:lnTo>
                      <a:pt x="1313" y="464"/>
                    </a:lnTo>
                    <a:lnTo>
                      <a:pt x="1280" y="373"/>
                    </a:lnTo>
                    <a:lnTo>
                      <a:pt x="1232" y="289"/>
                    </a:lnTo>
                    <a:lnTo>
                      <a:pt x="1172" y="213"/>
                    </a:lnTo>
                    <a:lnTo>
                      <a:pt x="1100" y="147"/>
                    </a:lnTo>
                    <a:lnTo>
                      <a:pt x="1017" y="92"/>
                    </a:lnTo>
                    <a:lnTo>
                      <a:pt x="925" y="48"/>
                    </a:lnTo>
                    <a:lnTo>
                      <a:pt x="826" y="18"/>
                    </a:lnTo>
                    <a:lnTo>
                      <a:pt x="721" y="2"/>
                    </a:lnTo>
                    <a:lnTo>
                      <a:pt x="666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17" name="Group 49"/>
            <p:cNvGrpSpPr>
              <a:grpSpLocks/>
            </p:cNvGrpSpPr>
            <p:nvPr/>
          </p:nvGrpSpPr>
          <p:grpSpPr bwMode="auto">
            <a:xfrm>
              <a:off x="1615" y="3470"/>
              <a:ext cx="1332" cy="1219"/>
              <a:chOff x="1615" y="3470"/>
              <a:chExt cx="1332" cy="1219"/>
            </a:xfrm>
          </p:grpSpPr>
          <p:sp>
            <p:nvSpPr>
              <p:cNvPr id="32818" name="Freeform 50"/>
              <p:cNvSpPr>
                <a:spLocks/>
              </p:cNvSpPr>
              <p:nvPr/>
            </p:nvSpPr>
            <p:spPr bwMode="auto">
              <a:xfrm>
                <a:off x="1615" y="3470"/>
                <a:ext cx="1332" cy="121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9" y="511"/>
                  </a:cxn>
                  <a:cxn ang="0">
                    <a:pos x="34" y="417"/>
                  </a:cxn>
                  <a:cxn ang="0">
                    <a:pos x="75" y="330"/>
                  </a:cxn>
                  <a:cxn ang="0">
                    <a:pos x="129" y="250"/>
                  </a:cxn>
                  <a:cxn ang="0">
                    <a:pos x="195" y="179"/>
                  </a:cxn>
                  <a:cxn ang="0">
                    <a:pos x="273" y="118"/>
                  </a:cxn>
                  <a:cxn ang="0">
                    <a:pos x="360" y="68"/>
                  </a:cxn>
                  <a:cxn ang="0">
                    <a:pos x="456" y="31"/>
                  </a:cxn>
                  <a:cxn ang="0">
                    <a:pos x="558" y="8"/>
                  </a:cxn>
                  <a:cxn ang="0">
                    <a:pos x="666" y="0"/>
                  </a:cxn>
                  <a:cxn ang="0">
                    <a:pos x="721" y="2"/>
                  </a:cxn>
                  <a:cxn ang="0">
                    <a:pos x="826" y="18"/>
                  </a:cxn>
                  <a:cxn ang="0">
                    <a:pos x="925" y="48"/>
                  </a:cxn>
                  <a:cxn ang="0">
                    <a:pos x="1017" y="92"/>
                  </a:cxn>
                  <a:cxn ang="0">
                    <a:pos x="1100" y="147"/>
                  </a:cxn>
                  <a:cxn ang="0">
                    <a:pos x="1172" y="213"/>
                  </a:cxn>
                  <a:cxn ang="0">
                    <a:pos x="1232" y="289"/>
                  </a:cxn>
                  <a:cxn ang="0">
                    <a:pos x="1280" y="373"/>
                  </a:cxn>
                  <a:cxn ang="0">
                    <a:pos x="1313" y="464"/>
                  </a:cxn>
                  <a:cxn ang="0">
                    <a:pos x="1330" y="560"/>
                  </a:cxn>
                  <a:cxn ang="0">
                    <a:pos x="1332" y="610"/>
                  </a:cxn>
                  <a:cxn ang="0">
                    <a:pos x="1330" y="660"/>
                  </a:cxn>
                  <a:cxn ang="0">
                    <a:pos x="1313" y="756"/>
                  </a:cxn>
                  <a:cxn ang="0">
                    <a:pos x="1280" y="847"/>
                  </a:cxn>
                  <a:cxn ang="0">
                    <a:pos x="1232" y="931"/>
                  </a:cxn>
                  <a:cxn ang="0">
                    <a:pos x="1172" y="1007"/>
                  </a:cxn>
                  <a:cxn ang="0">
                    <a:pos x="1100" y="1073"/>
                  </a:cxn>
                  <a:cxn ang="0">
                    <a:pos x="1017" y="1128"/>
                  </a:cxn>
                  <a:cxn ang="0">
                    <a:pos x="925" y="1172"/>
                  </a:cxn>
                  <a:cxn ang="0">
                    <a:pos x="826" y="1202"/>
                  </a:cxn>
                  <a:cxn ang="0">
                    <a:pos x="721" y="1218"/>
                  </a:cxn>
                  <a:cxn ang="0">
                    <a:pos x="666" y="1220"/>
                  </a:cxn>
                  <a:cxn ang="0">
                    <a:pos x="612" y="1218"/>
                  </a:cxn>
                  <a:cxn ang="0">
                    <a:pos x="506" y="1202"/>
                  </a:cxn>
                  <a:cxn ang="0">
                    <a:pos x="407" y="1172"/>
                  </a:cxn>
                  <a:cxn ang="0">
                    <a:pos x="315" y="1128"/>
                  </a:cxn>
                  <a:cxn ang="0">
                    <a:pos x="233" y="1073"/>
                  </a:cxn>
                  <a:cxn ang="0">
                    <a:pos x="161" y="1007"/>
                  </a:cxn>
                  <a:cxn ang="0">
                    <a:pos x="100" y="931"/>
                  </a:cxn>
                  <a:cxn ang="0">
                    <a:pos x="53" y="847"/>
                  </a:cxn>
                  <a:cxn ang="0">
                    <a:pos x="20" y="756"/>
                  </a:cxn>
                  <a:cxn ang="0">
                    <a:pos x="2" y="660"/>
                  </a:cxn>
                  <a:cxn ang="0">
                    <a:pos x="0" y="610"/>
                  </a:cxn>
                </a:cxnLst>
                <a:rect l="0" t="0" r="r" b="b"/>
                <a:pathLst>
                  <a:path w="1332" h="1219">
                    <a:moveTo>
                      <a:pt x="0" y="610"/>
                    </a:moveTo>
                    <a:lnTo>
                      <a:pt x="9" y="511"/>
                    </a:lnTo>
                    <a:lnTo>
                      <a:pt x="34" y="417"/>
                    </a:lnTo>
                    <a:lnTo>
                      <a:pt x="75" y="330"/>
                    </a:lnTo>
                    <a:lnTo>
                      <a:pt x="129" y="250"/>
                    </a:lnTo>
                    <a:lnTo>
                      <a:pt x="195" y="179"/>
                    </a:lnTo>
                    <a:lnTo>
                      <a:pt x="273" y="118"/>
                    </a:lnTo>
                    <a:lnTo>
                      <a:pt x="360" y="68"/>
                    </a:lnTo>
                    <a:lnTo>
                      <a:pt x="456" y="31"/>
                    </a:lnTo>
                    <a:lnTo>
                      <a:pt x="558" y="8"/>
                    </a:lnTo>
                    <a:lnTo>
                      <a:pt x="666" y="0"/>
                    </a:lnTo>
                    <a:lnTo>
                      <a:pt x="721" y="2"/>
                    </a:lnTo>
                    <a:lnTo>
                      <a:pt x="826" y="18"/>
                    </a:lnTo>
                    <a:lnTo>
                      <a:pt x="925" y="48"/>
                    </a:lnTo>
                    <a:lnTo>
                      <a:pt x="1017" y="92"/>
                    </a:lnTo>
                    <a:lnTo>
                      <a:pt x="1100" y="147"/>
                    </a:lnTo>
                    <a:lnTo>
                      <a:pt x="1172" y="213"/>
                    </a:lnTo>
                    <a:lnTo>
                      <a:pt x="1232" y="289"/>
                    </a:lnTo>
                    <a:lnTo>
                      <a:pt x="1280" y="373"/>
                    </a:lnTo>
                    <a:lnTo>
                      <a:pt x="1313" y="464"/>
                    </a:lnTo>
                    <a:lnTo>
                      <a:pt x="1330" y="560"/>
                    </a:lnTo>
                    <a:lnTo>
                      <a:pt x="1332" y="610"/>
                    </a:lnTo>
                    <a:lnTo>
                      <a:pt x="1330" y="660"/>
                    </a:lnTo>
                    <a:lnTo>
                      <a:pt x="1313" y="756"/>
                    </a:lnTo>
                    <a:lnTo>
                      <a:pt x="1280" y="847"/>
                    </a:lnTo>
                    <a:lnTo>
                      <a:pt x="1232" y="931"/>
                    </a:lnTo>
                    <a:lnTo>
                      <a:pt x="1172" y="1007"/>
                    </a:lnTo>
                    <a:lnTo>
                      <a:pt x="1100" y="1073"/>
                    </a:lnTo>
                    <a:lnTo>
                      <a:pt x="1017" y="1128"/>
                    </a:lnTo>
                    <a:lnTo>
                      <a:pt x="925" y="1172"/>
                    </a:lnTo>
                    <a:lnTo>
                      <a:pt x="826" y="1202"/>
                    </a:lnTo>
                    <a:lnTo>
                      <a:pt x="721" y="1218"/>
                    </a:lnTo>
                    <a:lnTo>
                      <a:pt x="666" y="1220"/>
                    </a:lnTo>
                    <a:lnTo>
                      <a:pt x="612" y="1218"/>
                    </a:lnTo>
                    <a:lnTo>
                      <a:pt x="506" y="1202"/>
                    </a:lnTo>
                    <a:lnTo>
                      <a:pt x="407" y="1172"/>
                    </a:lnTo>
                    <a:lnTo>
                      <a:pt x="315" y="1128"/>
                    </a:lnTo>
                    <a:lnTo>
                      <a:pt x="233" y="1073"/>
                    </a:lnTo>
                    <a:lnTo>
                      <a:pt x="161" y="1007"/>
                    </a:lnTo>
                    <a:lnTo>
                      <a:pt x="100" y="931"/>
                    </a:lnTo>
                    <a:lnTo>
                      <a:pt x="53" y="847"/>
                    </a:lnTo>
                    <a:lnTo>
                      <a:pt x="20" y="756"/>
                    </a:lnTo>
                    <a:lnTo>
                      <a:pt x="2" y="660"/>
                    </a:lnTo>
                    <a:lnTo>
                      <a:pt x="0" y="610"/>
                    </a:lnTo>
                    <a:close/>
                  </a:path>
                </a:pathLst>
              </a:custGeom>
              <a:noFill/>
              <a:ln w="914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2819" name="Picture 5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2779" y="5566"/>
                <a:ext cx="10862" cy="1853"/>
              </a:xfrm>
              <a:prstGeom prst="rect">
                <a:avLst/>
              </a:prstGeom>
              <a:noFill/>
            </p:spPr>
          </p:pic>
          <p:pic>
            <p:nvPicPr>
              <p:cNvPr id="32820" name="Picture 5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2107" y="5772"/>
                <a:ext cx="1481" cy="1368"/>
              </a:xfrm>
              <a:prstGeom prst="rect">
                <a:avLst/>
              </a:prstGeom>
              <a:noFill/>
            </p:spPr>
          </p:pic>
          <p:pic>
            <p:nvPicPr>
              <p:cNvPr id="32821" name="Picture 5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847" y="5811"/>
                <a:ext cx="741" cy="1219"/>
              </a:xfrm>
              <a:prstGeom prst="rect">
                <a:avLst/>
              </a:prstGeom>
              <a:noFill/>
            </p:spPr>
          </p:pic>
        </p:grpSp>
        <p:grpSp>
          <p:nvGrpSpPr>
            <p:cNvPr id="32822" name="Group 54"/>
            <p:cNvGrpSpPr>
              <a:grpSpLocks/>
            </p:cNvGrpSpPr>
            <p:nvPr/>
          </p:nvGrpSpPr>
          <p:grpSpPr bwMode="auto">
            <a:xfrm>
              <a:off x="2182" y="5810"/>
              <a:ext cx="1332" cy="1219"/>
              <a:chOff x="2182" y="5810"/>
              <a:chExt cx="1332" cy="1219"/>
            </a:xfrm>
          </p:grpSpPr>
          <p:sp>
            <p:nvSpPr>
              <p:cNvPr id="32823" name="Freeform 55"/>
              <p:cNvSpPr>
                <a:spLocks/>
              </p:cNvSpPr>
              <p:nvPr/>
            </p:nvSpPr>
            <p:spPr bwMode="auto">
              <a:xfrm>
                <a:off x="2182" y="5810"/>
                <a:ext cx="1332" cy="1219"/>
              </a:xfrm>
              <a:custGeom>
                <a:avLst/>
                <a:gdLst/>
                <a:ahLst/>
                <a:cxnLst>
                  <a:cxn ang="0">
                    <a:pos x="666" y="0"/>
                  </a:cxn>
                  <a:cxn ang="0">
                    <a:pos x="558" y="8"/>
                  </a:cxn>
                  <a:cxn ang="0">
                    <a:pos x="455" y="31"/>
                  </a:cxn>
                  <a:cxn ang="0">
                    <a:pos x="360" y="68"/>
                  </a:cxn>
                  <a:cxn ang="0">
                    <a:pos x="272" y="118"/>
                  </a:cxn>
                  <a:cxn ang="0">
                    <a:pos x="195" y="179"/>
                  </a:cxn>
                  <a:cxn ang="0">
                    <a:pos x="128" y="250"/>
                  </a:cxn>
                  <a:cxn ang="0">
                    <a:pos x="74" y="330"/>
                  </a:cxn>
                  <a:cxn ang="0">
                    <a:pos x="34" y="417"/>
                  </a:cxn>
                  <a:cxn ang="0">
                    <a:pos x="8" y="511"/>
                  </a:cxn>
                  <a:cxn ang="0">
                    <a:pos x="0" y="610"/>
                  </a:cxn>
                  <a:cxn ang="0">
                    <a:pos x="2" y="660"/>
                  </a:cxn>
                  <a:cxn ang="0">
                    <a:pos x="19" y="756"/>
                  </a:cxn>
                  <a:cxn ang="0">
                    <a:pos x="52" y="847"/>
                  </a:cxn>
                  <a:cxn ang="0">
                    <a:pos x="99" y="931"/>
                  </a:cxn>
                  <a:cxn ang="0">
                    <a:pos x="160" y="1007"/>
                  </a:cxn>
                  <a:cxn ang="0">
                    <a:pos x="232" y="1073"/>
                  </a:cxn>
                  <a:cxn ang="0">
                    <a:pos x="315" y="1128"/>
                  </a:cxn>
                  <a:cxn ang="0">
                    <a:pos x="406" y="1172"/>
                  </a:cxn>
                  <a:cxn ang="0">
                    <a:pos x="506" y="1202"/>
                  </a:cxn>
                  <a:cxn ang="0">
                    <a:pos x="611" y="1218"/>
                  </a:cxn>
                  <a:cxn ang="0">
                    <a:pos x="666" y="1220"/>
                  </a:cxn>
                  <a:cxn ang="0">
                    <a:pos x="720" y="1218"/>
                  </a:cxn>
                  <a:cxn ang="0">
                    <a:pos x="826" y="1202"/>
                  </a:cxn>
                  <a:cxn ang="0">
                    <a:pos x="925" y="1172"/>
                  </a:cxn>
                  <a:cxn ang="0">
                    <a:pos x="1016" y="1128"/>
                  </a:cxn>
                  <a:cxn ang="0">
                    <a:pos x="1099" y="1073"/>
                  </a:cxn>
                  <a:cxn ang="0">
                    <a:pos x="1171" y="1007"/>
                  </a:cxn>
                  <a:cxn ang="0">
                    <a:pos x="1232" y="931"/>
                  </a:cxn>
                  <a:cxn ang="0">
                    <a:pos x="1279" y="847"/>
                  </a:cxn>
                  <a:cxn ang="0">
                    <a:pos x="1312" y="756"/>
                  </a:cxn>
                  <a:cxn ang="0">
                    <a:pos x="1329" y="660"/>
                  </a:cxn>
                  <a:cxn ang="0">
                    <a:pos x="1332" y="610"/>
                  </a:cxn>
                  <a:cxn ang="0">
                    <a:pos x="1329" y="560"/>
                  </a:cxn>
                  <a:cxn ang="0">
                    <a:pos x="1312" y="464"/>
                  </a:cxn>
                  <a:cxn ang="0">
                    <a:pos x="1279" y="373"/>
                  </a:cxn>
                  <a:cxn ang="0">
                    <a:pos x="1232" y="289"/>
                  </a:cxn>
                  <a:cxn ang="0">
                    <a:pos x="1171" y="213"/>
                  </a:cxn>
                  <a:cxn ang="0">
                    <a:pos x="1099" y="147"/>
                  </a:cxn>
                  <a:cxn ang="0">
                    <a:pos x="1016" y="92"/>
                  </a:cxn>
                  <a:cxn ang="0">
                    <a:pos x="925" y="48"/>
                  </a:cxn>
                  <a:cxn ang="0">
                    <a:pos x="826" y="18"/>
                  </a:cxn>
                  <a:cxn ang="0">
                    <a:pos x="720" y="2"/>
                  </a:cxn>
                  <a:cxn ang="0">
                    <a:pos x="666" y="0"/>
                  </a:cxn>
                </a:cxnLst>
                <a:rect l="0" t="0" r="r" b="b"/>
                <a:pathLst>
                  <a:path w="1332" h="1219">
                    <a:moveTo>
                      <a:pt x="666" y="0"/>
                    </a:moveTo>
                    <a:lnTo>
                      <a:pt x="558" y="8"/>
                    </a:lnTo>
                    <a:lnTo>
                      <a:pt x="455" y="31"/>
                    </a:lnTo>
                    <a:lnTo>
                      <a:pt x="360" y="68"/>
                    </a:lnTo>
                    <a:lnTo>
                      <a:pt x="272" y="118"/>
                    </a:lnTo>
                    <a:lnTo>
                      <a:pt x="195" y="179"/>
                    </a:lnTo>
                    <a:lnTo>
                      <a:pt x="128" y="250"/>
                    </a:lnTo>
                    <a:lnTo>
                      <a:pt x="74" y="330"/>
                    </a:lnTo>
                    <a:lnTo>
                      <a:pt x="34" y="417"/>
                    </a:lnTo>
                    <a:lnTo>
                      <a:pt x="8" y="511"/>
                    </a:lnTo>
                    <a:lnTo>
                      <a:pt x="0" y="610"/>
                    </a:lnTo>
                    <a:lnTo>
                      <a:pt x="2" y="660"/>
                    </a:lnTo>
                    <a:lnTo>
                      <a:pt x="19" y="756"/>
                    </a:lnTo>
                    <a:lnTo>
                      <a:pt x="52" y="847"/>
                    </a:lnTo>
                    <a:lnTo>
                      <a:pt x="99" y="931"/>
                    </a:lnTo>
                    <a:lnTo>
                      <a:pt x="160" y="1007"/>
                    </a:lnTo>
                    <a:lnTo>
                      <a:pt x="232" y="1073"/>
                    </a:lnTo>
                    <a:lnTo>
                      <a:pt x="315" y="1128"/>
                    </a:lnTo>
                    <a:lnTo>
                      <a:pt x="406" y="1172"/>
                    </a:lnTo>
                    <a:lnTo>
                      <a:pt x="506" y="1202"/>
                    </a:lnTo>
                    <a:lnTo>
                      <a:pt x="611" y="1218"/>
                    </a:lnTo>
                    <a:lnTo>
                      <a:pt x="666" y="1220"/>
                    </a:lnTo>
                    <a:lnTo>
                      <a:pt x="720" y="1218"/>
                    </a:lnTo>
                    <a:lnTo>
                      <a:pt x="826" y="1202"/>
                    </a:lnTo>
                    <a:lnTo>
                      <a:pt x="925" y="1172"/>
                    </a:lnTo>
                    <a:lnTo>
                      <a:pt x="1016" y="1128"/>
                    </a:lnTo>
                    <a:lnTo>
                      <a:pt x="1099" y="1073"/>
                    </a:lnTo>
                    <a:lnTo>
                      <a:pt x="1171" y="1007"/>
                    </a:lnTo>
                    <a:lnTo>
                      <a:pt x="1232" y="931"/>
                    </a:lnTo>
                    <a:lnTo>
                      <a:pt x="1279" y="847"/>
                    </a:lnTo>
                    <a:lnTo>
                      <a:pt x="1312" y="756"/>
                    </a:lnTo>
                    <a:lnTo>
                      <a:pt x="1329" y="660"/>
                    </a:lnTo>
                    <a:lnTo>
                      <a:pt x="1332" y="610"/>
                    </a:lnTo>
                    <a:lnTo>
                      <a:pt x="1329" y="560"/>
                    </a:lnTo>
                    <a:lnTo>
                      <a:pt x="1312" y="464"/>
                    </a:lnTo>
                    <a:lnTo>
                      <a:pt x="1279" y="373"/>
                    </a:lnTo>
                    <a:lnTo>
                      <a:pt x="1232" y="289"/>
                    </a:lnTo>
                    <a:lnTo>
                      <a:pt x="1171" y="213"/>
                    </a:lnTo>
                    <a:lnTo>
                      <a:pt x="1099" y="147"/>
                    </a:lnTo>
                    <a:lnTo>
                      <a:pt x="1016" y="92"/>
                    </a:lnTo>
                    <a:lnTo>
                      <a:pt x="925" y="48"/>
                    </a:lnTo>
                    <a:lnTo>
                      <a:pt x="826" y="18"/>
                    </a:lnTo>
                    <a:lnTo>
                      <a:pt x="720" y="2"/>
                    </a:lnTo>
                    <a:lnTo>
                      <a:pt x="666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24" name="Group 56"/>
            <p:cNvGrpSpPr>
              <a:grpSpLocks/>
            </p:cNvGrpSpPr>
            <p:nvPr/>
          </p:nvGrpSpPr>
          <p:grpSpPr bwMode="auto">
            <a:xfrm>
              <a:off x="2182" y="5810"/>
              <a:ext cx="1332" cy="1219"/>
              <a:chOff x="2182" y="5810"/>
              <a:chExt cx="1332" cy="1219"/>
            </a:xfrm>
          </p:grpSpPr>
          <p:sp>
            <p:nvSpPr>
              <p:cNvPr id="32825" name="Freeform 57"/>
              <p:cNvSpPr>
                <a:spLocks/>
              </p:cNvSpPr>
              <p:nvPr/>
            </p:nvSpPr>
            <p:spPr bwMode="auto">
              <a:xfrm>
                <a:off x="2182" y="5810"/>
                <a:ext cx="1332" cy="121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8" y="511"/>
                  </a:cxn>
                  <a:cxn ang="0">
                    <a:pos x="34" y="417"/>
                  </a:cxn>
                  <a:cxn ang="0">
                    <a:pos x="74" y="330"/>
                  </a:cxn>
                  <a:cxn ang="0">
                    <a:pos x="128" y="250"/>
                  </a:cxn>
                  <a:cxn ang="0">
                    <a:pos x="195" y="179"/>
                  </a:cxn>
                  <a:cxn ang="0">
                    <a:pos x="272" y="118"/>
                  </a:cxn>
                  <a:cxn ang="0">
                    <a:pos x="360" y="68"/>
                  </a:cxn>
                  <a:cxn ang="0">
                    <a:pos x="455" y="31"/>
                  </a:cxn>
                  <a:cxn ang="0">
                    <a:pos x="558" y="8"/>
                  </a:cxn>
                  <a:cxn ang="0">
                    <a:pos x="666" y="0"/>
                  </a:cxn>
                  <a:cxn ang="0">
                    <a:pos x="720" y="2"/>
                  </a:cxn>
                  <a:cxn ang="0">
                    <a:pos x="826" y="18"/>
                  </a:cxn>
                  <a:cxn ang="0">
                    <a:pos x="925" y="48"/>
                  </a:cxn>
                  <a:cxn ang="0">
                    <a:pos x="1016" y="92"/>
                  </a:cxn>
                  <a:cxn ang="0">
                    <a:pos x="1099" y="147"/>
                  </a:cxn>
                  <a:cxn ang="0">
                    <a:pos x="1171" y="213"/>
                  </a:cxn>
                  <a:cxn ang="0">
                    <a:pos x="1232" y="289"/>
                  </a:cxn>
                  <a:cxn ang="0">
                    <a:pos x="1279" y="373"/>
                  </a:cxn>
                  <a:cxn ang="0">
                    <a:pos x="1312" y="464"/>
                  </a:cxn>
                  <a:cxn ang="0">
                    <a:pos x="1329" y="560"/>
                  </a:cxn>
                  <a:cxn ang="0">
                    <a:pos x="1332" y="610"/>
                  </a:cxn>
                  <a:cxn ang="0">
                    <a:pos x="1329" y="660"/>
                  </a:cxn>
                  <a:cxn ang="0">
                    <a:pos x="1312" y="756"/>
                  </a:cxn>
                  <a:cxn ang="0">
                    <a:pos x="1279" y="847"/>
                  </a:cxn>
                  <a:cxn ang="0">
                    <a:pos x="1232" y="931"/>
                  </a:cxn>
                  <a:cxn ang="0">
                    <a:pos x="1171" y="1007"/>
                  </a:cxn>
                  <a:cxn ang="0">
                    <a:pos x="1099" y="1073"/>
                  </a:cxn>
                  <a:cxn ang="0">
                    <a:pos x="1016" y="1128"/>
                  </a:cxn>
                  <a:cxn ang="0">
                    <a:pos x="925" y="1172"/>
                  </a:cxn>
                  <a:cxn ang="0">
                    <a:pos x="826" y="1202"/>
                  </a:cxn>
                  <a:cxn ang="0">
                    <a:pos x="720" y="1218"/>
                  </a:cxn>
                  <a:cxn ang="0">
                    <a:pos x="666" y="1220"/>
                  </a:cxn>
                  <a:cxn ang="0">
                    <a:pos x="611" y="1218"/>
                  </a:cxn>
                  <a:cxn ang="0">
                    <a:pos x="506" y="1202"/>
                  </a:cxn>
                  <a:cxn ang="0">
                    <a:pos x="406" y="1172"/>
                  </a:cxn>
                  <a:cxn ang="0">
                    <a:pos x="315" y="1128"/>
                  </a:cxn>
                  <a:cxn ang="0">
                    <a:pos x="232" y="1073"/>
                  </a:cxn>
                  <a:cxn ang="0">
                    <a:pos x="160" y="1007"/>
                  </a:cxn>
                  <a:cxn ang="0">
                    <a:pos x="99" y="931"/>
                  </a:cxn>
                  <a:cxn ang="0">
                    <a:pos x="52" y="847"/>
                  </a:cxn>
                  <a:cxn ang="0">
                    <a:pos x="19" y="756"/>
                  </a:cxn>
                  <a:cxn ang="0">
                    <a:pos x="2" y="660"/>
                  </a:cxn>
                  <a:cxn ang="0">
                    <a:pos x="0" y="610"/>
                  </a:cxn>
                </a:cxnLst>
                <a:rect l="0" t="0" r="r" b="b"/>
                <a:pathLst>
                  <a:path w="1332" h="1219">
                    <a:moveTo>
                      <a:pt x="0" y="610"/>
                    </a:moveTo>
                    <a:lnTo>
                      <a:pt x="8" y="511"/>
                    </a:lnTo>
                    <a:lnTo>
                      <a:pt x="34" y="417"/>
                    </a:lnTo>
                    <a:lnTo>
                      <a:pt x="74" y="330"/>
                    </a:lnTo>
                    <a:lnTo>
                      <a:pt x="128" y="250"/>
                    </a:lnTo>
                    <a:lnTo>
                      <a:pt x="195" y="179"/>
                    </a:lnTo>
                    <a:lnTo>
                      <a:pt x="272" y="118"/>
                    </a:lnTo>
                    <a:lnTo>
                      <a:pt x="360" y="68"/>
                    </a:lnTo>
                    <a:lnTo>
                      <a:pt x="455" y="31"/>
                    </a:lnTo>
                    <a:lnTo>
                      <a:pt x="558" y="8"/>
                    </a:lnTo>
                    <a:lnTo>
                      <a:pt x="666" y="0"/>
                    </a:lnTo>
                    <a:lnTo>
                      <a:pt x="720" y="2"/>
                    </a:lnTo>
                    <a:lnTo>
                      <a:pt x="826" y="18"/>
                    </a:lnTo>
                    <a:lnTo>
                      <a:pt x="925" y="48"/>
                    </a:lnTo>
                    <a:lnTo>
                      <a:pt x="1016" y="92"/>
                    </a:lnTo>
                    <a:lnTo>
                      <a:pt x="1099" y="147"/>
                    </a:lnTo>
                    <a:lnTo>
                      <a:pt x="1171" y="213"/>
                    </a:lnTo>
                    <a:lnTo>
                      <a:pt x="1232" y="289"/>
                    </a:lnTo>
                    <a:lnTo>
                      <a:pt x="1279" y="373"/>
                    </a:lnTo>
                    <a:lnTo>
                      <a:pt x="1312" y="464"/>
                    </a:lnTo>
                    <a:lnTo>
                      <a:pt x="1329" y="560"/>
                    </a:lnTo>
                    <a:lnTo>
                      <a:pt x="1332" y="610"/>
                    </a:lnTo>
                    <a:lnTo>
                      <a:pt x="1329" y="660"/>
                    </a:lnTo>
                    <a:lnTo>
                      <a:pt x="1312" y="756"/>
                    </a:lnTo>
                    <a:lnTo>
                      <a:pt x="1279" y="847"/>
                    </a:lnTo>
                    <a:lnTo>
                      <a:pt x="1232" y="931"/>
                    </a:lnTo>
                    <a:lnTo>
                      <a:pt x="1171" y="1007"/>
                    </a:lnTo>
                    <a:lnTo>
                      <a:pt x="1099" y="1073"/>
                    </a:lnTo>
                    <a:lnTo>
                      <a:pt x="1016" y="1128"/>
                    </a:lnTo>
                    <a:lnTo>
                      <a:pt x="925" y="1172"/>
                    </a:lnTo>
                    <a:lnTo>
                      <a:pt x="826" y="1202"/>
                    </a:lnTo>
                    <a:lnTo>
                      <a:pt x="720" y="1218"/>
                    </a:lnTo>
                    <a:lnTo>
                      <a:pt x="666" y="1220"/>
                    </a:lnTo>
                    <a:lnTo>
                      <a:pt x="611" y="1218"/>
                    </a:lnTo>
                    <a:lnTo>
                      <a:pt x="506" y="1202"/>
                    </a:lnTo>
                    <a:lnTo>
                      <a:pt x="406" y="1172"/>
                    </a:lnTo>
                    <a:lnTo>
                      <a:pt x="315" y="1128"/>
                    </a:lnTo>
                    <a:lnTo>
                      <a:pt x="232" y="1073"/>
                    </a:lnTo>
                    <a:lnTo>
                      <a:pt x="160" y="1007"/>
                    </a:lnTo>
                    <a:lnTo>
                      <a:pt x="99" y="931"/>
                    </a:lnTo>
                    <a:lnTo>
                      <a:pt x="52" y="847"/>
                    </a:lnTo>
                    <a:lnTo>
                      <a:pt x="19" y="756"/>
                    </a:lnTo>
                    <a:lnTo>
                      <a:pt x="2" y="660"/>
                    </a:lnTo>
                    <a:lnTo>
                      <a:pt x="0" y="610"/>
                    </a:lnTo>
                    <a:close/>
                  </a:path>
                </a:pathLst>
              </a:custGeom>
              <a:noFill/>
              <a:ln w="914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2826" name="Picture 58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2090" y="8006"/>
                <a:ext cx="11429" cy="1699"/>
              </a:xfrm>
              <a:prstGeom prst="rect">
                <a:avLst/>
              </a:prstGeom>
              <a:noFill/>
            </p:spPr>
          </p:pic>
          <p:pic>
            <p:nvPicPr>
              <p:cNvPr id="32827" name="Picture 59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541" y="8112"/>
                <a:ext cx="1481" cy="1368"/>
              </a:xfrm>
              <a:prstGeom prst="rect">
                <a:avLst/>
              </a:prstGeom>
              <a:noFill/>
            </p:spPr>
          </p:pic>
        </p:grpSp>
        <p:grpSp>
          <p:nvGrpSpPr>
            <p:cNvPr id="32828" name="Group 60"/>
            <p:cNvGrpSpPr>
              <a:grpSpLocks/>
            </p:cNvGrpSpPr>
            <p:nvPr/>
          </p:nvGrpSpPr>
          <p:grpSpPr bwMode="auto">
            <a:xfrm>
              <a:off x="1615" y="8150"/>
              <a:ext cx="1332" cy="1219"/>
              <a:chOff x="1615" y="8150"/>
              <a:chExt cx="1332" cy="1219"/>
            </a:xfrm>
          </p:grpSpPr>
          <p:sp>
            <p:nvSpPr>
              <p:cNvPr id="32829" name="Freeform 61"/>
              <p:cNvSpPr>
                <a:spLocks/>
              </p:cNvSpPr>
              <p:nvPr/>
            </p:nvSpPr>
            <p:spPr bwMode="auto">
              <a:xfrm>
                <a:off x="1615" y="8150"/>
                <a:ext cx="1332" cy="1219"/>
              </a:xfrm>
              <a:custGeom>
                <a:avLst/>
                <a:gdLst/>
                <a:ahLst/>
                <a:cxnLst>
                  <a:cxn ang="0">
                    <a:pos x="666" y="0"/>
                  </a:cxn>
                  <a:cxn ang="0">
                    <a:pos x="558" y="8"/>
                  </a:cxn>
                  <a:cxn ang="0">
                    <a:pos x="456" y="31"/>
                  </a:cxn>
                  <a:cxn ang="0">
                    <a:pos x="360" y="68"/>
                  </a:cxn>
                  <a:cxn ang="0">
                    <a:pos x="273" y="118"/>
                  </a:cxn>
                  <a:cxn ang="0">
                    <a:pos x="195" y="179"/>
                  </a:cxn>
                  <a:cxn ang="0">
                    <a:pos x="129" y="250"/>
                  </a:cxn>
                  <a:cxn ang="0">
                    <a:pos x="75" y="330"/>
                  </a:cxn>
                  <a:cxn ang="0">
                    <a:pos x="34" y="417"/>
                  </a:cxn>
                  <a:cxn ang="0">
                    <a:pos x="9" y="511"/>
                  </a:cxn>
                  <a:cxn ang="0">
                    <a:pos x="0" y="610"/>
                  </a:cxn>
                  <a:cxn ang="0">
                    <a:pos x="2" y="660"/>
                  </a:cxn>
                  <a:cxn ang="0">
                    <a:pos x="20" y="756"/>
                  </a:cxn>
                  <a:cxn ang="0">
                    <a:pos x="53" y="847"/>
                  </a:cxn>
                  <a:cxn ang="0">
                    <a:pos x="100" y="931"/>
                  </a:cxn>
                  <a:cxn ang="0">
                    <a:pos x="161" y="1007"/>
                  </a:cxn>
                  <a:cxn ang="0">
                    <a:pos x="233" y="1073"/>
                  </a:cxn>
                  <a:cxn ang="0">
                    <a:pos x="315" y="1128"/>
                  </a:cxn>
                  <a:cxn ang="0">
                    <a:pos x="407" y="1172"/>
                  </a:cxn>
                  <a:cxn ang="0">
                    <a:pos x="506" y="1202"/>
                  </a:cxn>
                  <a:cxn ang="0">
                    <a:pos x="612" y="1218"/>
                  </a:cxn>
                  <a:cxn ang="0">
                    <a:pos x="666" y="1220"/>
                  </a:cxn>
                  <a:cxn ang="0">
                    <a:pos x="721" y="1218"/>
                  </a:cxn>
                  <a:cxn ang="0">
                    <a:pos x="826" y="1202"/>
                  </a:cxn>
                  <a:cxn ang="0">
                    <a:pos x="925" y="1172"/>
                  </a:cxn>
                  <a:cxn ang="0">
                    <a:pos x="1017" y="1128"/>
                  </a:cxn>
                  <a:cxn ang="0">
                    <a:pos x="1100" y="1073"/>
                  </a:cxn>
                  <a:cxn ang="0">
                    <a:pos x="1172" y="1007"/>
                  </a:cxn>
                  <a:cxn ang="0">
                    <a:pos x="1232" y="931"/>
                  </a:cxn>
                  <a:cxn ang="0">
                    <a:pos x="1280" y="847"/>
                  </a:cxn>
                  <a:cxn ang="0">
                    <a:pos x="1313" y="756"/>
                  </a:cxn>
                  <a:cxn ang="0">
                    <a:pos x="1330" y="660"/>
                  </a:cxn>
                  <a:cxn ang="0">
                    <a:pos x="1332" y="610"/>
                  </a:cxn>
                  <a:cxn ang="0">
                    <a:pos x="1330" y="560"/>
                  </a:cxn>
                  <a:cxn ang="0">
                    <a:pos x="1313" y="464"/>
                  </a:cxn>
                  <a:cxn ang="0">
                    <a:pos x="1280" y="373"/>
                  </a:cxn>
                  <a:cxn ang="0">
                    <a:pos x="1232" y="289"/>
                  </a:cxn>
                  <a:cxn ang="0">
                    <a:pos x="1172" y="213"/>
                  </a:cxn>
                  <a:cxn ang="0">
                    <a:pos x="1100" y="147"/>
                  </a:cxn>
                  <a:cxn ang="0">
                    <a:pos x="1017" y="92"/>
                  </a:cxn>
                  <a:cxn ang="0">
                    <a:pos x="925" y="48"/>
                  </a:cxn>
                  <a:cxn ang="0">
                    <a:pos x="826" y="18"/>
                  </a:cxn>
                  <a:cxn ang="0">
                    <a:pos x="721" y="2"/>
                  </a:cxn>
                  <a:cxn ang="0">
                    <a:pos x="666" y="0"/>
                  </a:cxn>
                </a:cxnLst>
                <a:rect l="0" t="0" r="r" b="b"/>
                <a:pathLst>
                  <a:path w="1332" h="1219">
                    <a:moveTo>
                      <a:pt x="666" y="0"/>
                    </a:moveTo>
                    <a:lnTo>
                      <a:pt x="558" y="8"/>
                    </a:lnTo>
                    <a:lnTo>
                      <a:pt x="456" y="31"/>
                    </a:lnTo>
                    <a:lnTo>
                      <a:pt x="360" y="68"/>
                    </a:lnTo>
                    <a:lnTo>
                      <a:pt x="273" y="118"/>
                    </a:lnTo>
                    <a:lnTo>
                      <a:pt x="195" y="179"/>
                    </a:lnTo>
                    <a:lnTo>
                      <a:pt x="129" y="250"/>
                    </a:lnTo>
                    <a:lnTo>
                      <a:pt x="75" y="330"/>
                    </a:lnTo>
                    <a:lnTo>
                      <a:pt x="34" y="417"/>
                    </a:lnTo>
                    <a:lnTo>
                      <a:pt x="9" y="511"/>
                    </a:lnTo>
                    <a:lnTo>
                      <a:pt x="0" y="610"/>
                    </a:lnTo>
                    <a:lnTo>
                      <a:pt x="2" y="660"/>
                    </a:lnTo>
                    <a:lnTo>
                      <a:pt x="20" y="756"/>
                    </a:lnTo>
                    <a:lnTo>
                      <a:pt x="53" y="847"/>
                    </a:lnTo>
                    <a:lnTo>
                      <a:pt x="100" y="931"/>
                    </a:lnTo>
                    <a:lnTo>
                      <a:pt x="161" y="1007"/>
                    </a:lnTo>
                    <a:lnTo>
                      <a:pt x="233" y="1073"/>
                    </a:lnTo>
                    <a:lnTo>
                      <a:pt x="315" y="1128"/>
                    </a:lnTo>
                    <a:lnTo>
                      <a:pt x="407" y="1172"/>
                    </a:lnTo>
                    <a:lnTo>
                      <a:pt x="506" y="1202"/>
                    </a:lnTo>
                    <a:lnTo>
                      <a:pt x="612" y="1218"/>
                    </a:lnTo>
                    <a:lnTo>
                      <a:pt x="666" y="1220"/>
                    </a:lnTo>
                    <a:lnTo>
                      <a:pt x="721" y="1218"/>
                    </a:lnTo>
                    <a:lnTo>
                      <a:pt x="826" y="1202"/>
                    </a:lnTo>
                    <a:lnTo>
                      <a:pt x="925" y="1172"/>
                    </a:lnTo>
                    <a:lnTo>
                      <a:pt x="1017" y="1128"/>
                    </a:lnTo>
                    <a:lnTo>
                      <a:pt x="1100" y="1073"/>
                    </a:lnTo>
                    <a:lnTo>
                      <a:pt x="1172" y="1007"/>
                    </a:lnTo>
                    <a:lnTo>
                      <a:pt x="1232" y="931"/>
                    </a:lnTo>
                    <a:lnTo>
                      <a:pt x="1280" y="847"/>
                    </a:lnTo>
                    <a:lnTo>
                      <a:pt x="1313" y="756"/>
                    </a:lnTo>
                    <a:lnTo>
                      <a:pt x="1330" y="660"/>
                    </a:lnTo>
                    <a:lnTo>
                      <a:pt x="1332" y="610"/>
                    </a:lnTo>
                    <a:lnTo>
                      <a:pt x="1330" y="560"/>
                    </a:lnTo>
                    <a:lnTo>
                      <a:pt x="1313" y="464"/>
                    </a:lnTo>
                    <a:lnTo>
                      <a:pt x="1280" y="373"/>
                    </a:lnTo>
                    <a:lnTo>
                      <a:pt x="1232" y="289"/>
                    </a:lnTo>
                    <a:lnTo>
                      <a:pt x="1172" y="213"/>
                    </a:lnTo>
                    <a:lnTo>
                      <a:pt x="1100" y="147"/>
                    </a:lnTo>
                    <a:lnTo>
                      <a:pt x="1017" y="92"/>
                    </a:lnTo>
                    <a:lnTo>
                      <a:pt x="925" y="48"/>
                    </a:lnTo>
                    <a:lnTo>
                      <a:pt x="826" y="18"/>
                    </a:lnTo>
                    <a:lnTo>
                      <a:pt x="721" y="2"/>
                    </a:lnTo>
                    <a:lnTo>
                      <a:pt x="666" y="0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2830" name="Group 62"/>
            <p:cNvGrpSpPr>
              <a:grpSpLocks/>
            </p:cNvGrpSpPr>
            <p:nvPr/>
          </p:nvGrpSpPr>
          <p:grpSpPr bwMode="auto">
            <a:xfrm>
              <a:off x="1615" y="8150"/>
              <a:ext cx="1332" cy="1219"/>
              <a:chOff x="1615" y="8150"/>
              <a:chExt cx="1332" cy="1219"/>
            </a:xfrm>
          </p:grpSpPr>
          <p:sp>
            <p:nvSpPr>
              <p:cNvPr id="32831" name="Freeform 63"/>
              <p:cNvSpPr>
                <a:spLocks/>
              </p:cNvSpPr>
              <p:nvPr/>
            </p:nvSpPr>
            <p:spPr bwMode="auto">
              <a:xfrm>
                <a:off x="1615" y="8150"/>
                <a:ext cx="1332" cy="1219"/>
              </a:xfrm>
              <a:custGeom>
                <a:avLst/>
                <a:gdLst/>
                <a:ahLst/>
                <a:cxnLst>
                  <a:cxn ang="0">
                    <a:pos x="0" y="610"/>
                  </a:cxn>
                  <a:cxn ang="0">
                    <a:pos x="9" y="511"/>
                  </a:cxn>
                  <a:cxn ang="0">
                    <a:pos x="34" y="417"/>
                  </a:cxn>
                  <a:cxn ang="0">
                    <a:pos x="75" y="330"/>
                  </a:cxn>
                  <a:cxn ang="0">
                    <a:pos x="129" y="250"/>
                  </a:cxn>
                  <a:cxn ang="0">
                    <a:pos x="195" y="179"/>
                  </a:cxn>
                  <a:cxn ang="0">
                    <a:pos x="273" y="118"/>
                  </a:cxn>
                  <a:cxn ang="0">
                    <a:pos x="360" y="68"/>
                  </a:cxn>
                  <a:cxn ang="0">
                    <a:pos x="456" y="31"/>
                  </a:cxn>
                  <a:cxn ang="0">
                    <a:pos x="558" y="8"/>
                  </a:cxn>
                  <a:cxn ang="0">
                    <a:pos x="666" y="0"/>
                  </a:cxn>
                  <a:cxn ang="0">
                    <a:pos x="721" y="2"/>
                  </a:cxn>
                  <a:cxn ang="0">
                    <a:pos x="826" y="18"/>
                  </a:cxn>
                  <a:cxn ang="0">
                    <a:pos x="925" y="48"/>
                  </a:cxn>
                  <a:cxn ang="0">
                    <a:pos x="1017" y="92"/>
                  </a:cxn>
                  <a:cxn ang="0">
                    <a:pos x="1100" y="147"/>
                  </a:cxn>
                  <a:cxn ang="0">
                    <a:pos x="1172" y="213"/>
                  </a:cxn>
                  <a:cxn ang="0">
                    <a:pos x="1232" y="289"/>
                  </a:cxn>
                  <a:cxn ang="0">
                    <a:pos x="1280" y="373"/>
                  </a:cxn>
                  <a:cxn ang="0">
                    <a:pos x="1313" y="464"/>
                  </a:cxn>
                  <a:cxn ang="0">
                    <a:pos x="1330" y="560"/>
                  </a:cxn>
                  <a:cxn ang="0">
                    <a:pos x="1332" y="610"/>
                  </a:cxn>
                  <a:cxn ang="0">
                    <a:pos x="1330" y="660"/>
                  </a:cxn>
                  <a:cxn ang="0">
                    <a:pos x="1313" y="756"/>
                  </a:cxn>
                  <a:cxn ang="0">
                    <a:pos x="1280" y="847"/>
                  </a:cxn>
                  <a:cxn ang="0">
                    <a:pos x="1232" y="931"/>
                  </a:cxn>
                  <a:cxn ang="0">
                    <a:pos x="1172" y="1007"/>
                  </a:cxn>
                  <a:cxn ang="0">
                    <a:pos x="1100" y="1073"/>
                  </a:cxn>
                  <a:cxn ang="0">
                    <a:pos x="1017" y="1128"/>
                  </a:cxn>
                  <a:cxn ang="0">
                    <a:pos x="925" y="1172"/>
                  </a:cxn>
                  <a:cxn ang="0">
                    <a:pos x="826" y="1202"/>
                  </a:cxn>
                  <a:cxn ang="0">
                    <a:pos x="721" y="1218"/>
                  </a:cxn>
                  <a:cxn ang="0">
                    <a:pos x="666" y="1220"/>
                  </a:cxn>
                  <a:cxn ang="0">
                    <a:pos x="612" y="1218"/>
                  </a:cxn>
                  <a:cxn ang="0">
                    <a:pos x="506" y="1202"/>
                  </a:cxn>
                  <a:cxn ang="0">
                    <a:pos x="407" y="1172"/>
                  </a:cxn>
                  <a:cxn ang="0">
                    <a:pos x="315" y="1128"/>
                  </a:cxn>
                  <a:cxn ang="0">
                    <a:pos x="233" y="1073"/>
                  </a:cxn>
                  <a:cxn ang="0">
                    <a:pos x="161" y="1007"/>
                  </a:cxn>
                  <a:cxn ang="0">
                    <a:pos x="100" y="931"/>
                  </a:cxn>
                  <a:cxn ang="0">
                    <a:pos x="53" y="847"/>
                  </a:cxn>
                  <a:cxn ang="0">
                    <a:pos x="20" y="756"/>
                  </a:cxn>
                  <a:cxn ang="0">
                    <a:pos x="2" y="660"/>
                  </a:cxn>
                  <a:cxn ang="0">
                    <a:pos x="0" y="610"/>
                  </a:cxn>
                </a:cxnLst>
                <a:rect l="0" t="0" r="r" b="b"/>
                <a:pathLst>
                  <a:path w="1332" h="1219">
                    <a:moveTo>
                      <a:pt x="0" y="610"/>
                    </a:moveTo>
                    <a:lnTo>
                      <a:pt x="9" y="511"/>
                    </a:lnTo>
                    <a:lnTo>
                      <a:pt x="34" y="417"/>
                    </a:lnTo>
                    <a:lnTo>
                      <a:pt x="75" y="330"/>
                    </a:lnTo>
                    <a:lnTo>
                      <a:pt x="129" y="250"/>
                    </a:lnTo>
                    <a:lnTo>
                      <a:pt x="195" y="179"/>
                    </a:lnTo>
                    <a:lnTo>
                      <a:pt x="273" y="118"/>
                    </a:lnTo>
                    <a:lnTo>
                      <a:pt x="360" y="68"/>
                    </a:lnTo>
                    <a:lnTo>
                      <a:pt x="456" y="31"/>
                    </a:lnTo>
                    <a:lnTo>
                      <a:pt x="558" y="8"/>
                    </a:lnTo>
                    <a:lnTo>
                      <a:pt x="666" y="0"/>
                    </a:lnTo>
                    <a:lnTo>
                      <a:pt x="721" y="2"/>
                    </a:lnTo>
                    <a:lnTo>
                      <a:pt x="826" y="18"/>
                    </a:lnTo>
                    <a:lnTo>
                      <a:pt x="925" y="48"/>
                    </a:lnTo>
                    <a:lnTo>
                      <a:pt x="1017" y="92"/>
                    </a:lnTo>
                    <a:lnTo>
                      <a:pt x="1100" y="147"/>
                    </a:lnTo>
                    <a:lnTo>
                      <a:pt x="1172" y="213"/>
                    </a:lnTo>
                    <a:lnTo>
                      <a:pt x="1232" y="289"/>
                    </a:lnTo>
                    <a:lnTo>
                      <a:pt x="1280" y="373"/>
                    </a:lnTo>
                    <a:lnTo>
                      <a:pt x="1313" y="464"/>
                    </a:lnTo>
                    <a:lnTo>
                      <a:pt x="1330" y="560"/>
                    </a:lnTo>
                    <a:lnTo>
                      <a:pt x="1332" y="610"/>
                    </a:lnTo>
                    <a:lnTo>
                      <a:pt x="1330" y="660"/>
                    </a:lnTo>
                    <a:lnTo>
                      <a:pt x="1313" y="756"/>
                    </a:lnTo>
                    <a:lnTo>
                      <a:pt x="1280" y="847"/>
                    </a:lnTo>
                    <a:lnTo>
                      <a:pt x="1232" y="931"/>
                    </a:lnTo>
                    <a:lnTo>
                      <a:pt x="1172" y="1007"/>
                    </a:lnTo>
                    <a:lnTo>
                      <a:pt x="1100" y="1073"/>
                    </a:lnTo>
                    <a:lnTo>
                      <a:pt x="1017" y="1128"/>
                    </a:lnTo>
                    <a:lnTo>
                      <a:pt x="925" y="1172"/>
                    </a:lnTo>
                    <a:lnTo>
                      <a:pt x="826" y="1202"/>
                    </a:lnTo>
                    <a:lnTo>
                      <a:pt x="721" y="1218"/>
                    </a:lnTo>
                    <a:lnTo>
                      <a:pt x="666" y="1220"/>
                    </a:lnTo>
                    <a:lnTo>
                      <a:pt x="612" y="1218"/>
                    </a:lnTo>
                    <a:lnTo>
                      <a:pt x="506" y="1202"/>
                    </a:lnTo>
                    <a:lnTo>
                      <a:pt x="407" y="1172"/>
                    </a:lnTo>
                    <a:lnTo>
                      <a:pt x="315" y="1128"/>
                    </a:lnTo>
                    <a:lnTo>
                      <a:pt x="233" y="1073"/>
                    </a:lnTo>
                    <a:lnTo>
                      <a:pt x="161" y="1007"/>
                    </a:lnTo>
                    <a:lnTo>
                      <a:pt x="100" y="931"/>
                    </a:lnTo>
                    <a:lnTo>
                      <a:pt x="53" y="847"/>
                    </a:lnTo>
                    <a:lnTo>
                      <a:pt x="20" y="756"/>
                    </a:lnTo>
                    <a:lnTo>
                      <a:pt x="2" y="660"/>
                    </a:lnTo>
                    <a:lnTo>
                      <a:pt x="0" y="610"/>
                    </a:lnTo>
                    <a:close/>
                  </a:path>
                </a:pathLst>
              </a:custGeom>
              <a:noFill/>
              <a:ln w="9144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611560" y="548680"/>
            <a:ext cx="56140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000" b="1" dirty="0" smtClean="0">
                <a:solidFill>
                  <a:srgbClr val="FFFFFF"/>
                </a:solidFill>
                <a:latin typeface="Arial"/>
                <a:ea typeface="Arial"/>
              </a:rPr>
              <a:t>Processus annuel de révision</a:t>
            </a:r>
            <a:endParaRPr lang="fr-FR" sz="3000" b="1" strike="sngStrike" dirty="0" smtClean="0">
              <a:solidFill>
                <a:srgbClr val="FF0000"/>
              </a:solidFill>
              <a:latin typeface="Arial"/>
              <a:ea typeface="Arial"/>
            </a:endParaRPr>
          </a:p>
          <a:p>
            <a:r>
              <a:rPr lang="fr-FR" sz="3000" b="1" dirty="0" smtClean="0">
                <a:solidFill>
                  <a:schemeClr val="bg1"/>
                </a:solidFill>
                <a:latin typeface="Arial"/>
                <a:ea typeface="Arial"/>
              </a:rPr>
              <a:t>du</a:t>
            </a:r>
            <a:r>
              <a:rPr lang="fr-FR" sz="3000" b="1" dirty="0" smtClean="0">
                <a:solidFill>
                  <a:srgbClr val="00B050"/>
                </a:solidFill>
                <a:latin typeface="Arial"/>
                <a:ea typeface="Arial"/>
              </a:rPr>
              <a:t> </a:t>
            </a:r>
            <a:r>
              <a:rPr lang="fr-FR" sz="3000" b="1" dirty="0" smtClean="0">
                <a:solidFill>
                  <a:srgbClr val="FFFFFF"/>
                </a:solidFill>
                <a:latin typeface="Arial"/>
                <a:ea typeface="Arial"/>
              </a:rPr>
              <a:t>SGP</a:t>
            </a:r>
            <a:endParaRPr lang="fr-FR" sz="3000" dirty="0"/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2051720" y="2132856"/>
            <a:ext cx="650069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Ajouter des produits au SGP pour tout les pays 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les pays les moins développés (si la loi ne les exclus pas)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2248" y="3585790"/>
            <a:ext cx="6300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Arial"/>
                <a:ea typeface="Arial"/>
              </a:rPr>
              <a:t>Exclure des produits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Arial"/>
              </a:rPr>
              <a:t>: </a:t>
            </a:r>
            <a:r>
              <a:rPr lang="fr-FR" b="1" dirty="0" smtClean="0">
                <a:solidFill>
                  <a:schemeClr val="bg1"/>
                </a:solidFill>
                <a:latin typeface="Arial"/>
                <a:ea typeface="Arial"/>
              </a:rPr>
              <a:t>Limites  pour des </a:t>
            </a:r>
            <a:r>
              <a:rPr lang="fr-FR" b="1" dirty="0" smtClean="0">
                <a:solidFill>
                  <a:srgbClr val="FFFFFF"/>
                </a:solidFill>
                <a:latin typeface="Arial"/>
                <a:ea typeface="Arial"/>
              </a:rPr>
              <a:t>besoins  concurrentiels (valeur en $ ou part en%) --- peuvent être renoncés; Ou pétition de l'industrie américaine</a:t>
            </a:r>
            <a:endParaRPr lang="fr-FR" dirty="0"/>
          </a:p>
        </p:txBody>
      </p:sp>
      <p:sp>
        <p:nvSpPr>
          <p:cNvPr id="32837" name="Rectangle 6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2836" name="Image 170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9300" y="704850"/>
            <a:ext cx="1562100" cy="2835275"/>
          </a:xfrm>
          <a:prstGeom prst="rect">
            <a:avLst/>
          </a:prstGeom>
          <a:noFill/>
        </p:spPr>
      </p:pic>
      <p:sp>
        <p:nvSpPr>
          <p:cNvPr id="32838" name="Rectangle 70"/>
          <p:cNvSpPr>
            <a:spLocks noChangeArrowheads="1"/>
          </p:cNvSpPr>
          <p:nvPr/>
        </p:nvSpPr>
        <p:spPr bwMode="auto">
          <a:xfrm>
            <a:off x="2267744" y="5394067"/>
            <a:ext cx="626469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Retirer ou rajouter les avantages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sous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SGP à des pays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3568" y="476672"/>
            <a:ext cx="78726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Critères d’éligibilité du pays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611560" y="1412776"/>
            <a:ext cx="7776864" cy="481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</a:tabLst>
            </a:pPr>
            <a:r>
              <a:rPr lang="fr-FR" sz="28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 E</a:t>
            </a:r>
            <a:r>
              <a:rPr lang="fr-FR" sz="28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x</a:t>
            </a:r>
            <a:r>
              <a:rPr lang="fr-FR" sz="28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p</a:t>
            </a:r>
            <a:r>
              <a:rPr lang="fr-FR" sz="28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ro</a:t>
            </a:r>
            <a:r>
              <a:rPr lang="fr-FR" sz="28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p</a:t>
            </a:r>
            <a:r>
              <a:rPr lang="fr-FR" sz="28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r</a:t>
            </a:r>
            <a:r>
              <a:rPr lang="fr-FR" sz="28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iati</a:t>
            </a:r>
            <a:r>
              <a:rPr lang="fr-FR" sz="28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on</a:t>
            </a:r>
            <a:r>
              <a:rPr lang="fr-FR" sz="28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/</a:t>
            </a:r>
            <a:r>
              <a:rPr lang="fr-FR" sz="28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Sentences arbitrales</a:t>
            </a:r>
            <a:endParaRPr lang="fr-FR" sz="2800" dirty="0" smtClean="0">
              <a:ea typeface="Calibri"/>
              <a:cs typeface="Arial"/>
            </a:endParaRPr>
          </a:p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800" dirty="0" smtClean="0">
                <a:ea typeface="Calibri"/>
                <a:cs typeface="Arial"/>
              </a:rPr>
              <a:t> </a:t>
            </a:r>
          </a:p>
          <a:p>
            <a:pPr marL="408940" marR="890905" indent="-342900">
              <a:lnSpc>
                <a:spcPts val="384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  <a:tab pos="1485900" algn="l"/>
                <a:tab pos="2019300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Droits des travailleurs,</a:t>
            </a:r>
            <a:r>
              <a:rPr lang="fr-FR" sz="2800" spc="-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y</a:t>
            </a:r>
            <a:r>
              <a:rPr lang="fr-FR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compris l'arrêt du travail des enfants</a:t>
            </a:r>
            <a:endParaRPr lang="fr-FR" sz="2800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 marL="6604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  <a:tab pos="4165600" algn="l"/>
                <a:tab pos="4876800" algn="l"/>
              </a:tabLst>
            </a:pPr>
            <a:r>
              <a:rPr lang="en-US" sz="2800" spc="-460" dirty="0" smtClean="0">
                <a:solidFill>
                  <a:schemeClr val="bg1"/>
                </a:solidFill>
                <a:latin typeface="Arial"/>
                <a:ea typeface="MCS Taybah S_I normal."/>
                <a:cs typeface="Arial"/>
              </a:rPr>
              <a:t> </a:t>
            </a:r>
            <a:r>
              <a:rPr lang="fr-FR" sz="2800" dirty="0" smtClean="0">
                <a:solidFill>
                  <a:schemeClr val="bg1"/>
                </a:solidFill>
                <a:latin typeface="Arial"/>
                <a:ea typeface="MCS Taybah S_I normal."/>
                <a:cs typeface="Arial"/>
              </a:rPr>
              <a:t>	</a:t>
            </a:r>
            <a:r>
              <a:rPr lang="fr-FR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Accès aux marchés pour les exportations  </a:t>
            </a:r>
          </a:p>
          <a:p>
            <a:pPr marL="66040">
              <a:lnSpc>
                <a:spcPct val="115000"/>
              </a:lnSpc>
              <a:spcAft>
                <a:spcPts val="0"/>
              </a:spcAft>
              <a:tabLst>
                <a:tab pos="406400" algn="l"/>
                <a:tab pos="4165600" algn="l"/>
                <a:tab pos="4876800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  américaines</a:t>
            </a:r>
            <a:endParaRPr lang="fr-FR" sz="2800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>
              <a:lnSpc>
                <a:spcPts val="85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800" dirty="0" smtClean="0">
                <a:ea typeface="Calibri"/>
                <a:cs typeface="Arial"/>
              </a:rPr>
              <a:t> </a:t>
            </a:r>
          </a:p>
          <a:p>
            <a:pPr marL="408940" marR="1384935" indent="-342900">
              <a:lnSpc>
                <a:spcPts val="384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  <a:tab pos="1117600" algn="l"/>
                <a:tab pos="3543300" algn="l"/>
                <a:tab pos="5422900" algn="l"/>
              </a:tabLst>
            </a:pPr>
            <a:r>
              <a:rPr lang="fr-FR" sz="28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Protection des droits de la propriété intellectuelle américaine</a:t>
            </a:r>
            <a:endParaRPr lang="fr-FR" sz="2800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 marL="6604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  <a:tab pos="3632200" algn="l"/>
                <a:tab pos="4533900" algn="l"/>
                <a:tab pos="5270500" algn="l"/>
                <a:tab pos="5778500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28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Description complète et liste dans le Guide </a:t>
            </a:r>
            <a:endParaRPr lang="fr-FR" sz="2800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pPr marL="66040">
              <a:lnSpc>
                <a:spcPts val="1885"/>
              </a:lnSpc>
              <a:spcBef>
                <a:spcPts val="340"/>
              </a:spcBef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</a:tabLst>
            </a:pPr>
            <a:r>
              <a:rPr lang="fr-FR" sz="28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h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tt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p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s://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u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st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r.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g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o</a:t>
            </a:r>
            <a:r>
              <a:rPr lang="fr-FR" sz="1900" spc="1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v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/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s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it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s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/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d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fa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u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lt/</a:t>
            </a:r>
            <a:r>
              <a:rPr lang="fr-FR" sz="1900" spc="1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f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il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s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/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Th</a:t>
            </a:r>
            <a:r>
              <a:rPr lang="fr-FR" sz="1900" spc="1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%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20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GSP%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20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Gu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i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d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e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b</a:t>
            </a:r>
            <a:r>
              <a:rPr lang="fr-FR" sz="1900" spc="1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o</a:t>
            </a:r>
            <a:r>
              <a:rPr lang="fr-FR" sz="1900" spc="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o</a:t>
            </a:r>
            <a:r>
              <a:rPr lang="fr-FR" sz="1900" spc="1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k</a:t>
            </a:r>
            <a:r>
              <a:rPr lang="fr-FR" sz="1900" spc="-5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.</a:t>
            </a:r>
            <a:r>
              <a:rPr lang="fr-FR" sz="1900" dirty="0" smtClean="0">
                <a:solidFill>
                  <a:schemeClr val="bg1"/>
                </a:solidFill>
                <a:latin typeface="Arial"/>
                <a:ea typeface="Verdana"/>
                <a:cs typeface="Arial"/>
              </a:rPr>
              <a:t>pdf</a:t>
            </a:r>
            <a:endParaRPr lang="fr-FR" sz="1900" dirty="0" smtClean="0">
              <a:solidFill>
                <a:schemeClr val="bg1"/>
              </a:solidFill>
              <a:ea typeface="Calibri"/>
              <a:cs typeface="Arial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30721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30729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30730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30731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30732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33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30734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0735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30736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30737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38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30739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40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30741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42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30743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44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30745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46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30747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48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30749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50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30751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52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30753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54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30755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56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30757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30758" name="Group 38"/>
            <p:cNvGrpSpPr>
              <a:grpSpLocks/>
            </p:cNvGrpSpPr>
            <p:nvPr/>
          </p:nvGrpSpPr>
          <p:grpSpPr bwMode="auto">
            <a:xfrm>
              <a:off x="2" y="2796"/>
              <a:ext cx="14395" cy="8004"/>
              <a:chOff x="2" y="2796"/>
              <a:chExt cx="14395" cy="8004"/>
            </a:xfrm>
          </p:grpSpPr>
          <p:sp>
            <p:nvSpPr>
              <p:cNvPr id="30759" name="Freeform 39"/>
              <p:cNvSpPr>
                <a:spLocks/>
              </p:cNvSpPr>
              <p:nvPr/>
            </p:nvSpPr>
            <p:spPr bwMode="auto">
              <a:xfrm>
                <a:off x="2" y="8837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30762" name="Picture 42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75" y="2806"/>
                <a:ext cx="6350" cy="6295"/>
              </a:xfrm>
              <a:prstGeom prst="rect">
                <a:avLst/>
              </a:prstGeom>
              <a:noFill/>
            </p:spPr>
          </p:pic>
          <p:pic>
            <p:nvPicPr>
              <p:cNvPr id="30763" name="Picture 43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50" y="2796"/>
                <a:ext cx="6110" cy="5746"/>
              </a:xfrm>
              <a:prstGeom prst="rect">
                <a:avLst/>
              </a:prstGeom>
              <a:noFill/>
            </p:spPr>
          </p:pic>
          <p:pic>
            <p:nvPicPr>
              <p:cNvPr id="30782" name="Picture 62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993" y="9137"/>
                <a:ext cx="4872" cy="1663"/>
              </a:xfrm>
              <a:prstGeom prst="rect">
                <a:avLst/>
              </a:prstGeom>
              <a:noFill/>
            </p:spPr>
          </p:pic>
          <p:pic>
            <p:nvPicPr>
              <p:cNvPr id="30783" name="Picture 63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7" y="9118"/>
                <a:ext cx="9135" cy="168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6" name="Rectangle 65"/>
          <p:cNvSpPr/>
          <p:nvPr/>
        </p:nvSpPr>
        <p:spPr>
          <a:xfrm>
            <a:off x="2028846" y="188640"/>
            <a:ext cx="44582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FFFF"/>
                </a:solidFill>
                <a:latin typeface="Arial"/>
                <a:ea typeface="Arial"/>
              </a:rPr>
              <a:t>Programme SGP:</a:t>
            </a:r>
          </a:p>
          <a:p>
            <a:pPr algn="ctr"/>
            <a:r>
              <a:rPr lang="fr-FR" sz="4000" b="1" dirty="0" smtClean="0">
                <a:solidFill>
                  <a:srgbClr val="FFFFFF"/>
                </a:solidFill>
                <a:latin typeface="Arial"/>
                <a:ea typeface="Arial"/>
              </a:rPr>
              <a:t>Produits éligibles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467544" y="1916832"/>
            <a:ext cx="345638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Eligibles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Plusieurs produits manufacturés </a:t>
            </a:r>
          </a:p>
          <a:p>
            <a:pPr>
              <a:lnSpc>
                <a:spcPct val="150000"/>
              </a:lnSpc>
            </a:pPr>
            <a:r>
              <a:rPr lang="fr-FR" b="1" dirty="0" smtClean="0">
                <a:solidFill>
                  <a:schemeClr val="bg1"/>
                </a:solidFill>
              </a:rPr>
              <a:t>   et intrants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Bijoux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Quelques produits agricoles</a:t>
            </a:r>
            <a:endParaRPr lang="fr-FR" dirty="0" smtClean="0">
              <a:solidFill>
                <a:schemeClr val="bg1"/>
              </a:solidFill>
            </a:endParaRP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Plusieurs produits chimiques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  Plusieurs produits minéraux</a:t>
            </a:r>
            <a:endParaRPr lang="fr-FR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  Quelques types de tapis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sp>
        <p:nvSpPr>
          <p:cNvPr id="68" name="ZoneTexte 67"/>
          <p:cNvSpPr txBox="1"/>
          <p:nvPr/>
        </p:nvSpPr>
        <p:spPr>
          <a:xfrm>
            <a:off x="5220072" y="1916832"/>
            <a:ext cx="345638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 smtClean="0">
                <a:solidFill>
                  <a:srgbClr val="FFC000"/>
                </a:solidFill>
                <a:latin typeface="Calibri" pitchFamily="34" charset="0"/>
                <a:ea typeface="Arial" pitchFamily="34" charset="0"/>
                <a:cs typeface="Arial" pitchFamily="34" charset="0"/>
              </a:rPr>
              <a:t>Inéligibles</a:t>
            </a:r>
          </a:p>
          <a:p>
            <a:pPr algn="ctr"/>
            <a:endParaRPr lang="fr-FR" sz="1000" dirty="0" smtClean="0">
              <a:solidFill>
                <a:srgbClr val="FFC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Plusieurs produits à base de    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  textile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 Montres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Chaussures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 Certains  types de gants et articles en cuir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plusieurs produits agricoles</a:t>
            </a:r>
          </a:p>
          <a:p>
            <a:pPr algn="ctr"/>
            <a:endParaRPr lang="fr-FR" sz="2500" dirty="0" smtClean="0">
              <a:solidFill>
                <a:srgbClr val="FFC000"/>
              </a:solidFill>
              <a:latin typeface="Calibri" pitchFamily="34" charset="0"/>
              <a:ea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4400" cy="108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29706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29707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29708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09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29710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9711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29712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29713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14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29715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16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29717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18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29719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0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29721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2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29723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4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29725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6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29727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28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29729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30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29731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32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29733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9734" name="Group 38"/>
            <p:cNvGrpSpPr>
              <a:grpSpLocks/>
            </p:cNvGrpSpPr>
            <p:nvPr/>
          </p:nvGrpSpPr>
          <p:grpSpPr bwMode="auto">
            <a:xfrm>
              <a:off x="2" y="2254"/>
              <a:ext cx="14395" cy="8085"/>
              <a:chOff x="2" y="2254"/>
              <a:chExt cx="14395" cy="8085"/>
            </a:xfrm>
          </p:grpSpPr>
          <p:sp>
            <p:nvSpPr>
              <p:cNvPr id="29735" name="Freeform 39"/>
              <p:cNvSpPr>
                <a:spLocks/>
              </p:cNvSpPr>
              <p:nvPr/>
            </p:nvSpPr>
            <p:spPr bwMode="auto">
              <a:xfrm>
                <a:off x="2" y="8837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9740" name="Picture 4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193" y="2254"/>
                <a:ext cx="3602" cy="4049"/>
              </a:xfrm>
              <a:prstGeom prst="rect">
                <a:avLst/>
              </a:prstGeom>
              <a:noFill/>
            </p:spPr>
          </p:pic>
          <p:pic>
            <p:nvPicPr>
              <p:cNvPr id="29741" name="Picture 4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234" y="4442"/>
                <a:ext cx="4049" cy="3370"/>
              </a:xfrm>
              <a:prstGeom prst="rect">
                <a:avLst/>
              </a:prstGeom>
              <a:noFill/>
            </p:spPr>
          </p:pic>
          <p:pic>
            <p:nvPicPr>
              <p:cNvPr id="29742" name="Picture 4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102" y="6290"/>
                <a:ext cx="6847" cy="4049"/>
              </a:xfrm>
              <a:prstGeom prst="rect">
                <a:avLst/>
              </a:prstGeom>
              <a:noFill/>
            </p:spPr>
          </p:pic>
          <p:pic>
            <p:nvPicPr>
              <p:cNvPr id="29743" name="Picture 47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158" y="2254"/>
                <a:ext cx="4049" cy="6643"/>
              </a:xfrm>
              <a:prstGeom prst="rect">
                <a:avLst/>
              </a:prstGeom>
              <a:noFill/>
            </p:spPr>
          </p:pic>
        </p:grpSp>
        <p:grpSp>
          <p:nvGrpSpPr>
            <p:cNvPr id="29744" name="Group 48"/>
            <p:cNvGrpSpPr>
              <a:grpSpLocks/>
            </p:cNvGrpSpPr>
            <p:nvPr/>
          </p:nvGrpSpPr>
          <p:grpSpPr bwMode="auto">
            <a:xfrm>
              <a:off x="2" y="7907"/>
              <a:ext cx="82" cy="2"/>
              <a:chOff x="2" y="7907"/>
              <a:chExt cx="82" cy="2"/>
            </a:xfrm>
          </p:grpSpPr>
          <p:sp>
            <p:nvSpPr>
              <p:cNvPr id="29745" name="Freeform 49"/>
              <p:cNvSpPr>
                <a:spLocks/>
              </p:cNvSpPr>
              <p:nvPr/>
            </p:nvSpPr>
            <p:spPr bwMode="auto">
              <a:xfrm>
                <a:off x="2" y="7907"/>
                <a:ext cx="8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0"/>
                  </a:cxn>
                </a:cxnLst>
                <a:rect l="0" t="0" r="r" b="b"/>
                <a:pathLst>
                  <a:path w="82">
                    <a:moveTo>
                      <a:pt x="0" y="0"/>
                    </a:moveTo>
                    <a:lnTo>
                      <a:pt x="81" y="0"/>
                    </a:lnTo>
                  </a:path>
                </a:pathLst>
              </a:custGeom>
              <a:noFill/>
              <a:ln w="22606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9789" name="Group 1586"/>
          <p:cNvGrpSpPr>
            <a:grpSpLocks/>
          </p:cNvGrpSpPr>
          <p:nvPr/>
        </p:nvGrpSpPr>
        <p:grpSpPr bwMode="auto">
          <a:xfrm>
            <a:off x="7177088" y="457200"/>
            <a:ext cx="1141412" cy="1341438"/>
            <a:chOff x="12602" y="0"/>
            <a:chExt cx="1798" cy="2112"/>
          </a:xfrm>
        </p:grpSpPr>
        <p:sp>
          <p:nvSpPr>
            <p:cNvPr id="9" name="Freeform 1587"/>
            <p:cNvSpPr>
              <a:spLocks/>
            </p:cNvSpPr>
            <p:nvPr/>
          </p:nvSpPr>
          <p:spPr bwMode="auto">
            <a:xfrm>
              <a:off x="12602" y="0"/>
              <a:ext cx="1798" cy="2112"/>
            </a:xfrm>
            <a:custGeom>
              <a:avLst/>
              <a:gdLst>
                <a:gd name="T0" fmla="*/ 43 w 1798"/>
                <a:gd name="T1" fmla="*/ 0 h 2112"/>
                <a:gd name="T2" fmla="*/ 0 w 1798"/>
                <a:gd name="T3" fmla="*/ 0 h 2112"/>
                <a:gd name="T4" fmla="*/ 524 w 1798"/>
                <a:gd name="T5" fmla="*/ 495 h 2112"/>
                <a:gd name="T6" fmla="*/ 1003 w 1798"/>
                <a:gd name="T7" fmla="*/ 1020 h 2112"/>
                <a:gd name="T8" fmla="*/ 1424 w 1798"/>
                <a:gd name="T9" fmla="*/ 1557 h 2112"/>
                <a:gd name="T10" fmla="*/ 1798 w 1798"/>
                <a:gd name="T11" fmla="*/ 2112 h 2112"/>
                <a:gd name="T12" fmla="*/ 1798 w 1798"/>
                <a:gd name="T13" fmla="*/ 2052 h 2112"/>
                <a:gd name="T14" fmla="*/ 1439 w 1798"/>
                <a:gd name="T15" fmla="*/ 1512 h 2112"/>
                <a:gd name="T16" fmla="*/ 1018 w 1798"/>
                <a:gd name="T17" fmla="*/ 990 h 2112"/>
                <a:gd name="T18" fmla="*/ 554 w 1798"/>
                <a:gd name="T19" fmla="*/ 480 h 2112"/>
                <a:gd name="T20" fmla="*/ 43 w 1798"/>
                <a:gd name="T21" fmla="*/ 0 h 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8" h="2112">
                  <a:moveTo>
                    <a:pt x="43" y="0"/>
                  </a:moveTo>
                  <a:lnTo>
                    <a:pt x="0" y="0"/>
                  </a:lnTo>
                  <a:lnTo>
                    <a:pt x="524" y="495"/>
                  </a:lnTo>
                  <a:lnTo>
                    <a:pt x="1003" y="1020"/>
                  </a:lnTo>
                  <a:lnTo>
                    <a:pt x="1424" y="1557"/>
                  </a:lnTo>
                  <a:lnTo>
                    <a:pt x="1798" y="2112"/>
                  </a:lnTo>
                  <a:lnTo>
                    <a:pt x="1798" y="2052"/>
                  </a:lnTo>
                  <a:lnTo>
                    <a:pt x="1439" y="1512"/>
                  </a:lnTo>
                  <a:lnTo>
                    <a:pt x="1018" y="990"/>
                  </a:lnTo>
                  <a:lnTo>
                    <a:pt x="554" y="480"/>
                  </a:lnTo>
                  <a:lnTo>
                    <a:pt x="43" y="0"/>
                  </a:lnTo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801" name="Rectangle 10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9" name="Rectangle 108"/>
          <p:cNvSpPr/>
          <p:nvPr/>
        </p:nvSpPr>
        <p:spPr>
          <a:xfrm>
            <a:off x="179512" y="315233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5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Combien de positions du CTH sont éligibles au traitement hors taxes du SGP</a:t>
            </a:r>
            <a:endParaRPr lang="fr-FR" sz="3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803" name="Rectangle 107"/>
          <p:cNvSpPr>
            <a:spLocks noChangeArrowheads="1"/>
          </p:cNvSpPr>
          <p:nvPr/>
        </p:nvSpPr>
        <p:spPr bwMode="auto">
          <a:xfrm>
            <a:off x="4499992" y="2066365"/>
            <a:ext cx="2232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positions imposables :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1 941 /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17%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04" name="Rectangle 108"/>
          <p:cNvSpPr>
            <a:spLocks noChangeArrowheads="1"/>
          </p:cNvSpPr>
          <p:nvPr/>
        </p:nvSpPr>
        <p:spPr bwMode="auto">
          <a:xfrm>
            <a:off x="5220072" y="3429000"/>
            <a:ext cx="20152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Positions éligibles-SGP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(PMA), 1 519 /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14%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807" name="Group 1549"/>
          <p:cNvGrpSpPr>
            <a:grpSpLocks/>
          </p:cNvGrpSpPr>
          <p:nvPr/>
        </p:nvGrpSpPr>
        <p:grpSpPr bwMode="auto">
          <a:xfrm>
            <a:off x="-823913" y="793750"/>
            <a:ext cx="52388" cy="1588"/>
            <a:chOff x="2" y="7907"/>
            <a:chExt cx="82" cy="2"/>
          </a:xfrm>
        </p:grpSpPr>
        <p:sp>
          <p:nvSpPr>
            <p:cNvPr id="1555" name="Freeform 1550"/>
            <p:cNvSpPr>
              <a:spLocks/>
            </p:cNvSpPr>
            <p:nvPr/>
          </p:nvSpPr>
          <p:spPr bwMode="auto">
            <a:xfrm>
              <a:off x="2" y="7907"/>
              <a:ext cx="82" cy="2"/>
            </a:xfrm>
            <a:custGeom>
              <a:avLst/>
              <a:gdLst>
                <a:gd name="T0" fmla="*/ 0 w 82"/>
                <a:gd name="T1" fmla="*/ 0 h 2"/>
                <a:gd name="T2" fmla="*/ 81 w 82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" h="2">
                  <a:moveTo>
                    <a:pt x="0" y="0"/>
                  </a:moveTo>
                  <a:lnTo>
                    <a:pt x="81" y="0"/>
                  </a:lnTo>
                </a:path>
              </a:pathLst>
            </a:custGeom>
            <a:noFill/>
            <a:ln w="22606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809" name="Rectangle 1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810" name="Rectangle 114"/>
          <p:cNvSpPr>
            <a:spLocks noChangeArrowheads="1"/>
          </p:cNvSpPr>
          <p:nvPr/>
        </p:nvSpPr>
        <p:spPr bwMode="auto">
          <a:xfrm>
            <a:off x="2987824" y="5085184"/>
            <a:ext cx="3672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Positions éligibles - SGP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(tout les SDA) 3 537 / 32%</a:t>
            </a:r>
          </a:p>
        </p:txBody>
      </p:sp>
      <p:sp>
        <p:nvSpPr>
          <p:cNvPr id="29813" name="Rectangle 1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9814" name="Rectangle 118"/>
          <p:cNvSpPr>
            <a:spLocks noChangeArrowheads="1"/>
          </p:cNvSpPr>
          <p:nvPr/>
        </p:nvSpPr>
        <p:spPr bwMode="auto">
          <a:xfrm>
            <a:off x="2483768" y="2780928"/>
            <a:ext cx="16561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Position NFP hors taxes, 4 084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28673" name="Group 1"/>
          <p:cNvGrpSpPr>
            <a:grpSpLocks/>
          </p:cNvGrpSpPr>
          <p:nvPr/>
        </p:nvGrpSpPr>
        <p:grpSpPr bwMode="auto">
          <a:xfrm>
            <a:off x="35496" y="0"/>
            <a:ext cx="9144000" cy="6858000"/>
            <a:chOff x="0" y="0"/>
            <a:chExt cx="14400" cy="108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4400" cy="10800"/>
            </a:xfrm>
            <a:prstGeom prst="rect">
              <a:avLst/>
            </a:prstGeom>
            <a:noFill/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612" y="6618"/>
              <a:ext cx="1788" cy="4173"/>
            </a:xfrm>
            <a:prstGeom prst="rect">
              <a:avLst/>
            </a:prstGeom>
            <a:noFill/>
          </p:spPr>
        </p:pic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64" y="9500"/>
              <a:ext cx="936" cy="1291"/>
            </a:xfrm>
            <a:prstGeom prst="rect">
              <a:avLst/>
            </a:prstGeom>
            <a:noFill/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01" y="10548"/>
              <a:ext cx="199" cy="242"/>
            </a:xfrm>
            <a:prstGeom prst="rect">
              <a:avLst/>
            </a:prstGeom>
            <a:noFill/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64" y="0"/>
              <a:ext cx="1397" cy="10790"/>
            </a:xfrm>
            <a:prstGeom prst="rect">
              <a:avLst/>
            </a:prstGeom>
            <a:noFill/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8" y="0"/>
              <a:ext cx="749" cy="10790"/>
            </a:xfrm>
            <a:prstGeom prst="rect">
              <a:avLst/>
            </a:prstGeom>
            <a:noFill/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20" y="0"/>
              <a:ext cx="1438" cy="10790"/>
            </a:xfrm>
            <a:prstGeom prst="rect">
              <a:avLst/>
            </a:prstGeom>
            <a:noFill/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0" y="0"/>
              <a:ext cx="2100" cy="10790"/>
            </a:xfrm>
            <a:prstGeom prst="rect">
              <a:avLst/>
            </a:prstGeom>
            <a:noFill/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940" y="0"/>
              <a:ext cx="2460" cy="4464"/>
            </a:xfrm>
            <a:prstGeom prst="rect">
              <a:avLst/>
            </a:prstGeom>
            <a:noFill/>
          </p:spPr>
        </p:pic>
        <p:grpSp>
          <p:nvGrpSpPr>
            <p:cNvPr id="28683" name="Group 11"/>
            <p:cNvGrpSpPr>
              <a:grpSpLocks/>
            </p:cNvGrpSpPr>
            <p:nvPr/>
          </p:nvGrpSpPr>
          <p:grpSpPr bwMode="auto">
            <a:xfrm>
              <a:off x="12602" y="0"/>
              <a:ext cx="1798" cy="2112"/>
              <a:chOff x="12602" y="0"/>
              <a:chExt cx="1798" cy="2112"/>
            </a:xfrm>
          </p:grpSpPr>
          <p:sp>
            <p:nvSpPr>
              <p:cNvPr id="28684" name="Freeform 12"/>
              <p:cNvSpPr>
                <a:spLocks/>
              </p:cNvSpPr>
              <p:nvPr/>
            </p:nvSpPr>
            <p:spPr bwMode="auto">
              <a:xfrm>
                <a:off x="12602" y="0"/>
                <a:ext cx="1798" cy="211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0" y="0"/>
                  </a:cxn>
                  <a:cxn ang="0">
                    <a:pos x="524" y="495"/>
                  </a:cxn>
                  <a:cxn ang="0">
                    <a:pos x="1003" y="1020"/>
                  </a:cxn>
                  <a:cxn ang="0">
                    <a:pos x="1424" y="1557"/>
                  </a:cxn>
                  <a:cxn ang="0">
                    <a:pos x="1798" y="2112"/>
                  </a:cxn>
                  <a:cxn ang="0">
                    <a:pos x="1798" y="2052"/>
                  </a:cxn>
                  <a:cxn ang="0">
                    <a:pos x="1439" y="1512"/>
                  </a:cxn>
                  <a:cxn ang="0">
                    <a:pos x="1018" y="990"/>
                  </a:cxn>
                  <a:cxn ang="0">
                    <a:pos x="554" y="480"/>
                  </a:cxn>
                  <a:cxn ang="0">
                    <a:pos x="43" y="0"/>
                  </a:cxn>
                </a:cxnLst>
                <a:rect l="0" t="0" r="r" b="b"/>
                <a:pathLst>
                  <a:path w="1798" h="2112">
                    <a:moveTo>
                      <a:pt x="43" y="0"/>
                    </a:moveTo>
                    <a:lnTo>
                      <a:pt x="0" y="0"/>
                    </a:lnTo>
                    <a:lnTo>
                      <a:pt x="524" y="495"/>
                    </a:lnTo>
                    <a:lnTo>
                      <a:pt x="1003" y="1020"/>
                    </a:lnTo>
                    <a:lnTo>
                      <a:pt x="1424" y="1557"/>
                    </a:lnTo>
                    <a:lnTo>
                      <a:pt x="1798" y="2112"/>
                    </a:lnTo>
                    <a:lnTo>
                      <a:pt x="1798" y="2052"/>
                    </a:lnTo>
                    <a:lnTo>
                      <a:pt x="1439" y="1512"/>
                    </a:lnTo>
                    <a:lnTo>
                      <a:pt x="1018" y="990"/>
                    </a:lnTo>
                    <a:lnTo>
                      <a:pt x="554" y="48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85" name="Group 13"/>
            <p:cNvGrpSpPr>
              <a:grpSpLocks/>
            </p:cNvGrpSpPr>
            <p:nvPr/>
          </p:nvGrpSpPr>
          <p:grpSpPr bwMode="auto">
            <a:xfrm>
              <a:off x="13380" y="0"/>
              <a:ext cx="1020" cy="1034"/>
              <a:chOff x="13380" y="0"/>
              <a:chExt cx="1020" cy="1034"/>
            </a:xfrm>
          </p:grpSpPr>
          <p:sp>
            <p:nvSpPr>
              <p:cNvPr id="28686" name="Freeform 14"/>
              <p:cNvSpPr>
                <a:spLocks/>
              </p:cNvSpPr>
              <p:nvPr/>
            </p:nvSpPr>
            <p:spPr bwMode="auto">
              <a:xfrm>
                <a:off x="13380" y="0"/>
                <a:ext cx="1020" cy="10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0"/>
                  </a:cxn>
                  <a:cxn ang="0">
                    <a:pos x="541" y="510"/>
                  </a:cxn>
                  <a:cxn ang="0">
                    <a:pos x="1020" y="1034"/>
                  </a:cxn>
                  <a:cxn ang="0">
                    <a:pos x="1020" y="989"/>
                  </a:cxn>
                  <a:cxn ang="0">
                    <a:pos x="556" y="480"/>
                  </a:cxn>
                  <a:cxn ang="0">
                    <a:pos x="30" y="0"/>
                  </a:cxn>
                </a:cxnLst>
                <a:rect l="0" t="0" r="r" b="b"/>
                <a:pathLst>
                  <a:path w="1020" h="1034">
                    <a:moveTo>
                      <a:pt x="30" y="0"/>
                    </a:moveTo>
                    <a:lnTo>
                      <a:pt x="0" y="0"/>
                    </a:lnTo>
                    <a:lnTo>
                      <a:pt x="541" y="510"/>
                    </a:lnTo>
                    <a:lnTo>
                      <a:pt x="1020" y="1034"/>
                    </a:lnTo>
                    <a:lnTo>
                      <a:pt x="1020" y="989"/>
                    </a:lnTo>
                    <a:lnTo>
                      <a:pt x="556" y="480"/>
                    </a:lnTo>
                    <a:lnTo>
                      <a:pt x="30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pic>
            <p:nvPicPr>
              <p:cNvPr id="28687" name="Picture 1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4" y="0"/>
                <a:ext cx="2146" cy="3523"/>
              </a:xfrm>
              <a:prstGeom prst="rect">
                <a:avLst/>
              </a:prstGeom>
              <a:noFill/>
            </p:spPr>
          </p:pic>
        </p:grpSp>
        <p:grpSp>
          <p:nvGrpSpPr>
            <p:cNvPr id="28688" name="Group 16"/>
            <p:cNvGrpSpPr>
              <a:grpSpLocks/>
            </p:cNvGrpSpPr>
            <p:nvPr/>
          </p:nvGrpSpPr>
          <p:grpSpPr bwMode="auto">
            <a:xfrm>
              <a:off x="14" y="0"/>
              <a:ext cx="1471" cy="1498"/>
              <a:chOff x="14" y="0"/>
              <a:chExt cx="1471" cy="1498"/>
            </a:xfrm>
          </p:grpSpPr>
          <p:sp>
            <p:nvSpPr>
              <p:cNvPr id="28689" name="Freeform 17"/>
              <p:cNvSpPr>
                <a:spLocks/>
              </p:cNvSpPr>
              <p:nvPr/>
            </p:nvSpPr>
            <p:spPr bwMode="auto">
              <a:xfrm>
                <a:off x="14" y="0"/>
                <a:ext cx="1471" cy="1498"/>
              </a:xfrm>
              <a:custGeom>
                <a:avLst/>
                <a:gdLst/>
                <a:ahLst/>
                <a:cxnLst>
                  <a:cxn ang="0">
                    <a:pos x="1472" y="0"/>
                  </a:cxn>
                  <a:cxn ang="0">
                    <a:pos x="1426" y="0"/>
                  </a:cxn>
                  <a:cxn ang="0">
                    <a:pos x="1022" y="330"/>
                  </a:cxn>
                  <a:cxn ang="0">
                    <a:pos x="646" y="675"/>
                  </a:cxn>
                  <a:cxn ang="0">
                    <a:pos x="302" y="1050"/>
                  </a:cxn>
                  <a:cxn ang="0">
                    <a:pos x="0" y="1438"/>
                  </a:cxn>
                  <a:cxn ang="0">
                    <a:pos x="0" y="1498"/>
                  </a:cxn>
                  <a:cxn ang="0">
                    <a:pos x="302" y="1080"/>
                  </a:cxn>
                  <a:cxn ang="0">
                    <a:pos x="646" y="705"/>
                  </a:cxn>
                  <a:cxn ang="0">
                    <a:pos x="1037" y="345"/>
                  </a:cxn>
                  <a:cxn ang="0">
                    <a:pos x="1472" y="0"/>
                  </a:cxn>
                </a:cxnLst>
                <a:rect l="0" t="0" r="r" b="b"/>
                <a:pathLst>
                  <a:path w="1471" h="1498">
                    <a:moveTo>
                      <a:pt x="1472" y="0"/>
                    </a:moveTo>
                    <a:lnTo>
                      <a:pt x="1426" y="0"/>
                    </a:lnTo>
                    <a:lnTo>
                      <a:pt x="1022" y="330"/>
                    </a:lnTo>
                    <a:lnTo>
                      <a:pt x="646" y="675"/>
                    </a:lnTo>
                    <a:lnTo>
                      <a:pt x="302" y="1050"/>
                    </a:lnTo>
                    <a:lnTo>
                      <a:pt x="0" y="1438"/>
                    </a:lnTo>
                    <a:lnTo>
                      <a:pt x="0" y="1498"/>
                    </a:lnTo>
                    <a:lnTo>
                      <a:pt x="302" y="1080"/>
                    </a:lnTo>
                    <a:lnTo>
                      <a:pt x="646" y="705"/>
                    </a:lnTo>
                    <a:lnTo>
                      <a:pt x="1037" y="345"/>
                    </a:lnTo>
                    <a:lnTo>
                      <a:pt x="1472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90" name="Group 18"/>
            <p:cNvGrpSpPr>
              <a:grpSpLocks/>
            </p:cNvGrpSpPr>
            <p:nvPr/>
          </p:nvGrpSpPr>
          <p:grpSpPr bwMode="auto">
            <a:xfrm>
              <a:off x="14" y="0"/>
              <a:ext cx="677" cy="631"/>
              <a:chOff x="14" y="0"/>
              <a:chExt cx="677" cy="631"/>
            </a:xfrm>
          </p:grpSpPr>
          <p:sp>
            <p:nvSpPr>
              <p:cNvPr id="28691" name="Freeform 19"/>
              <p:cNvSpPr>
                <a:spLocks/>
              </p:cNvSpPr>
              <p:nvPr/>
            </p:nvSpPr>
            <p:spPr bwMode="auto">
              <a:xfrm>
                <a:off x="14" y="0"/>
                <a:ext cx="677" cy="631"/>
              </a:xfrm>
              <a:custGeom>
                <a:avLst/>
                <a:gdLst/>
                <a:ahLst/>
                <a:cxnLst>
                  <a:cxn ang="0">
                    <a:pos x="677" y="0"/>
                  </a:cxn>
                  <a:cxn ang="0">
                    <a:pos x="632" y="0"/>
                  </a:cxn>
                  <a:cxn ang="0">
                    <a:pos x="302" y="286"/>
                  </a:cxn>
                  <a:cxn ang="0">
                    <a:pos x="0" y="586"/>
                  </a:cxn>
                  <a:cxn ang="0">
                    <a:pos x="0" y="631"/>
                  </a:cxn>
                  <a:cxn ang="0">
                    <a:pos x="317" y="301"/>
                  </a:cxn>
                  <a:cxn ang="0">
                    <a:pos x="677" y="0"/>
                  </a:cxn>
                </a:cxnLst>
                <a:rect l="0" t="0" r="r" b="b"/>
                <a:pathLst>
                  <a:path w="677" h="631">
                    <a:moveTo>
                      <a:pt x="677" y="0"/>
                    </a:moveTo>
                    <a:lnTo>
                      <a:pt x="632" y="0"/>
                    </a:lnTo>
                    <a:lnTo>
                      <a:pt x="302" y="286"/>
                    </a:lnTo>
                    <a:lnTo>
                      <a:pt x="0" y="586"/>
                    </a:lnTo>
                    <a:lnTo>
                      <a:pt x="0" y="631"/>
                    </a:lnTo>
                    <a:lnTo>
                      <a:pt x="317" y="301"/>
                    </a:lnTo>
                    <a:lnTo>
                      <a:pt x="677" y="0"/>
                    </a:lnTo>
                  </a:path>
                </a:pathLst>
              </a:custGeom>
              <a:solidFill>
                <a:srgbClr val="0066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92" name="Group 20"/>
            <p:cNvGrpSpPr>
              <a:grpSpLocks/>
            </p:cNvGrpSpPr>
            <p:nvPr/>
          </p:nvGrpSpPr>
          <p:grpSpPr bwMode="auto">
            <a:xfrm>
              <a:off x="2" y="6874"/>
              <a:ext cx="14395" cy="2"/>
              <a:chOff x="2" y="6874"/>
              <a:chExt cx="14395" cy="2"/>
            </a:xfrm>
          </p:grpSpPr>
          <p:sp>
            <p:nvSpPr>
              <p:cNvPr id="28693" name="Freeform 21"/>
              <p:cNvSpPr>
                <a:spLocks/>
              </p:cNvSpPr>
              <p:nvPr/>
            </p:nvSpPr>
            <p:spPr bwMode="auto">
              <a:xfrm>
                <a:off x="2" y="687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94" name="Group 22"/>
            <p:cNvGrpSpPr>
              <a:grpSpLocks/>
            </p:cNvGrpSpPr>
            <p:nvPr/>
          </p:nvGrpSpPr>
          <p:grpSpPr bwMode="auto">
            <a:xfrm>
              <a:off x="2" y="5890"/>
              <a:ext cx="14395" cy="2"/>
              <a:chOff x="2" y="5890"/>
              <a:chExt cx="14395" cy="2"/>
            </a:xfrm>
          </p:grpSpPr>
          <p:sp>
            <p:nvSpPr>
              <p:cNvPr id="28695" name="Freeform 23"/>
              <p:cNvSpPr>
                <a:spLocks/>
              </p:cNvSpPr>
              <p:nvPr/>
            </p:nvSpPr>
            <p:spPr bwMode="auto">
              <a:xfrm>
                <a:off x="2" y="5890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96" name="Group 24"/>
            <p:cNvGrpSpPr>
              <a:grpSpLocks/>
            </p:cNvGrpSpPr>
            <p:nvPr/>
          </p:nvGrpSpPr>
          <p:grpSpPr bwMode="auto">
            <a:xfrm>
              <a:off x="2" y="7855"/>
              <a:ext cx="14395" cy="2"/>
              <a:chOff x="2" y="7855"/>
              <a:chExt cx="14395" cy="2"/>
            </a:xfrm>
          </p:grpSpPr>
          <p:sp>
            <p:nvSpPr>
              <p:cNvPr id="28697" name="Freeform 25"/>
              <p:cNvSpPr>
                <a:spLocks/>
              </p:cNvSpPr>
              <p:nvPr/>
            </p:nvSpPr>
            <p:spPr bwMode="auto">
              <a:xfrm>
                <a:off x="2" y="7855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698" name="Group 26"/>
            <p:cNvGrpSpPr>
              <a:grpSpLocks/>
            </p:cNvGrpSpPr>
            <p:nvPr/>
          </p:nvGrpSpPr>
          <p:grpSpPr bwMode="auto">
            <a:xfrm>
              <a:off x="2" y="1961"/>
              <a:ext cx="14395" cy="2"/>
              <a:chOff x="2" y="1961"/>
              <a:chExt cx="14395" cy="2"/>
            </a:xfrm>
          </p:grpSpPr>
          <p:sp>
            <p:nvSpPr>
              <p:cNvPr id="28699" name="Freeform 27"/>
              <p:cNvSpPr>
                <a:spLocks/>
              </p:cNvSpPr>
              <p:nvPr/>
            </p:nvSpPr>
            <p:spPr bwMode="auto">
              <a:xfrm>
                <a:off x="2" y="196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00" name="Group 28"/>
            <p:cNvGrpSpPr>
              <a:grpSpLocks/>
            </p:cNvGrpSpPr>
            <p:nvPr/>
          </p:nvGrpSpPr>
          <p:grpSpPr bwMode="auto">
            <a:xfrm>
              <a:off x="2" y="4908"/>
              <a:ext cx="14395" cy="2"/>
              <a:chOff x="2" y="4908"/>
              <a:chExt cx="14395" cy="2"/>
            </a:xfrm>
          </p:grpSpPr>
          <p:sp>
            <p:nvSpPr>
              <p:cNvPr id="28701" name="Freeform 29"/>
              <p:cNvSpPr>
                <a:spLocks/>
              </p:cNvSpPr>
              <p:nvPr/>
            </p:nvSpPr>
            <p:spPr bwMode="auto">
              <a:xfrm>
                <a:off x="2" y="4908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02" name="Group 30"/>
            <p:cNvGrpSpPr>
              <a:grpSpLocks/>
            </p:cNvGrpSpPr>
            <p:nvPr/>
          </p:nvGrpSpPr>
          <p:grpSpPr bwMode="auto">
            <a:xfrm>
              <a:off x="2" y="3924"/>
              <a:ext cx="14395" cy="2"/>
              <a:chOff x="2" y="3924"/>
              <a:chExt cx="14395" cy="2"/>
            </a:xfrm>
          </p:grpSpPr>
          <p:sp>
            <p:nvSpPr>
              <p:cNvPr id="28703" name="Freeform 31"/>
              <p:cNvSpPr>
                <a:spLocks/>
              </p:cNvSpPr>
              <p:nvPr/>
            </p:nvSpPr>
            <p:spPr bwMode="auto">
              <a:xfrm>
                <a:off x="2" y="3924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04" name="Group 32"/>
            <p:cNvGrpSpPr>
              <a:grpSpLocks/>
            </p:cNvGrpSpPr>
            <p:nvPr/>
          </p:nvGrpSpPr>
          <p:grpSpPr bwMode="auto">
            <a:xfrm>
              <a:off x="2" y="2942"/>
              <a:ext cx="14395" cy="2"/>
              <a:chOff x="2" y="2942"/>
              <a:chExt cx="14395" cy="2"/>
            </a:xfrm>
          </p:grpSpPr>
          <p:sp>
            <p:nvSpPr>
              <p:cNvPr id="28705" name="Freeform 33"/>
              <p:cNvSpPr>
                <a:spLocks/>
              </p:cNvSpPr>
              <p:nvPr/>
            </p:nvSpPr>
            <p:spPr bwMode="auto">
              <a:xfrm>
                <a:off x="2" y="2942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06" name="Group 34"/>
            <p:cNvGrpSpPr>
              <a:grpSpLocks/>
            </p:cNvGrpSpPr>
            <p:nvPr/>
          </p:nvGrpSpPr>
          <p:grpSpPr bwMode="auto">
            <a:xfrm>
              <a:off x="2" y="979"/>
              <a:ext cx="14395" cy="2"/>
              <a:chOff x="2" y="979"/>
              <a:chExt cx="14395" cy="2"/>
            </a:xfrm>
          </p:grpSpPr>
          <p:sp>
            <p:nvSpPr>
              <p:cNvPr id="28707" name="Freeform 35"/>
              <p:cNvSpPr>
                <a:spLocks/>
              </p:cNvSpPr>
              <p:nvPr/>
            </p:nvSpPr>
            <p:spPr bwMode="auto">
              <a:xfrm>
                <a:off x="2" y="979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08" name="Group 36"/>
            <p:cNvGrpSpPr>
              <a:grpSpLocks/>
            </p:cNvGrpSpPr>
            <p:nvPr/>
          </p:nvGrpSpPr>
          <p:grpSpPr bwMode="auto">
            <a:xfrm>
              <a:off x="2" y="9821"/>
              <a:ext cx="14395" cy="2"/>
              <a:chOff x="2" y="9821"/>
              <a:chExt cx="14395" cy="2"/>
            </a:xfrm>
          </p:grpSpPr>
          <p:sp>
            <p:nvSpPr>
              <p:cNvPr id="28709" name="Freeform 37"/>
              <p:cNvSpPr>
                <a:spLocks/>
              </p:cNvSpPr>
              <p:nvPr/>
            </p:nvSpPr>
            <p:spPr bwMode="auto">
              <a:xfrm>
                <a:off x="2" y="9821"/>
                <a:ext cx="14395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396" y="0"/>
                  </a:cxn>
                </a:cxnLst>
                <a:rect l="0" t="0" r="r" b="b"/>
                <a:pathLst>
                  <a:path w="14395">
                    <a:moveTo>
                      <a:pt x="0" y="0"/>
                    </a:moveTo>
                    <a:lnTo>
                      <a:pt x="14396" y="0"/>
                    </a:lnTo>
                  </a:path>
                </a:pathLst>
              </a:custGeom>
              <a:noFill/>
              <a:ln w="15240">
                <a:solidFill>
                  <a:srgbClr val="003B76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2" y="8837"/>
              <a:ext cx="1439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96" y="0"/>
                </a:cxn>
              </a:cxnLst>
              <a:rect l="0" t="0" r="r" b="b"/>
              <a:pathLst>
                <a:path w="14395">
                  <a:moveTo>
                    <a:pt x="0" y="0"/>
                  </a:moveTo>
                  <a:lnTo>
                    <a:pt x="14396" y="0"/>
                  </a:lnTo>
                </a:path>
              </a:pathLst>
            </a:custGeom>
            <a:noFill/>
            <a:ln w="15240">
              <a:solidFill>
                <a:srgbClr val="003B7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28713" name="Group 41"/>
            <p:cNvGrpSpPr>
              <a:grpSpLocks/>
            </p:cNvGrpSpPr>
            <p:nvPr/>
          </p:nvGrpSpPr>
          <p:grpSpPr bwMode="auto">
            <a:xfrm>
              <a:off x="5577" y="1580"/>
              <a:ext cx="3789" cy="4301"/>
              <a:chOff x="5577" y="1580"/>
              <a:chExt cx="3789" cy="4301"/>
            </a:xfrm>
          </p:grpSpPr>
          <p:sp>
            <p:nvSpPr>
              <p:cNvPr id="28714" name="Freeform 42"/>
              <p:cNvSpPr>
                <a:spLocks/>
              </p:cNvSpPr>
              <p:nvPr/>
            </p:nvSpPr>
            <p:spPr bwMode="auto">
              <a:xfrm>
                <a:off x="5577" y="1580"/>
                <a:ext cx="3789" cy="4301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301"/>
                  </a:cxn>
                  <a:cxn ang="0">
                    <a:pos x="3789" y="2253"/>
                  </a:cxn>
                  <a:cxn ang="0">
                    <a:pos x="3676" y="2055"/>
                  </a:cxn>
                  <a:cxn ang="0">
                    <a:pos x="3552" y="1863"/>
                  </a:cxn>
                  <a:cxn ang="0">
                    <a:pos x="3419" y="1679"/>
                  </a:cxn>
                  <a:cxn ang="0">
                    <a:pos x="3276" y="1502"/>
                  </a:cxn>
                  <a:cxn ang="0">
                    <a:pos x="3124" y="1334"/>
                  </a:cxn>
                  <a:cxn ang="0">
                    <a:pos x="2963" y="1173"/>
                  </a:cxn>
                  <a:cxn ang="0">
                    <a:pos x="2795" y="1022"/>
                  </a:cxn>
                  <a:cxn ang="0">
                    <a:pos x="2618" y="879"/>
                  </a:cxn>
                  <a:cxn ang="0">
                    <a:pos x="2433" y="746"/>
                  </a:cxn>
                  <a:cxn ang="0">
                    <a:pos x="2242" y="622"/>
                  </a:cxn>
                  <a:cxn ang="0">
                    <a:pos x="2043" y="509"/>
                  </a:cxn>
                  <a:cxn ang="0">
                    <a:pos x="1838" y="406"/>
                  </a:cxn>
                  <a:cxn ang="0">
                    <a:pos x="1627" y="314"/>
                  </a:cxn>
                  <a:cxn ang="0">
                    <a:pos x="1409" y="233"/>
                  </a:cxn>
                  <a:cxn ang="0">
                    <a:pos x="1187" y="163"/>
                  </a:cxn>
                  <a:cxn ang="0">
                    <a:pos x="959" y="105"/>
                  </a:cxn>
                  <a:cxn ang="0">
                    <a:pos x="726" y="60"/>
                  </a:cxn>
                  <a:cxn ang="0">
                    <a:pos x="489" y="27"/>
                  </a:cxn>
                  <a:cxn ang="0">
                    <a:pos x="248" y="7"/>
                  </a:cxn>
                  <a:cxn ang="0">
                    <a:pos x="3" y="0"/>
                  </a:cxn>
                </a:cxnLst>
                <a:rect l="0" t="0" r="r" b="b"/>
                <a:pathLst>
                  <a:path w="3789" h="4301">
                    <a:moveTo>
                      <a:pt x="3" y="0"/>
                    </a:moveTo>
                    <a:lnTo>
                      <a:pt x="0" y="4301"/>
                    </a:lnTo>
                    <a:lnTo>
                      <a:pt x="3789" y="2253"/>
                    </a:lnTo>
                    <a:lnTo>
                      <a:pt x="3676" y="2055"/>
                    </a:lnTo>
                    <a:lnTo>
                      <a:pt x="3552" y="1863"/>
                    </a:lnTo>
                    <a:lnTo>
                      <a:pt x="3419" y="1679"/>
                    </a:lnTo>
                    <a:lnTo>
                      <a:pt x="3276" y="1502"/>
                    </a:lnTo>
                    <a:lnTo>
                      <a:pt x="3124" y="1334"/>
                    </a:lnTo>
                    <a:lnTo>
                      <a:pt x="2963" y="1173"/>
                    </a:lnTo>
                    <a:lnTo>
                      <a:pt x="2795" y="1022"/>
                    </a:lnTo>
                    <a:lnTo>
                      <a:pt x="2618" y="879"/>
                    </a:lnTo>
                    <a:lnTo>
                      <a:pt x="2433" y="746"/>
                    </a:lnTo>
                    <a:lnTo>
                      <a:pt x="2242" y="622"/>
                    </a:lnTo>
                    <a:lnTo>
                      <a:pt x="2043" y="509"/>
                    </a:lnTo>
                    <a:lnTo>
                      <a:pt x="1838" y="406"/>
                    </a:lnTo>
                    <a:lnTo>
                      <a:pt x="1627" y="314"/>
                    </a:lnTo>
                    <a:lnTo>
                      <a:pt x="1409" y="233"/>
                    </a:lnTo>
                    <a:lnTo>
                      <a:pt x="1187" y="163"/>
                    </a:lnTo>
                    <a:lnTo>
                      <a:pt x="959" y="105"/>
                    </a:lnTo>
                    <a:lnTo>
                      <a:pt x="726" y="60"/>
                    </a:lnTo>
                    <a:lnTo>
                      <a:pt x="489" y="27"/>
                    </a:lnTo>
                    <a:lnTo>
                      <a:pt x="248" y="7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15" name="Group 43"/>
            <p:cNvGrpSpPr>
              <a:grpSpLocks/>
            </p:cNvGrpSpPr>
            <p:nvPr/>
          </p:nvGrpSpPr>
          <p:grpSpPr bwMode="auto">
            <a:xfrm>
              <a:off x="5577" y="1580"/>
              <a:ext cx="3789" cy="4301"/>
              <a:chOff x="5577" y="1580"/>
              <a:chExt cx="3789" cy="4301"/>
            </a:xfrm>
          </p:grpSpPr>
          <p:sp>
            <p:nvSpPr>
              <p:cNvPr id="28716" name="Freeform 44"/>
              <p:cNvSpPr>
                <a:spLocks/>
              </p:cNvSpPr>
              <p:nvPr/>
            </p:nvSpPr>
            <p:spPr bwMode="auto">
              <a:xfrm>
                <a:off x="5577" y="1580"/>
                <a:ext cx="3789" cy="4301"/>
              </a:xfrm>
              <a:custGeom>
                <a:avLst/>
                <a:gdLst/>
                <a:ahLst/>
                <a:cxnLst>
                  <a:cxn ang="0">
                    <a:pos x="0" y="4301"/>
                  </a:cxn>
                  <a:cxn ang="0">
                    <a:pos x="3789" y="2253"/>
                  </a:cxn>
                  <a:cxn ang="0">
                    <a:pos x="3676" y="2055"/>
                  </a:cxn>
                  <a:cxn ang="0">
                    <a:pos x="3552" y="1863"/>
                  </a:cxn>
                  <a:cxn ang="0">
                    <a:pos x="3419" y="1679"/>
                  </a:cxn>
                  <a:cxn ang="0">
                    <a:pos x="3276" y="1502"/>
                  </a:cxn>
                  <a:cxn ang="0">
                    <a:pos x="3124" y="1334"/>
                  </a:cxn>
                  <a:cxn ang="0">
                    <a:pos x="2963" y="1173"/>
                  </a:cxn>
                  <a:cxn ang="0">
                    <a:pos x="2795" y="1022"/>
                  </a:cxn>
                  <a:cxn ang="0">
                    <a:pos x="2618" y="879"/>
                  </a:cxn>
                  <a:cxn ang="0">
                    <a:pos x="2433" y="746"/>
                  </a:cxn>
                  <a:cxn ang="0">
                    <a:pos x="2242" y="622"/>
                  </a:cxn>
                  <a:cxn ang="0">
                    <a:pos x="2043" y="509"/>
                  </a:cxn>
                  <a:cxn ang="0">
                    <a:pos x="1838" y="406"/>
                  </a:cxn>
                  <a:cxn ang="0">
                    <a:pos x="1627" y="314"/>
                  </a:cxn>
                  <a:cxn ang="0">
                    <a:pos x="1409" y="233"/>
                  </a:cxn>
                  <a:cxn ang="0">
                    <a:pos x="1187" y="163"/>
                  </a:cxn>
                  <a:cxn ang="0">
                    <a:pos x="959" y="105"/>
                  </a:cxn>
                  <a:cxn ang="0">
                    <a:pos x="726" y="60"/>
                  </a:cxn>
                  <a:cxn ang="0">
                    <a:pos x="489" y="27"/>
                  </a:cxn>
                  <a:cxn ang="0">
                    <a:pos x="248" y="7"/>
                  </a:cxn>
                  <a:cxn ang="0">
                    <a:pos x="3" y="0"/>
                  </a:cxn>
                  <a:cxn ang="0">
                    <a:pos x="0" y="4301"/>
                  </a:cxn>
                </a:cxnLst>
                <a:rect l="0" t="0" r="r" b="b"/>
                <a:pathLst>
                  <a:path w="3789" h="4301">
                    <a:moveTo>
                      <a:pt x="0" y="4301"/>
                    </a:moveTo>
                    <a:lnTo>
                      <a:pt x="3789" y="2253"/>
                    </a:lnTo>
                    <a:lnTo>
                      <a:pt x="3676" y="2055"/>
                    </a:lnTo>
                    <a:lnTo>
                      <a:pt x="3552" y="1863"/>
                    </a:lnTo>
                    <a:lnTo>
                      <a:pt x="3419" y="1679"/>
                    </a:lnTo>
                    <a:lnTo>
                      <a:pt x="3276" y="1502"/>
                    </a:lnTo>
                    <a:lnTo>
                      <a:pt x="3124" y="1334"/>
                    </a:lnTo>
                    <a:lnTo>
                      <a:pt x="2963" y="1173"/>
                    </a:lnTo>
                    <a:lnTo>
                      <a:pt x="2795" y="1022"/>
                    </a:lnTo>
                    <a:lnTo>
                      <a:pt x="2618" y="879"/>
                    </a:lnTo>
                    <a:lnTo>
                      <a:pt x="2433" y="746"/>
                    </a:lnTo>
                    <a:lnTo>
                      <a:pt x="2242" y="622"/>
                    </a:lnTo>
                    <a:lnTo>
                      <a:pt x="2043" y="509"/>
                    </a:lnTo>
                    <a:lnTo>
                      <a:pt x="1838" y="406"/>
                    </a:lnTo>
                    <a:lnTo>
                      <a:pt x="1627" y="314"/>
                    </a:lnTo>
                    <a:lnTo>
                      <a:pt x="1409" y="233"/>
                    </a:lnTo>
                    <a:lnTo>
                      <a:pt x="1187" y="163"/>
                    </a:lnTo>
                    <a:lnTo>
                      <a:pt x="959" y="105"/>
                    </a:lnTo>
                    <a:lnTo>
                      <a:pt x="726" y="60"/>
                    </a:lnTo>
                    <a:lnTo>
                      <a:pt x="489" y="27"/>
                    </a:lnTo>
                    <a:lnTo>
                      <a:pt x="248" y="7"/>
                    </a:lnTo>
                    <a:lnTo>
                      <a:pt x="3" y="0"/>
                    </a:lnTo>
                    <a:lnTo>
                      <a:pt x="0" y="4301"/>
                    </a:lnTo>
                    <a:close/>
                  </a:path>
                </a:pathLst>
              </a:custGeom>
              <a:noFill/>
              <a:ln w="18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17" name="Group 45"/>
            <p:cNvGrpSpPr>
              <a:grpSpLocks/>
            </p:cNvGrpSpPr>
            <p:nvPr/>
          </p:nvGrpSpPr>
          <p:grpSpPr bwMode="auto">
            <a:xfrm>
              <a:off x="1247" y="3812"/>
              <a:ext cx="8601" cy="6464"/>
              <a:chOff x="1247" y="3812"/>
              <a:chExt cx="8601" cy="6464"/>
            </a:xfrm>
          </p:grpSpPr>
          <p:sp>
            <p:nvSpPr>
              <p:cNvPr id="28718" name="Freeform 46"/>
              <p:cNvSpPr>
                <a:spLocks/>
              </p:cNvSpPr>
              <p:nvPr/>
            </p:nvSpPr>
            <p:spPr bwMode="auto">
              <a:xfrm>
                <a:off x="1247" y="3812"/>
                <a:ext cx="8601" cy="6348"/>
              </a:xfrm>
              <a:custGeom>
                <a:avLst/>
                <a:gdLst/>
                <a:ahLst/>
                <a:cxnLst>
                  <a:cxn ang="0">
                    <a:pos x="140" y="945"/>
                  </a:cxn>
                  <a:cxn ang="0">
                    <a:pos x="114" y="1051"/>
                  </a:cxn>
                  <a:cxn ang="0">
                    <a:pos x="90" y="1158"/>
                  </a:cxn>
                  <a:cxn ang="0">
                    <a:pos x="69" y="1266"/>
                  </a:cxn>
                  <a:cxn ang="0">
                    <a:pos x="51" y="1375"/>
                  </a:cxn>
                  <a:cxn ang="0">
                    <a:pos x="35" y="1485"/>
                  </a:cxn>
                  <a:cxn ang="0">
                    <a:pos x="23" y="1596"/>
                  </a:cxn>
                  <a:cxn ang="0">
                    <a:pos x="13" y="1708"/>
                  </a:cxn>
                  <a:cxn ang="0">
                    <a:pos x="5" y="1820"/>
                  </a:cxn>
                  <a:cxn ang="0">
                    <a:pos x="1" y="1934"/>
                  </a:cxn>
                  <a:cxn ang="0">
                    <a:pos x="0" y="2048"/>
                  </a:cxn>
                  <a:cxn ang="0">
                    <a:pos x="14" y="2402"/>
                  </a:cxn>
                  <a:cxn ang="0">
                    <a:pos x="55" y="2749"/>
                  </a:cxn>
                  <a:cxn ang="0">
                    <a:pos x="124" y="3086"/>
                  </a:cxn>
                  <a:cxn ang="0">
                    <a:pos x="217" y="3412"/>
                  </a:cxn>
                  <a:cxn ang="0">
                    <a:pos x="336" y="3728"/>
                  </a:cxn>
                  <a:cxn ang="0">
                    <a:pos x="477" y="4030"/>
                  </a:cxn>
                  <a:cxn ang="0">
                    <a:pos x="641" y="4319"/>
                  </a:cxn>
                  <a:cxn ang="0">
                    <a:pos x="825" y="4594"/>
                  </a:cxn>
                  <a:cxn ang="0">
                    <a:pos x="1030" y="4852"/>
                  </a:cxn>
                  <a:cxn ang="0">
                    <a:pos x="1254" y="5094"/>
                  </a:cxn>
                  <a:cxn ang="0">
                    <a:pos x="1496" y="5318"/>
                  </a:cxn>
                  <a:cxn ang="0">
                    <a:pos x="1754" y="5523"/>
                  </a:cxn>
                  <a:cxn ang="0">
                    <a:pos x="2029" y="5707"/>
                  </a:cxn>
                  <a:cxn ang="0">
                    <a:pos x="2318" y="5871"/>
                  </a:cxn>
                  <a:cxn ang="0">
                    <a:pos x="2620" y="6012"/>
                  </a:cxn>
                  <a:cxn ang="0">
                    <a:pos x="2935" y="6130"/>
                  </a:cxn>
                  <a:cxn ang="0">
                    <a:pos x="3262" y="6224"/>
                  </a:cxn>
                  <a:cxn ang="0">
                    <a:pos x="3599" y="6292"/>
                  </a:cxn>
                  <a:cxn ang="0">
                    <a:pos x="3946" y="6334"/>
                  </a:cxn>
                  <a:cxn ang="0">
                    <a:pos x="4300" y="6348"/>
                  </a:cxn>
                  <a:cxn ang="0">
                    <a:pos x="4655" y="6334"/>
                  </a:cxn>
                  <a:cxn ang="0">
                    <a:pos x="5001" y="6292"/>
                  </a:cxn>
                  <a:cxn ang="0">
                    <a:pos x="5338" y="6224"/>
                  </a:cxn>
                  <a:cxn ang="0">
                    <a:pos x="5665" y="6130"/>
                  </a:cxn>
                  <a:cxn ang="0">
                    <a:pos x="5980" y="6012"/>
                  </a:cxn>
                  <a:cxn ang="0">
                    <a:pos x="6283" y="5871"/>
                  </a:cxn>
                  <a:cxn ang="0">
                    <a:pos x="6572" y="5707"/>
                  </a:cxn>
                  <a:cxn ang="0">
                    <a:pos x="6846" y="5523"/>
                  </a:cxn>
                  <a:cxn ang="0">
                    <a:pos x="7105" y="5318"/>
                  </a:cxn>
                  <a:cxn ang="0">
                    <a:pos x="7347" y="5094"/>
                  </a:cxn>
                  <a:cxn ang="0">
                    <a:pos x="7570" y="4852"/>
                  </a:cxn>
                  <a:cxn ang="0">
                    <a:pos x="7775" y="4594"/>
                  </a:cxn>
                  <a:cxn ang="0">
                    <a:pos x="7960" y="4319"/>
                  </a:cxn>
                  <a:cxn ang="0">
                    <a:pos x="8124" y="4030"/>
                  </a:cxn>
                  <a:cxn ang="0">
                    <a:pos x="8265" y="3728"/>
                  </a:cxn>
                  <a:cxn ang="0">
                    <a:pos x="8383" y="3412"/>
                  </a:cxn>
                  <a:cxn ang="0">
                    <a:pos x="8477" y="3086"/>
                  </a:cxn>
                  <a:cxn ang="0">
                    <a:pos x="8545" y="2749"/>
                  </a:cxn>
                  <a:cxn ang="0">
                    <a:pos x="8587" y="2402"/>
                  </a:cxn>
                  <a:cxn ang="0">
                    <a:pos x="8601" y="2048"/>
                  </a:cxn>
                  <a:cxn ang="0">
                    <a:pos x="4300" y="2048"/>
                  </a:cxn>
                  <a:cxn ang="0">
                    <a:pos x="140" y="945"/>
                  </a:cxn>
                </a:cxnLst>
                <a:rect l="0" t="0" r="r" b="b"/>
                <a:pathLst>
                  <a:path w="8601" h="6348">
                    <a:moveTo>
                      <a:pt x="140" y="945"/>
                    </a:moveTo>
                    <a:lnTo>
                      <a:pt x="114" y="1051"/>
                    </a:lnTo>
                    <a:lnTo>
                      <a:pt x="90" y="1158"/>
                    </a:lnTo>
                    <a:lnTo>
                      <a:pt x="69" y="1266"/>
                    </a:lnTo>
                    <a:lnTo>
                      <a:pt x="51" y="1375"/>
                    </a:lnTo>
                    <a:lnTo>
                      <a:pt x="35" y="1485"/>
                    </a:lnTo>
                    <a:lnTo>
                      <a:pt x="23" y="1596"/>
                    </a:lnTo>
                    <a:lnTo>
                      <a:pt x="13" y="1708"/>
                    </a:lnTo>
                    <a:lnTo>
                      <a:pt x="5" y="1820"/>
                    </a:lnTo>
                    <a:lnTo>
                      <a:pt x="1" y="1934"/>
                    </a:lnTo>
                    <a:lnTo>
                      <a:pt x="0" y="2048"/>
                    </a:lnTo>
                    <a:lnTo>
                      <a:pt x="14" y="2402"/>
                    </a:lnTo>
                    <a:lnTo>
                      <a:pt x="55" y="2749"/>
                    </a:lnTo>
                    <a:lnTo>
                      <a:pt x="124" y="3086"/>
                    </a:lnTo>
                    <a:lnTo>
                      <a:pt x="217" y="3412"/>
                    </a:lnTo>
                    <a:lnTo>
                      <a:pt x="336" y="3728"/>
                    </a:lnTo>
                    <a:lnTo>
                      <a:pt x="477" y="4030"/>
                    </a:lnTo>
                    <a:lnTo>
                      <a:pt x="641" y="4319"/>
                    </a:lnTo>
                    <a:lnTo>
                      <a:pt x="825" y="4594"/>
                    </a:lnTo>
                    <a:lnTo>
                      <a:pt x="1030" y="4852"/>
                    </a:lnTo>
                    <a:lnTo>
                      <a:pt x="1254" y="5094"/>
                    </a:lnTo>
                    <a:lnTo>
                      <a:pt x="1496" y="5318"/>
                    </a:lnTo>
                    <a:lnTo>
                      <a:pt x="1754" y="5523"/>
                    </a:lnTo>
                    <a:lnTo>
                      <a:pt x="2029" y="5707"/>
                    </a:lnTo>
                    <a:lnTo>
                      <a:pt x="2318" y="5871"/>
                    </a:lnTo>
                    <a:lnTo>
                      <a:pt x="2620" y="6012"/>
                    </a:lnTo>
                    <a:lnTo>
                      <a:pt x="2935" y="6130"/>
                    </a:lnTo>
                    <a:lnTo>
                      <a:pt x="3262" y="6224"/>
                    </a:lnTo>
                    <a:lnTo>
                      <a:pt x="3599" y="6292"/>
                    </a:lnTo>
                    <a:lnTo>
                      <a:pt x="3946" y="6334"/>
                    </a:lnTo>
                    <a:lnTo>
                      <a:pt x="4300" y="6348"/>
                    </a:lnTo>
                    <a:lnTo>
                      <a:pt x="4655" y="6334"/>
                    </a:lnTo>
                    <a:lnTo>
                      <a:pt x="5001" y="6292"/>
                    </a:lnTo>
                    <a:lnTo>
                      <a:pt x="5338" y="6224"/>
                    </a:lnTo>
                    <a:lnTo>
                      <a:pt x="5665" y="6130"/>
                    </a:lnTo>
                    <a:lnTo>
                      <a:pt x="5980" y="6012"/>
                    </a:lnTo>
                    <a:lnTo>
                      <a:pt x="6283" y="5871"/>
                    </a:lnTo>
                    <a:lnTo>
                      <a:pt x="6572" y="5707"/>
                    </a:lnTo>
                    <a:lnTo>
                      <a:pt x="6846" y="5523"/>
                    </a:lnTo>
                    <a:lnTo>
                      <a:pt x="7105" y="5318"/>
                    </a:lnTo>
                    <a:lnTo>
                      <a:pt x="7347" y="5094"/>
                    </a:lnTo>
                    <a:lnTo>
                      <a:pt x="7570" y="4852"/>
                    </a:lnTo>
                    <a:lnTo>
                      <a:pt x="7775" y="4594"/>
                    </a:lnTo>
                    <a:lnTo>
                      <a:pt x="7960" y="4319"/>
                    </a:lnTo>
                    <a:lnTo>
                      <a:pt x="8124" y="4030"/>
                    </a:lnTo>
                    <a:lnTo>
                      <a:pt x="8265" y="3728"/>
                    </a:lnTo>
                    <a:lnTo>
                      <a:pt x="8383" y="3412"/>
                    </a:lnTo>
                    <a:lnTo>
                      <a:pt x="8477" y="3086"/>
                    </a:lnTo>
                    <a:lnTo>
                      <a:pt x="8545" y="2749"/>
                    </a:lnTo>
                    <a:lnTo>
                      <a:pt x="8587" y="2402"/>
                    </a:lnTo>
                    <a:lnTo>
                      <a:pt x="8601" y="2048"/>
                    </a:lnTo>
                    <a:lnTo>
                      <a:pt x="4300" y="2048"/>
                    </a:lnTo>
                    <a:lnTo>
                      <a:pt x="140" y="945"/>
                    </a:lnTo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19" name="Freeform 47"/>
              <p:cNvSpPr>
                <a:spLocks/>
              </p:cNvSpPr>
              <p:nvPr/>
            </p:nvSpPr>
            <p:spPr bwMode="auto">
              <a:xfrm>
                <a:off x="1247" y="3928"/>
                <a:ext cx="8601" cy="6348"/>
              </a:xfrm>
              <a:custGeom>
                <a:avLst/>
                <a:gdLst/>
                <a:ahLst/>
                <a:cxnLst>
                  <a:cxn ang="0">
                    <a:pos x="8089" y="0"/>
                  </a:cxn>
                  <a:cxn ang="0">
                    <a:pos x="4300" y="2048"/>
                  </a:cxn>
                  <a:cxn ang="0">
                    <a:pos x="8601" y="2048"/>
                  </a:cxn>
                  <a:cxn ang="0">
                    <a:pos x="8600" y="1936"/>
                  </a:cxn>
                  <a:cxn ang="0">
                    <a:pos x="8595" y="1826"/>
                  </a:cxn>
                  <a:cxn ang="0">
                    <a:pos x="8589" y="1716"/>
                  </a:cxn>
                  <a:cxn ang="0">
                    <a:pos x="8579" y="1608"/>
                  </a:cxn>
                  <a:cxn ang="0">
                    <a:pos x="8567" y="1500"/>
                  </a:cxn>
                  <a:cxn ang="0">
                    <a:pos x="8552" y="1392"/>
                  </a:cxn>
                  <a:cxn ang="0">
                    <a:pos x="8535" y="1286"/>
                  </a:cxn>
                  <a:cxn ang="0">
                    <a:pos x="8515" y="1181"/>
                  </a:cxn>
                  <a:cxn ang="0">
                    <a:pos x="8493" y="1076"/>
                  </a:cxn>
                  <a:cxn ang="0">
                    <a:pos x="8468" y="973"/>
                  </a:cxn>
                  <a:cxn ang="0">
                    <a:pos x="8440" y="871"/>
                  </a:cxn>
                  <a:cxn ang="0">
                    <a:pos x="8411" y="769"/>
                  </a:cxn>
                  <a:cxn ang="0">
                    <a:pos x="8378" y="669"/>
                  </a:cxn>
                  <a:cxn ang="0">
                    <a:pos x="8344" y="570"/>
                  </a:cxn>
                  <a:cxn ang="0">
                    <a:pos x="8307" y="472"/>
                  </a:cxn>
                  <a:cxn ang="0">
                    <a:pos x="8268" y="375"/>
                  </a:cxn>
                  <a:cxn ang="0">
                    <a:pos x="8227" y="279"/>
                  </a:cxn>
                  <a:cxn ang="0">
                    <a:pos x="8183" y="185"/>
                  </a:cxn>
                  <a:cxn ang="0">
                    <a:pos x="8137" y="92"/>
                  </a:cxn>
                  <a:cxn ang="0">
                    <a:pos x="8089" y="0"/>
                  </a:cxn>
                </a:cxnLst>
                <a:rect l="0" t="0" r="r" b="b"/>
                <a:pathLst>
                  <a:path w="8601" h="6348">
                    <a:moveTo>
                      <a:pt x="8089" y="0"/>
                    </a:moveTo>
                    <a:lnTo>
                      <a:pt x="4300" y="2048"/>
                    </a:lnTo>
                    <a:lnTo>
                      <a:pt x="8601" y="2048"/>
                    </a:lnTo>
                    <a:lnTo>
                      <a:pt x="8600" y="1936"/>
                    </a:lnTo>
                    <a:lnTo>
                      <a:pt x="8595" y="1826"/>
                    </a:lnTo>
                    <a:lnTo>
                      <a:pt x="8589" y="1716"/>
                    </a:lnTo>
                    <a:lnTo>
                      <a:pt x="8579" y="1608"/>
                    </a:lnTo>
                    <a:lnTo>
                      <a:pt x="8567" y="1500"/>
                    </a:lnTo>
                    <a:lnTo>
                      <a:pt x="8552" y="1392"/>
                    </a:lnTo>
                    <a:lnTo>
                      <a:pt x="8535" y="1286"/>
                    </a:lnTo>
                    <a:lnTo>
                      <a:pt x="8515" y="1181"/>
                    </a:lnTo>
                    <a:lnTo>
                      <a:pt x="8493" y="1076"/>
                    </a:lnTo>
                    <a:lnTo>
                      <a:pt x="8468" y="973"/>
                    </a:lnTo>
                    <a:lnTo>
                      <a:pt x="8440" y="871"/>
                    </a:lnTo>
                    <a:lnTo>
                      <a:pt x="8411" y="769"/>
                    </a:lnTo>
                    <a:lnTo>
                      <a:pt x="8378" y="669"/>
                    </a:lnTo>
                    <a:lnTo>
                      <a:pt x="8344" y="570"/>
                    </a:lnTo>
                    <a:lnTo>
                      <a:pt x="8307" y="472"/>
                    </a:lnTo>
                    <a:lnTo>
                      <a:pt x="8268" y="375"/>
                    </a:lnTo>
                    <a:lnTo>
                      <a:pt x="8227" y="279"/>
                    </a:lnTo>
                    <a:lnTo>
                      <a:pt x="8183" y="185"/>
                    </a:lnTo>
                    <a:lnTo>
                      <a:pt x="8137" y="92"/>
                    </a:lnTo>
                    <a:lnTo>
                      <a:pt x="8089" y="0"/>
                    </a:lnTo>
                  </a:path>
                </a:pathLst>
              </a:custGeom>
              <a:solidFill>
                <a:srgbClr val="92D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20" name="Group 48"/>
            <p:cNvGrpSpPr>
              <a:grpSpLocks/>
            </p:cNvGrpSpPr>
            <p:nvPr/>
          </p:nvGrpSpPr>
          <p:grpSpPr bwMode="auto">
            <a:xfrm>
              <a:off x="1277" y="3833"/>
              <a:ext cx="8601" cy="6348"/>
              <a:chOff x="1277" y="3833"/>
              <a:chExt cx="8601" cy="6348"/>
            </a:xfrm>
          </p:grpSpPr>
          <p:sp>
            <p:nvSpPr>
              <p:cNvPr id="28721" name="Freeform 49"/>
              <p:cNvSpPr>
                <a:spLocks/>
              </p:cNvSpPr>
              <p:nvPr/>
            </p:nvSpPr>
            <p:spPr bwMode="auto">
              <a:xfrm>
                <a:off x="1277" y="3833"/>
                <a:ext cx="8601" cy="6348"/>
              </a:xfrm>
              <a:custGeom>
                <a:avLst/>
                <a:gdLst/>
                <a:ahLst/>
                <a:cxnLst>
                  <a:cxn ang="0">
                    <a:pos x="140" y="945"/>
                  </a:cxn>
                  <a:cxn ang="0">
                    <a:pos x="90" y="1158"/>
                  </a:cxn>
                  <a:cxn ang="0">
                    <a:pos x="51" y="1375"/>
                  </a:cxn>
                  <a:cxn ang="0">
                    <a:pos x="23" y="1596"/>
                  </a:cxn>
                  <a:cxn ang="0">
                    <a:pos x="5" y="1820"/>
                  </a:cxn>
                  <a:cxn ang="0">
                    <a:pos x="0" y="2048"/>
                  </a:cxn>
                  <a:cxn ang="0">
                    <a:pos x="55" y="2749"/>
                  </a:cxn>
                  <a:cxn ang="0">
                    <a:pos x="217" y="3412"/>
                  </a:cxn>
                  <a:cxn ang="0">
                    <a:pos x="477" y="4030"/>
                  </a:cxn>
                  <a:cxn ang="0">
                    <a:pos x="825" y="4594"/>
                  </a:cxn>
                  <a:cxn ang="0">
                    <a:pos x="1254" y="5094"/>
                  </a:cxn>
                  <a:cxn ang="0">
                    <a:pos x="1754" y="5523"/>
                  </a:cxn>
                  <a:cxn ang="0">
                    <a:pos x="2318" y="5871"/>
                  </a:cxn>
                  <a:cxn ang="0">
                    <a:pos x="2935" y="6130"/>
                  </a:cxn>
                  <a:cxn ang="0">
                    <a:pos x="3599" y="6292"/>
                  </a:cxn>
                  <a:cxn ang="0">
                    <a:pos x="4300" y="6348"/>
                  </a:cxn>
                  <a:cxn ang="0">
                    <a:pos x="5001" y="6292"/>
                  </a:cxn>
                  <a:cxn ang="0">
                    <a:pos x="5665" y="6130"/>
                  </a:cxn>
                  <a:cxn ang="0">
                    <a:pos x="6283" y="5871"/>
                  </a:cxn>
                  <a:cxn ang="0">
                    <a:pos x="6846" y="5523"/>
                  </a:cxn>
                  <a:cxn ang="0">
                    <a:pos x="7347" y="5094"/>
                  </a:cxn>
                  <a:cxn ang="0">
                    <a:pos x="7775" y="4594"/>
                  </a:cxn>
                  <a:cxn ang="0">
                    <a:pos x="8124" y="4030"/>
                  </a:cxn>
                  <a:cxn ang="0">
                    <a:pos x="8383" y="3412"/>
                  </a:cxn>
                  <a:cxn ang="0">
                    <a:pos x="8545" y="2749"/>
                  </a:cxn>
                  <a:cxn ang="0">
                    <a:pos x="8601" y="2048"/>
                  </a:cxn>
                  <a:cxn ang="0">
                    <a:pos x="8595" y="1826"/>
                  </a:cxn>
                  <a:cxn ang="0">
                    <a:pos x="8579" y="1608"/>
                  </a:cxn>
                  <a:cxn ang="0">
                    <a:pos x="8552" y="1392"/>
                  </a:cxn>
                  <a:cxn ang="0">
                    <a:pos x="8515" y="1181"/>
                  </a:cxn>
                  <a:cxn ang="0">
                    <a:pos x="8468" y="973"/>
                  </a:cxn>
                  <a:cxn ang="0">
                    <a:pos x="8411" y="769"/>
                  </a:cxn>
                  <a:cxn ang="0">
                    <a:pos x="8344" y="570"/>
                  </a:cxn>
                  <a:cxn ang="0">
                    <a:pos x="8268" y="375"/>
                  </a:cxn>
                  <a:cxn ang="0">
                    <a:pos x="8183" y="185"/>
                  </a:cxn>
                  <a:cxn ang="0">
                    <a:pos x="8089" y="0"/>
                  </a:cxn>
                </a:cxnLst>
                <a:rect l="0" t="0" r="r" b="b"/>
                <a:pathLst>
                  <a:path w="8601" h="6348">
                    <a:moveTo>
                      <a:pt x="4300" y="2048"/>
                    </a:moveTo>
                    <a:lnTo>
                      <a:pt x="140" y="945"/>
                    </a:lnTo>
                    <a:lnTo>
                      <a:pt x="114" y="1051"/>
                    </a:lnTo>
                    <a:lnTo>
                      <a:pt x="90" y="1158"/>
                    </a:lnTo>
                    <a:lnTo>
                      <a:pt x="69" y="1266"/>
                    </a:lnTo>
                    <a:lnTo>
                      <a:pt x="51" y="1375"/>
                    </a:lnTo>
                    <a:lnTo>
                      <a:pt x="35" y="1485"/>
                    </a:lnTo>
                    <a:lnTo>
                      <a:pt x="23" y="1596"/>
                    </a:lnTo>
                    <a:lnTo>
                      <a:pt x="13" y="1708"/>
                    </a:lnTo>
                    <a:lnTo>
                      <a:pt x="5" y="1820"/>
                    </a:lnTo>
                    <a:lnTo>
                      <a:pt x="1" y="1934"/>
                    </a:lnTo>
                    <a:lnTo>
                      <a:pt x="0" y="2048"/>
                    </a:lnTo>
                    <a:lnTo>
                      <a:pt x="14" y="2402"/>
                    </a:lnTo>
                    <a:lnTo>
                      <a:pt x="55" y="2749"/>
                    </a:lnTo>
                    <a:lnTo>
                      <a:pt x="124" y="3086"/>
                    </a:lnTo>
                    <a:lnTo>
                      <a:pt x="217" y="3412"/>
                    </a:lnTo>
                    <a:lnTo>
                      <a:pt x="336" y="3728"/>
                    </a:lnTo>
                    <a:lnTo>
                      <a:pt x="477" y="4030"/>
                    </a:lnTo>
                    <a:lnTo>
                      <a:pt x="641" y="4319"/>
                    </a:lnTo>
                    <a:lnTo>
                      <a:pt x="825" y="4594"/>
                    </a:lnTo>
                    <a:lnTo>
                      <a:pt x="1030" y="4852"/>
                    </a:lnTo>
                    <a:lnTo>
                      <a:pt x="1254" y="5094"/>
                    </a:lnTo>
                    <a:lnTo>
                      <a:pt x="1496" y="5318"/>
                    </a:lnTo>
                    <a:lnTo>
                      <a:pt x="1754" y="5523"/>
                    </a:lnTo>
                    <a:lnTo>
                      <a:pt x="2029" y="5707"/>
                    </a:lnTo>
                    <a:lnTo>
                      <a:pt x="2318" y="5871"/>
                    </a:lnTo>
                    <a:lnTo>
                      <a:pt x="2620" y="6012"/>
                    </a:lnTo>
                    <a:lnTo>
                      <a:pt x="2935" y="6130"/>
                    </a:lnTo>
                    <a:lnTo>
                      <a:pt x="3262" y="6224"/>
                    </a:lnTo>
                    <a:lnTo>
                      <a:pt x="3599" y="6292"/>
                    </a:lnTo>
                    <a:lnTo>
                      <a:pt x="3946" y="6334"/>
                    </a:lnTo>
                    <a:lnTo>
                      <a:pt x="4300" y="6348"/>
                    </a:lnTo>
                    <a:lnTo>
                      <a:pt x="4655" y="6334"/>
                    </a:lnTo>
                    <a:lnTo>
                      <a:pt x="5001" y="6292"/>
                    </a:lnTo>
                    <a:lnTo>
                      <a:pt x="5338" y="6224"/>
                    </a:lnTo>
                    <a:lnTo>
                      <a:pt x="5665" y="6130"/>
                    </a:lnTo>
                    <a:lnTo>
                      <a:pt x="5980" y="6012"/>
                    </a:lnTo>
                    <a:lnTo>
                      <a:pt x="6283" y="5871"/>
                    </a:lnTo>
                    <a:lnTo>
                      <a:pt x="6572" y="5707"/>
                    </a:lnTo>
                    <a:lnTo>
                      <a:pt x="6846" y="5523"/>
                    </a:lnTo>
                    <a:lnTo>
                      <a:pt x="7105" y="5318"/>
                    </a:lnTo>
                    <a:lnTo>
                      <a:pt x="7347" y="5094"/>
                    </a:lnTo>
                    <a:lnTo>
                      <a:pt x="7570" y="4852"/>
                    </a:lnTo>
                    <a:lnTo>
                      <a:pt x="7775" y="4594"/>
                    </a:lnTo>
                    <a:lnTo>
                      <a:pt x="7960" y="4319"/>
                    </a:lnTo>
                    <a:lnTo>
                      <a:pt x="8124" y="4030"/>
                    </a:lnTo>
                    <a:lnTo>
                      <a:pt x="8265" y="3728"/>
                    </a:lnTo>
                    <a:lnTo>
                      <a:pt x="8383" y="3412"/>
                    </a:lnTo>
                    <a:lnTo>
                      <a:pt x="8477" y="3086"/>
                    </a:lnTo>
                    <a:lnTo>
                      <a:pt x="8545" y="2749"/>
                    </a:lnTo>
                    <a:lnTo>
                      <a:pt x="8587" y="2402"/>
                    </a:lnTo>
                    <a:lnTo>
                      <a:pt x="8601" y="2048"/>
                    </a:lnTo>
                    <a:lnTo>
                      <a:pt x="8600" y="1936"/>
                    </a:lnTo>
                    <a:lnTo>
                      <a:pt x="8595" y="1826"/>
                    </a:lnTo>
                    <a:lnTo>
                      <a:pt x="8589" y="1716"/>
                    </a:lnTo>
                    <a:lnTo>
                      <a:pt x="8579" y="1608"/>
                    </a:lnTo>
                    <a:lnTo>
                      <a:pt x="8567" y="1500"/>
                    </a:lnTo>
                    <a:lnTo>
                      <a:pt x="8552" y="1392"/>
                    </a:lnTo>
                    <a:lnTo>
                      <a:pt x="8535" y="1286"/>
                    </a:lnTo>
                    <a:lnTo>
                      <a:pt x="8515" y="1181"/>
                    </a:lnTo>
                    <a:lnTo>
                      <a:pt x="8493" y="1076"/>
                    </a:lnTo>
                    <a:lnTo>
                      <a:pt x="8468" y="973"/>
                    </a:lnTo>
                    <a:lnTo>
                      <a:pt x="8440" y="871"/>
                    </a:lnTo>
                    <a:lnTo>
                      <a:pt x="8411" y="769"/>
                    </a:lnTo>
                    <a:lnTo>
                      <a:pt x="8378" y="669"/>
                    </a:lnTo>
                    <a:lnTo>
                      <a:pt x="8344" y="570"/>
                    </a:lnTo>
                    <a:lnTo>
                      <a:pt x="8307" y="472"/>
                    </a:lnTo>
                    <a:lnTo>
                      <a:pt x="8268" y="375"/>
                    </a:lnTo>
                    <a:lnTo>
                      <a:pt x="8227" y="279"/>
                    </a:lnTo>
                    <a:lnTo>
                      <a:pt x="8183" y="185"/>
                    </a:lnTo>
                    <a:lnTo>
                      <a:pt x="8137" y="92"/>
                    </a:lnTo>
                    <a:lnTo>
                      <a:pt x="8089" y="0"/>
                    </a:lnTo>
                    <a:lnTo>
                      <a:pt x="4300" y="2048"/>
                    </a:lnTo>
                    <a:close/>
                  </a:path>
                </a:pathLst>
              </a:custGeom>
              <a:noFill/>
              <a:ln w="18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22" name="Group 50"/>
            <p:cNvGrpSpPr>
              <a:grpSpLocks/>
            </p:cNvGrpSpPr>
            <p:nvPr/>
          </p:nvGrpSpPr>
          <p:grpSpPr bwMode="auto">
            <a:xfrm>
              <a:off x="1417" y="1580"/>
              <a:ext cx="4161" cy="4301"/>
              <a:chOff x="1417" y="1580"/>
              <a:chExt cx="4161" cy="4301"/>
            </a:xfrm>
          </p:grpSpPr>
          <p:sp>
            <p:nvSpPr>
              <p:cNvPr id="28723" name="Freeform 51"/>
              <p:cNvSpPr>
                <a:spLocks/>
              </p:cNvSpPr>
              <p:nvPr/>
            </p:nvSpPr>
            <p:spPr bwMode="auto">
              <a:xfrm>
                <a:off x="1417" y="1580"/>
                <a:ext cx="4161" cy="4301"/>
              </a:xfrm>
              <a:custGeom>
                <a:avLst/>
                <a:gdLst/>
                <a:ahLst/>
                <a:cxnLst>
                  <a:cxn ang="0">
                    <a:pos x="4157" y="0"/>
                  </a:cxn>
                  <a:cxn ang="0">
                    <a:pos x="3858" y="10"/>
                  </a:cxn>
                  <a:cxn ang="0">
                    <a:pos x="3566" y="40"/>
                  </a:cxn>
                  <a:cxn ang="0">
                    <a:pos x="3280" y="89"/>
                  </a:cxn>
                  <a:cxn ang="0">
                    <a:pos x="3000" y="156"/>
                  </a:cxn>
                  <a:cxn ang="0">
                    <a:pos x="2729" y="241"/>
                  </a:cxn>
                  <a:cxn ang="0">
                    <a:pos x="2465" y="342"/>
                  </a:cxn>
                  <a:cxn ang="0">
                    <a:pos x="2211" y="460"/>
                  </a:cxn>
                  <a:cxn ang="0">
                    <a:pos x="1965" y="594"/>
                  </a:cxn>
                  <a:cxn ang="0">
                    <a:pos x="1731" y="743"/>
                  </a:cxn>
                  <a:cxn ang="0">
                    <a:pos x="1507" y="907"/>
                  </a:cxn>
                  <a:cxn ang="0">
                    <a:pos x="1294" y="1084"/>
                  </a:cxn>
                  <a:cxn ang="0">
                    <a:pos x="1093" y="1275"/>
                  </a:cxn>
                  <a:cxn ang="0">
                    <a:pos x="905" y="1478"/>
                  </a:cxn>
                  <a:cxn ang="0">
                    <a:pos x="731" y="1693"/>
                  </a:cxn>
                  <a:cxn ang="0">
                    <a:pos x="570" y="1920"/>
                  </a:cxn>
                  <a:cxn ang="0">
                    <a:pos x="424" y="2157"/>
                  </a:cxn>
                  <a:cxn ang="0">
                    <a:pos x="294" y="2404"/>
                  </a:cxn>
                  <a:cxn ang="0">
                    <a:pos x="179" y="2660"/>
                  </a:cxn>
                  <a:cxn ang="0">
                    <a:pos x="81" y="2926"/>
                  </a:cxn>
                  <a:cxn ang="0">
                    <a:pos x="0" y="3199"/>
                  </a:cxn>
                  <a:cxn ang="0">
                    <a:pos x="4160" y="4301"/>
                  </a:cxn>
                  <a:cxn ang="0">
                    <a:pos x="4157" y="0"/>
                  </a:cxn>
                </a:cxnLst>
                <a:rect l="0" t="0" r="r" b="b"/>
                <a:pathLst>
                  <a:path w="4161" h="4301">
                    <a:moveTo>
                      <a:pt x="4157" y="0"/>
                    </a:moveTo>
                    <a:lnTo>
                      <a:pt x="3858" y="10"/>
                    </a:lnTo>
                    <a:lnTo>
                      <a:pt x="3566" y="40"/>
                    </a:lnTo>
                    <a:lnTo>
                      <a:pt x="3280" y="89"/>
                    </a:lnTo>
                    <a:lnTo>
                      <a:pt x="3000" y="156"/>
                    </a:lnTo>
                    <a:lnTo>
                      <a:pt x="2729" y="241"/>
                    </a:lnTo>
                    <a:lnTo>
                      <a:pt x="2465" y="342"/>
                    </a:lnTo>
                    <a:lnTo>
                      <a:pt x="2211" y="460"/>
                    </a:lnTo>
                    <a:lnTo>
                      <a:pt x="1965" y="594"/>
                    </a:lnTo>
                    <a:lnTo>
                      <a:pt x="1731" y="743"/>
                    </a:lnTo>
                    <a:lnTo>
                      <a:pt x="1507" y="907"/>
                    </a:lnTo>
                    <a:lnTo>
                      <a:pt x="1294" y="1084"/>
                    </a:lnTo>
                    <a:lnTo>
                      <a:pt x="1093" y="1275"/>
                    </a:lnTo>
                    <a:lnTo>
                      <a:pt x="905" y="1478"/>
                    </a:lnTo>
                    <a:lnTo>
                      <a:pt x="731" y="1693"/>
                    </a:lnTo>
                    <a:lnTo>
                      <a:pt x="570" y="1920"/>
                    </a:lnTo>
                    <a:lnTo>
                      <a:pt x="424" y="2157"/>
                    </a:lnTo>
                    <a:lnTo>
                      <a:pt x="294" y="2404"/>
                    </a:lnTo>
                    <a:lnTo>
                      <a:pt x="179" y="2660"/>
                    </a:lnTo>
                    <a:lnTo>
                      <a:pt x="81" y="2926"/>
                    </a:lnTo>
                    <a:lnTo>
                      <a:pt x="0" y="3199"/>
                    </a:lnTo>
                    <a:lnTo>
                      <a:pt x="4160" y="4301"/>
                    </a:lnTo>
                    <a:lnTo>
                      <a:pt x="4157" y="0"/>
                    </a:lnTo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28724" name="Group 52"/>
            <p:cNvGrpSpPr>
              <a:grpSpLocks/>
            </p:cNvGrpSpPr>
            <p:nvPr/>
          </p:nvGrpSpPr>
          <p:grpSpPr bwMode="auto">
            <a:xfrm>
              <a:off x="1417" y="1580"/>
              <a:ext cx="4161" cy="4301"/>
              <a:chOff x="1417" y="1580"/>
              <a:chExt cx="4161" cy="4301"/>
            </a:xfrm>
          </p:grpSpPr>
          <p:sp>
            <p:nvSpPr>
              <p:cNvPr id="28725" name="Freeform 53"/>
              <p:cNvSpPr>
                <a:spLocks/>
              </p:cNvSpPr>
              <p:nvPr/>
            </p:nvSpPr>
            <p:spPr bwMode="auto">
              <a:xfrm>
                <a:off x="1417" y="1580"/>
                <a:ext cx="4161" cy="4301"/>
              </a:xfrm>
              <a:custGeom>
                <a:avLst/>
                <a:gdLst/>
                <a:ahLst/>
                <a:cxnLst>
                  <a:cxn ang="0">
                    <a:pos x="4160" y="4301"/>
                  </a:cxn>
                  <a:cxn ang="0">
                    <a:pos x="4157" y="0"/>
                  </a:cxn>
                  <a:cxn ang="0">
                    <a:pos x="3858" y="10"/>
                  </a:cxn>
                  <a:cxn ang="0">
                    <a:pos x="3566" y="40"/>
                  </a:cxn>
                  <a:cxn ang="0">
                    <a:pos x="3280" y="89"/>
                  </a:cxn>
                  <a:cxn ang="0">
                    <a:pos x="3000" y="156"/>
                  </a:cxn>
                  <a:cxn ang="0">
                    <a:pos x="2729" y="241"/>
                  </a:cxn>
                  <a:cxn ang="0">
                    <a:pos x="2465" y="342"/>
                  </a:cxn>
                  <a:cxn ang="0">
                    <a:pos x="2211" y="460"/>
                  </a:cxn>
                  <a:cxn ang="0">
                    <a:pos x="1965" y="594"/>
                  </a:cxn>
                  <a:cxn ang="0">
                    <a:pos x="1731" y="743"/>
                  </a:cxn>
                  <a:cxn ang="0">
                    <a:pos x="1507" y="907"/>
                  </a:cxn>
                  <a:cxn ang="0">
                    <a:pos x="1294" y="1084"/>
                  </a:cxn>
                  <a:cxn ang="0">
                    <a:pos x="1093" y="1275"/>
                  </a:cxn>
                  <a:cxn ang="0">
                    <a:pos x="905" y="1478"/>
                  </a:cxn>
                  <a:cxn ang="0">
                    <a:pos x="731" y="1693"/>
                  </a:cxn>
                  <a:cxn ang="0">
                    <a:pos x="570" y="1920"/>
                  </a:cxn>
                  <a:cxn ang="0">
                    <a:pos x="424" y="2157"/>
                  </a:cxn>
                  <a:cxn ang="0">
                    <a:pos x="294" y="2404"/>
                  </a:cxn>
                  <a:cxn ang="0">
                    <a:pos x="179" y="2660"/>
                  </a:cxn>
                  <a:cxn ang="0">
                    <a:pos x="81" y="2926"/>
                  </a:cxn>
                  <a:cxn ang="0">
                    <a:pos x="0" y="3199"/>
                  </a:cxn>
                  <a:cxn ang="0">
                    <a:pos x="4160" y="4301"/>
                  </a:cxn>
                </a:cxnLst>
                <a:rect l="0" t="0" r="r" b="b"/>
                <a:pathLst>
                  <a:path w="4161" h="4301">
                    <a:moveTo>
                      <a:pt x="4160" y="4301"/>
                    </a:moveTo>
                    <a:lnTo>
                      <a:pt x="4157" y="0"/>
                    </a:lnTo>
                    <a:lnTo>
                      <a:pt x="3858" y="10"/>
                    </a:lnTo>
                    <a:lnTo>
                      <a:pt x="3566" y="40"/>
                    </a:lnTo>
                    <a:lnTo>
                      <a:pt x="3280" y="89"/>
                    </a:lnTo>
                    <a:lnTo>
                      <a:pt x="3000" y="156"/>
                    </a:lnTo>
                    <a:lnTo>
                      <a:pt x="2729" y="241"/>
                    </a:lnTo>
                    <a:lnTo>
                      <a:pt x="2465" y="342"/>
                    </a:lnTo>
                    <a:lnTo>
                      <a:pt x="2211" y="460"/>
                    </a:lnTo>
                    <a:lnTo>
                      <a:pt x="1965" y="594"/>
                    </a:lnTo>
                    <a:lnTo>
                      <a:pt x="1731" y="743"/>
                    </a:lnTo>
                    <a:lnTo>
                      <a:pt x="1507" y="907"/>
                    </a:lnTo>
                    <a:lnTo>
                      <a:pt x="1294" y="1084"/>
                    </a:lnTo>
                    <a:lnTo>
                      <a:pt x="1093" y="1275"/>
                    </a:lnTo>
                    <a:lnTo>
                      <a:pt x="905" y="1478"/>
                    </a:lnTo>
                    <a:lnTo>
                      <a:pt x="731" y="1693"/>
                    </a:lnTo>
                    <a:lnTo>
                      <a:pt x="570" y="1920"/>
                    </a:lnTo>
                    <a:lnTo>
                      <a:pt x="424" y="2157"/>
                    </a:lnTo>
                    <a:lnTo>
                      <a:pt x="294" y="2404"/>
                    </a:lnTo>
                    <a:lnTo>
                      <a:pt x="179" y="2660"/>
                    </a:lnTo>
                    <a:lnTo>
                      <a:pt x="81" y="2926"/>
                    </a:lnTo>
                    <a:lnTo>
                      <a:pt x="0" y="3199"/>
                    </a:lnTo>
                    <a:lnTo>
                      <a:pt x="4160" y="4301"/>
                    </a:lnTo>
                    <a:close/>
                  </a:path>
                </a:pathLst>
              </a:custGeom>
              <a:noFill/>
              <a:ln w="18288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323528" y="404664"/>
            <a:ext cx="858382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500" b="1" dirty="0" smtClean="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Exportations mondiales par secteur d’activité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63888" y="2204864"/>
            <a:ext cx="2254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80FF"/>
                </a:solidFill>
                <a:latin typeface="Verdana"/>
                <a:ea typeface="Verdana"/>
                <a:cs typeface="Verdana"/>
              </a:rPr>
              <a:t>Produits Agricoles</a:t>
            </a:r>
            <a:endParaRPr lang="fr-FR" dirty="0"/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1043608" y="2441794"/>
            <a:ext cx="2592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84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Ressources Naturels</a:t>
            </a:r>
          </a:p>
        </p:txBody>
      </p:sp>
      <p:sp>
        <p:nvSpPr>
          <p:cNvPr id="28727" name="Rectangle 55"/>
          <p:cNvSpPr>
            <a:spLocks noChangeArrowheads="1"/>
          </p:cNvSpPr>
          <p:nvPr/>
        </p:nvSpPr>
        <p:spPr bwMode="auto">
          <a:xfrm>
            <a:off x="1835696" y="3717032"/>
            <a:ext cx="3528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80FF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Produits Manufacturés/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80FF"/>
                </a:solidFill>
                <a:effectLst/>
                <a:latin typeface="Calibri" pitchFamily="34" charset="0"/>
                <a:ea typeface="Verdana" pitchFamily="34" charset="0"/>
                <a:cs typeface="Verdana" pitchFamily="34" charset="0"/>
              </a:rPr>
              <a:t>Produits Chimiques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lide modè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5" y="0"/>
            <a:ext cx="9140829" cy="6858000"/>
          </a:xfrm>
          <a:prstGeom prst="rect">
            <a:avLst/>
          </a:prstGeom>
        </p:spPr>
      </p:pic>
      <p:grpSp>
        <p:nvGrpSpPr>
          <p:cNvPr id="27675" name="Group 1484"/>
          <p:cNvGrpSpPr>
            <a:grpSpLocks/>
          </p:cNvGrpSpPr>
          <p:nvPr/>
        </p:nvGrpSpPr>
        <p:grpSpPr bwMode="auto">
          <a:xfrm>
            <a:off x="7519988" y="457200"/>
            <a:ext cx="1141412" cy="1341438"/>
            <a:chOff x="12602" y="0"/>
            <a:chExt cx="1798" cy="2112"/>
          </a:xfrm>
        </p:grpSpPr>
        <p:sp>
          <p:nvSpPr>
            <p:cNvPr id="2" name="Freeform 1485"/>
            <p:cNvSpPr>
              <a:spLocks/>
            </p:cNvSpPr>
            <p:nvPr/>
          </p:nvSpPr>
          <p:spPr bwMode="auto">
            <a:xfrm>
              <a:off x="12602" y="0"/>
              <a:ext cx="1798" cy="2112"/>
            </a:xfrm>
            <a:custGeom>
              <a:avLst/>
              <a:gdLst>
                <a:gd name="T0" fmla="*/ 43 w 1798"/>
                <a:gd name="T1" fmla="*/ 0 h 2112"/>
                <a:gd name="T2" fmla="*/ 0 w 1798"/>
                <a:gd name="T3" fmla="*/ 0 h 2112"/>
                <a:gd name="T4" fmla="*/ 524 w 1798"/>
                <a:gd name="T5" fmla="*/ 495 h 2112"/>
                <a:gd name="T6" fmla="*/ 1003 w 1798"/>
                <a:gd name="T7" fmla="*/ 1020 h 2112"/>
                <a:gd name="T8" fmla="*/ 1424 w 1798"/>
                <a:gd name="T9" fmla="*/ 1557 h 2112"/>
                <a:gd name="T10" fmla="*/ 1798 w 1798"/>
                <a:gd name="T11" fmla="*/ 2112 h 2112"/>
                <a:gd name="T12" fmla="*/ 1798 w 1798"/>
                <a:gd name="T13" fmla="*/ 2052 h 2112"/>
                <a:gd name="T14" fmla="*/ 1439 w 1798"/>
                <a:gd name="T15" fmla="*/ 1512 h 2112"/>
                <a:gd name="T16" fmla="*/ 1018 w 1798"/>
                <a:gd name="T17" fmla="*/ 990 h 2112"/>
                <a:gd name="T18" fmla="*/ 554 w 1798"/>
                <a:gd name="T19" fmla="*/ 480 h 2112"/>
                <a:gd name="T20" fmla="*/ 43 w 1798"/>
                <a:gd name="T21" fmla="*/ 0 h 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8" h="2112">
                  <a:moveTo>
                    <a:pt x="43" y="0"/>
                  </a:moveTo>
                  <a:lnTo>
                    <a:pt x="0" y="0"/>
                  </a:lnTo>
                  <a:lnTo>
                    <a:pt x="524" y="495"/>
                  </a:lnTo>
                  <a:lnTo>
                    <a:pt x="1003" y="1020"/>
                  </a:lnTo>
                  <a:lnTo>
                    <a:pt x="1424" y="1557"/>
                  </a:lnTo>
                  <a:lnTo>
                    <a:pt x="1798" y="2112"/>
                  </a:lnTo>
                  <a:lnTo>
                    <a:pt x="1798" y="2052"/>
                  </a:lnTo>
                  <a:lnTo>
                    <a:pt x="1439" y="1512"/>
                  </a:lnTo>
                  <a:lnTo>
                    <a:pt x="1018" y="990"/>
                  </a:lnTo>
                  <a:lnTo>
                    <a:pt x="554" y="480"/>
                  </a:lnTo>
                  <a:lnTo>
                    <a:pt x="43" y="0"/>
                  </a:lnTo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690" name="Rectangle 42"/>
          <p:cNvSpPr>
            <a:spLocks noChangeArrowheads="1"/>
          </p:cNvSpPr>
          <p:nvPr/>
        </p:nvSpPr>
        <p:spPr bwMode="auto">
          <a:xfrm>
            <a:off x="1475656" y="260648"/>
            <a:ext cx="617104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0238" algn="l"/>
              </a:tabLst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Exportations Algériennes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70238" algn="l"/>
              </a:tabLst>
            </a:pPr>
            <a:r>
              <a:rPr kumimoji="0" lang="fr-FR" sz="4400" b="1" i="0" u="none" strike="noStrike" cap="none" normalizeH="0" baseline="0" dirty="0" smtClean="0">
                <a:ln>
                  <a:noFill/>
                </a:ln>
                <a:solidFill>
                  <a:srgbClr val="CCEC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 les Etats-Unis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67544" y="2132856"/>
            <a:ext cx="8280920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040">
              <a:lnSpc>
                <a:spcPts val="3505"/>
              </a:lnSpc>
              <a:spcAft>
                <a:spcPts val="0"/>
              </a:spcAft>
              <a:buFont typeface="Wingdings" pitchFamily="2" charset="2"/>
              <a:buChar char="§"/>
              <a:tabLst>
                <a:tab pos="406400" algn="l"/>
                <a:tab pos="5016500" algn="l"/>
              </a:tabLst>
            </a:pP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T</a:t>
            </a:r>
            <a:r>
              <a:rPr lang="fr-FR" sz="25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o</a:t>
            </a:r>
            <a:r>
              <a:rPr lang="fr-FR" sz="25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ta</a:t>
            </a:r>
            <a:r>
              <a:rPr lang="fr-FR" sz="25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l</a:t>
            </a:r>
            <a:r>
              <a:rPr lang="fr-FR" sz="2500" spc="-1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des exportations</a:t>
            </a:r>
            <a:r>
              <a:rPr lang="fr-FR" sz="25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:</a:t>
            </a:r>
            <a:r>
              <a:rPr lang="fr-FR" sz="2500" spc="-1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25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3</a:t>
            </a:r>
            <a:r>
              <a:rPr lang="fr-FR" sz="25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.</a:t>
            </a:r>
            <a:r>
              <a:rPr lang="fr-FR" sz="2500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065 </a:t>
            </a:r>
            <a:r>
              <a:rPr lang="fr-FR" sz="2500" spc="-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Milliards de Dollars</a:t>
            </a:r>
            <a:endParaRPr lang="fr-FR" sz="2500" dirty="0" smtClean="0">
              <a:ea typeface="Calibri"/>
              <a:cs typeface="Arial"/>
            </a:endParaRPr>
          </a:p>
          <a:p>
            <a:pPr marL="66040">
              <a:lnSpc>
                <a:spcPct val="150000"/>
              </a:lnSpc>
              <a:buFont typeface="Wingdings" pitchFamily="2" charset="2"/>
              <a:buChar char="§"/>
              <a:tabLst>
                <a:tab pos="406400" algn="l"/>
                <a:tab pos="5016500" algn="l"/>
              </a:tabLst>
            </a:pPr>
            <a:r>
              <a:rPr lang="en-US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No program claimed: 3,063 Milliards de Dollars</a:t>
            </a:r>
            <a:endParaRPr lang="fr-FR" sz="2500" spc="5" dirty="0" smtClean="0">
              <a:solidFill>
                <a:srgbClr val="FFFFFF"/>
              </a:solidFill>
              <a:latin typeface="Arial"/>
              <a:ea typeface="Verdana"/>
              <a:cs typeface="Arial"/>
            </a:endParaRPr>
          </a:p>
          <a:p>
            <a:pPr marL="66040">
              <a:lnSpc>
                <a:spcPct val="150000"/>
              </a:lnSpc>
              <a:buFont typeface="Wingdings" pitchFamily="2" charset="2"/>
              <a:buChar char="§"/>
              <a:tabLst>
                <a:tab pos="406400" algn="l"/>
                <a:tab pos="5016500" algn="l"/>
              </a:tabLst>
            </a:pPr>
            <a:r>
              <a:rPr lang="en-US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Chapitre 27 (Secteur pétrolier):</a:t>
            </a:r>
          </a:p>
          <a:p>
            <a:pPr marL="66040" algn="just">
              <a:lnSpc>
                <a:spcPct val="150000"/>
              </a:lnSpc>
              <a:tabLst>
                <a:tab pos="406400" algn="l"/>
                <a:tab pos="5016500" algn="l"/>
              </a:tabLst>
            </a:pP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  2,876 Milliards de Dollars</a:t>
            </a:r>
          </a:p>
          <a:p>
            <a:pPr marL="66040">
              <a:lnSpc>
                <a:spcPct val="150000"/>
              </a:lnSpc>
              <a:buFont typeface="Wingdings" pitchFamily="2" charset="2"/>
              <a:buChar char="§"/>
              <a:tabLst>
                <a:tab pos="406400" algn="l"/>
                <a:tab pos="5016500" algn="l"/>
              </a:tabLst>
            </a:pPr>
            <a:r>
              <a:rPr lang="en-US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</a:t>
            </a: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Éligibilité SGP:16 Mars 2004</a:t>
            </a:r>
          </a:p>
          <a:p>
            <a:pPr marL="66040">
              <a:lnSpc>
                <a:spcPct val="150000"/>
              </a:lnSpc>
              <a:buFont typeface="Wingdings" pitchFamily="2" charset="2"/>
              <a:buChar char="§"/>
              <a:tabLst>
                <a:tab pos="406400" algn="l"/>
                <a:tab pos="5016500" algn="l"/>
              </a:tabLst>
            </a:pPr>
            <a:r>
              <a:rPr lang="fr-FR" sz="2500" spc="5" dirty="0" smtClean="0">
                <a:solidFill>
                  <a:srgbClr val="FFFFFF"/>
                </a:solidFill>
                <a:latin typeface="Arial"/>
                <a:ea typeface="Verdana"/>
                <a:cs typeface="Arial"/>
              </a:rPr>
              <a:t> SGP: 1,5 millions de Dollars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FF5360E878C42AB226191CE9B9BA1" ma:contentTypeVersion="0" ma:contentTypeDescription="Create a new document." ma:contentTypeScope="" ma:versionID="459c3375bb4b2ec981d7038a3cec30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164999-2731-489D-9EA9-5C0B88025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5A2C73E-BD5D-4ABB-A12D-0D480ECA34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35616B-061E-4E49-9550-737F1F91FD7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841</Words>
  <Application>Microsoft Office PowerPoint</Application>
  <PresentationFormat>On-screen Show (4:3)</PresentationFormat>
  <Paragraphs>346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MCS Taybah S_I normal.</vt:lpstr>
      <vt:lpstr>Verdana</vt:lpstr>
      <vt:lpstr>Wingdings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Touati</dc:creator>
  <cp:lastModifiedBy>Freeman, Naomi S. EOP/USTR</cp:lastModifiedBy>
  <cp:revision>43</cp:revision>
  <dcterms:created xsi:type="dcterms:W3CDTF">2017-04-18T08:28:54Z</dcterms:created>
  <dcterms:modified xsi:type="dcterms:W3CDTF">2017-05-02T14:00:24Z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0x010100108FF5360E878C42AB226191CE9B9BA1</vt:lpwstr>
  </property>
</Properties>
</file>