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7" r:id="rId3"/>
    <p:sldId id="478" r:id="rId4"/>
    <p:sldId id="261" r:id="rId5"/>
    <p:sldId id="425" r:id="rId6"/>
    <p:sldId id="418" r:id="rId7"/>
    <p:sldId id="479" r:id="rId8"/>
    <p:sldId id="351" r:id="rId9"/>
    <p:sldId id="459" r:id="rId10"/>
    <p:sldId id="460" r:id="rId11"/>
    <p:sldId id="419" r:id="rId12"/>
    <p:sldId id="480" r:id="rId13"/>
    <p:sldId id="438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5" r:id="rId22"/>
    <p:sldId id="476" r:id="rId23"/>
    <p:sldId id="279" r:id="rId24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 Weaver" initials="MW" lastIdx="1" clrIdx="0"/>
  <p:cmAuthor id="1" name="Weaver, Marin" initials="WM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2F"/>
    <a:srgbClr val="0E435E"/>
    <a:srgbClr val="1C8BC2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84819" autoAdjust="0"/>
  </p:normalViewPr>
  <p:slideViewPr>
    <p:cSldViewPr>
      <p:cViewPr varScale="1">
        <p:scale>
          <a:sx n="91" d="100"/>
          <a:sy n="91" d="100"/>
        </p:scale>
        <p:origin x="181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hy-AM" sz="1900" b="1" dirty="0" smtClean="0">
              <a:latin typeface="+mj-lt"/>
            </a:rPr>
            <a:t>Պետք է լինի </a:t>
          </a:r>
          <a:r>
            <a:rPr lang="en-US" sz="1900" b="1" dirty="0" smtClean="0">
              <a:latin typeface="+mj-lt"/>
            </a:rPr>
            <a:t>GSP-</a:t>
          </a:r>
          <a:r>
            <a:rPr lang="hy-AM" sz="1900" b="1" dirty="0" smtClean="0">
              <a:latin typeface="+mj-lt"/>
            </a:rPr>
            <a:t>ին իրավասու ապրանք</a:t>
          </a:r>
          <a:r>
            <a:rPr lang="en-US" sz="1900" b="1" dirty="0" smtClean="0">
              <a:latin typeface="+mj-lt"/>
            </a:rPr>
            <a:t> </a:t>
          </a:r>
          <a:endParaRPr lang="en-US" sz="19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/>
      <dgm:spPr/>
      <dgm:t>
        <a:bodyPr/>
        <a:lstStyle/>
        <a:p>
          <a:r>
            <a:rPr lang="hy-AM" b="1" dirty="0" smtClean="0">
              <a:latin typeface="+mj-lt"/>
            </a:rPr>
            <a:t>Պետք է Հայաստանի ապրանք լինի</a:t>
          </a:r>
          <a:endParaRPr lang="en-US" b="1" dirty="0" smtClean="0">
            <a:latin typeface="+mj-lt"/>
          </a:endParaRP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/>
      <dgm:spPr/>
      <dgm:t>
        <a:bodyPr/>
        <a:lstStyle/>
        <a:p>
          <a:r>
            <a:rPr lang="hy-AM" b="1" dirty="0" smtClean="0">
              <a:latin typeface="+mj-lt"/>
            </a:rPr>
            <a:t>Եթե օգտագործվում են ոչ հայկական միջոցներ</a:t>
          </a:r>
          <a:r>
            <a:rPr lang="en-US" b="1" dirty="0" smtClean="0">
              <a:latin typeface="+mj-lt"/>
            </a:rPr>
            <a:t>, </a:t>
          </a:r>
          <a:r>
            <a:rPr lang="hy-AM" b="1" dirty="0" smtClean="0">
              <a:latin typeface="+mj-lt"/>
            </a:rPr>
            <a:t>տեղական բովանդակությունը և մշակումը պետք է կազմի արժեքի ամենաքիչը 35</a:t>
          </a:r>
          <a:r>
            <a:rPr lang="en-US" b="1" dirty="0" smtClean="0">
              <a:latin typeface="+mj-lt"/>
            </a:rPr>
            <a:t>%</a:t>
          </a:r>
          <a:r>
            <a:rPr lang="hy-AM" b="1" dirty="0" smtClean="0">
              <a:latin typeface="+mj-lt"/>
            </a:rPr>
            <a:t>-ը </a:t>
          </a:r>
          <a:endParaRPr lang="en-US" b="1" dirty="0" smtClean="0">
            <a:latin typeface="+mj-lt"/>
          </a:endParaRP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/>
      <dgm:spPr/>
      <dgm:t>
        <a:bodyPr/>
        <a:lstStyle/>
        <a:p>
          <a:r>
            <a:rPr lang="hy-AM" b="1" dirty="0" smtClean="0">
              <a:latin typeface="+mj-lt"/>
            </a:rPr>
            <a:t>Պետք է ներմուծվի անմիջապես ԱՄՆ առանց այլ երկրների առևտուր մուտք գործելու</a:t>
          </a:r>
          <a:endParaRPr lang="en-US" b="1" dirty="0" smtClean="0">
            <a:latin typeface="+mj-lt"/>
          </a:endParaRP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/>
      <dgm:spPr/>
      <dgm:t>
        <a:bodyPr/>
        <a:lstStyle/>
        <a:p>
          <a:r>
            <a:rPr lang="hy-AM" b="1" dirty="0" smtClean="0">
              <a:latin typeface="+mj-lt"/>
            </a:rPr>
            <a:t>Ներմուծողը պետք է </a:t>
          </a:r>
          <a:r>
            <a:rPr lang="en-US" b="1" dirty="0" err="1" smtClean="0">
              <a:latin typeface="+mj-lt"/>
            </a:rPr>
            <a:t>պահանջի</a:t>
          </a:r>
          <a:r>
            <a:rPr lang="hy-AM" b="1" dirty="0" smtClean="0">
              <a:latin typeface="+mj-lt"/>
            </a:rPr>
            <a:t> </a:t>
          </a:r>
          <a:r>
            <a:rPr lang="en-US" b="1" dirty="0" err="1" smtClean="0">
              <a:latin typeface="+mj-lt"/>
            </a:rPr>
            <a:t>արտոնությունը</a:t>
          </a:r>
          <a:endParaRPr lang="en-US" b="1" dirty="0" smtClean="0">
            <a:latin typeface="+mj-lt"/>
          </a:endParaRP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/>
      <dgm:spPr/>
      <dgm:t>
        <a:bodyPr/>
        <a:lstStyle/>
        <a:p>
          <a:r>
            <a:rPr lang="hy-AM" b="1" dirty="0" smtClean="0">
              <a:latin typeface="+mj-lt"/>
            </a:rPr>
            <a:t>Պահպանի արտադրական/հաշվապահական գրառումները, օգնելու ներմուծողին հաստատել </a:t>
          </a:r>
          <a:r>
            <a:rPr lang="en-US" b="1" dirty="0" smtClean="0">
              <a:latin typeface="+mj-lt"/>
            </a:rPr>
            <a:t>GSP-</a:t>
          </a:r>
          <a:r>
            <a:rPr lang="hy-AM" b="1" dirty="0" smtClean="0">
              <a:latin typeface="+mj-lt"/>
            </a:rPr>
            <a:t>ի պահանջները</a:t>
          </a:r>
          <a:endParaRPr lang="en-US" b="1" dirty="0" smtClean="0">
            <a:latin typeface="+mj-lt"/>
          </a:endParaRP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/>
      <dgm:spPr/>
      <dgm:t>
        <a:bodyPr/>
        <a:lstStyle/>
        <a:p>
          <a:r>
            <a:rPr lang="hy-AM" b="1" dirty="0" smtClean="0">
              <a:latin typeface="+mj-lt"/>
            </a:rPr>
            <a:t>Ավելացնել ապրանքներ </a:t>
          </a:r>
          <a:r>
            <a:rPr lang="en-US" b="1" dirty="0" smtClean="0">
              <a:latin typeface="+mj-lt"/>
            </a:rPr>
            <a:t>GSP</a:t>
          </a:r>
          <a:r>
            <a:rPr lang="hy-AM" b="1" dirty="0" smtClean="0">
              <a:latin typeface="+mj-lt"/>
            </a:rPr>
            <a:t>-</a:t>
          </a:r>
          <a:r>
            <a:rPr lang="en-US" b="1" dirty="0" err="1" smtClean="0">
              <a:latin typeface="+mj-lt"/>
            </a:rPr>
            <a:t>ում</a:t>
          </a:r>
          <a:r>
            <a:rPr lang="en-US" b="1" dirty="0" smtClean="0">
              <a:latin typeface="+mj-lt"/>
            </a:rPr>
            <a:t> </a:t>
          </a:r>
          <a:r>
            <a:rPr lang="hy-AM" b="1" dirty="0" smtClean="0">
              <a:latin typeface="+mj-lt"/>
            </a:rPr>
            <a:t>բոլոր երկրների կամ քիչ զարգացած երկրների համար</a:t>
          </a:r>
          <a:endParaRPr lang="en-US" b="1" dirty="0">
            <a:latin typeface="+mj-lt"/>
          </a:endParaRPr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/>
      <dgm:spPr/>
      <dgm:t>
        <a:bodyPr/>
        <a:lstStyle/>
        <a:p>
          <a:r>
            <a:rPr lang="hy-AM" b="1" dirty="0" smtClean="0">
              <a:latin typeface="+mj-lt"/>
            </a:rPr>
            <a:t>Հեռացնել արտադրանքը․մրցակցային պահանջների սահմանափակումներ</a:t>
          </a:r>
          <a:r>
            <a:rPr lang="en-US" b="1" dirty="0" smtClean="0">
              <a:latin typeface="+mj-lt"/>
            </a:rPr>
            <a:t>.</a:t>
          </a:r>
          <a:r>
            <a:rPr lang="hy-AM" b="1" dirty="0" smtClean="0">
              <a:latin typeface="+mj-lt"/>
            </a:rPr>
            <a:t> </a:t>
          </a:r>
          <a:r>
            <a:rPr lang="en-US" b="1" dirty="0" smtClean="0">
              <a:latin typeface="+mj-lt"/>
            </a:rPr>
            <a:t>(</a:t>
          </a:r>
          <a:r>
            <a:rPr lang="hy-AM" b="1" dirty="0" smtClean="0">
              <a:latin typeface="+mj-lt"/>
            </a:rPr>
            <a:t>դոլարային արժեքը կամ տոկոսային բաժինը</a:t>
          </a:r>
          <a:r>
            <a:rPr lang="en-US" b="1" dirty="0" smtClean="0">
              <a:latin typeface="+mj-lt"/>
            </a:rPr>
            <a:t>) </a:t>
          </a:r>
          <a:r>
            <a:rPr lang="hy-AM" b="1" dirty="0" smtClean="0">
              <a:latin typeface="+mj-lt"/>
            </a:rPr>
            <a:t>կարող են հաշվի չառնվել կամ ԱՄՆ-ի արդյունաբերության միջնորդությամբ</a:t>
          </a:r>
          <a:endParaRPr lang="en-US" b="1" dirty="0"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/>
      <dgm:spPr/>
      <dgm:t>
        <a:bodyPr/>
        <a:lstStyle/>
        <a:p>
          <a:r>
            <a:rPr lang="hy-AM" b="1" dirty="0" smtClean="0">
              <a:latin typeface="+mj-lt"/>
            </a:rPr>
            <a:t>Իրավասության չափանիշները՝ ինչպիսին աշխատողի իրավունքներն են</a:t>
          </a:r>
          <a:endParaRPr lang="en-US" b="1" dirty="0" smtClean="0">
            <a:latin typeface="+mj-lt"/>
          </a:endParaRP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LinFactNeighborX="-1074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97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1C29A306-09E0-4639-BEAA-C4A56FCA5842}" type="presOf" srcId="{5FBEB634-A709-4E90-BE81-AFA4E310D78B}" destId="{C43DE0B6-88CF-4386-A8BB-24C0CB5251A2}" srcOrd="0" destOrd="0" presId="urn:microsoft.com/office/officeart/2008/layout/VerticalCurvedList"/>
    <dgm:cxn modelId="{41DC320D-A68D-46D3-A49E-D8848693DF05}" type="presOf" srcId="{6483CBA3-5AE7-4E8F-A1B1-3522BD1EA148}" destId="{60A06C29-07C1-4291-97BE-330BC53F013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53489845-0442-4F79-A908-D6FFB0241552}" type="presOf" srcId="{0B498FBC-0F23-4356-A6A7-E825A666AD57}" destId="{B402FA08-A2B4-4542-9B1E-F034B89A4693}" srcOrd="0" destOrd="0" presId="urn:microsoft.com/office/officeart/2008/layout/VerticalCurvedList"/>
    <dgm:cxn modelId="{75C7C02D-D405-472F-B8A0-C305876428C0}" type="presOf" srcId="{EE3EA7D7-D836-4D5F-93F1-7D0844E2F037}" destId="{6E1F848E-FE7E-442B-97D4-5962F09DA113}" srcOrd="0" destOrd="0" presId="urn:microsoft.com/office/officeart/2008/layout/VerticalCurvedList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1ABB3F0F-D55C-49AC-A69E-3ACA8D4928EA}" type="presOf" srcId="{000CA362-D4FF-4D6D-A2D3-15C297E36D0A}" destId="{011FAA11-195F-4A8F-9A45-D7BA83606608}" srcOrd="0" destOrd="0" presId="urn:microsoft.com/office/officeart/2008/layout/VerticalCurvedList"/>
    <dgm:cxn modelId="{E0D9097B-7452-4C4A-8154-B8A8835B5107}" type="presParOf" srcId="{C43DE0B6-88CF-4386-A8BB-24C0CB5251A2}" destId="{1437330C-9EBD-466C-A07E-6BEF3EE31307}" srcOrd="0" destOrd="0" presId="urn:microsoft.com/office/officeart/2008/layout/VerticalCurvedList"/>
    <dgm:cxn modelId="{24F1F2BA-8D5D-4E93-8BDA-BDC7C1AC0C6E}" type="presParOf" srcId="{1437330C-9EBD-466C-A07E-6BEF3EE31307}" destId="{62EC1B9D-002D-42FE-8556-BDBD4F75C590}" srcOrd="0" destOrd="0" presId="urn:microsoft.com/office/officeart/2008/layout/VerticalCurvedList"/>
    <dgm:cxn modelId="{792135BC-9F48-499A-A6EA-98E8B4C6142E}" type="presParOf" srcId="{62EC1B9D-002D-42FE-8556-BDBD4F75C590}" destId="{561F268F-0A8B-4CB0-9796-82A02AC6914D}" srcOrd="0" destOrd="0" presId="urn:microsoft.com/office/officeart/2008/layout/VerticalCurvedList"/>
    <dgm:cxn modelId="{D0A8E277-70C5-44DB-A9FC-77EC21BB7C10}" type="presParOf" srcId="{62EC1B9D-002D-42FE-8556-BDBD4F75C590}" destId="{B402FA08-A2B4-4542-9B1E-F034B89A4693}" srcOrd="1" destOrd="0" presId="urn:microsoft.com/office/officeart/2008/layout/VerticalCurvedList"/>
    <dgm:cxn modelId="{A2BD9ADA-E2D6-439D-9EAD-7CAE503AAC12}" type="presParOf" srcId="{62EC1B9D-002D-42FE-8556-BDBD4F75C590}" destId="{93C40441-BD9A-48D6-A5C3-112ADE2611F5}" srcOrd="2" destOrd="0" presId="urn:microsoft.com/office/officeart/2008/layout/VerticalCurvedList"/>
    <dgm:cxn modelId="{B1D57A53-276A-4D77-AFA4-6788D6243E03}" type="presParOf" srcId="{62EC1B9D-002D-42FE-8556-BDBD4F75C590}" destId="{2B674A7F-FB98-40D6-90F6-1853513652D9}" srcOrd="3" destOrd="0" presId="urn:microsoft.com/office/officeart/2008/layout/VerticalCurvedList"/>
    <dgm:cxn modelId="{8C66590B-6921-41B2-AB56-5BE89C3DAF00}" type="presParOf" srcId="{1437330C-9EBD-466C-A07E-6BEF3EE31307}" destId="{60A06C29-07C1-4291-97BE-330BC53F0133}" srcOrd="1" destOrd="0" presId="urn:microsoft.com/office/officeart/2008/layout/VerticalCurvedList"/>
    <dgm:cxn modelId="{3D0235A9-9E1B-4571-BFB6-F2741CD8E527}" type="presParOf" srcId="{1437330C-9EBD-466C-A07E-6BEF3EE31307}" destId="{BACA3D23-6720-4A9C-AC89-9BEFF594772E}" srcOrd="2" destOrd="0" presId="urn:microsoft.com/office/officeart/2008/layout/VerticalCurvedList"/>
    <dgm:cxn modelId="{FD6786B6-7CAA-4FED-833F-881D5EFAFA71}" type="presParOf" srcId="{BACA3D23-6720-4A9C-AC89-9BEFF594772E}" destId="{86E4046D-BF27-42AE-B123-C9824FACE4DF}" srcOrd="0" destOrd="0" presId="urn:microsoft.com/office/officeart/2008/layout/VerticalCurvedList"/>
    <dgm:cxn modelId="{D3C88420-4DC4-4780-9BB6-A28020D9EEE4}" type="presParOf" srcId="{1437330C-9EBD-466C-A07E-6BEF3EE31307}" destId="{6E1F848E-FE7E-442B-97D4-5962F09DA113}" srcOrd="3" destOrd="0" presId="urn:microsoft.com/office/officeart/2008/layout/VerticalCurvedList"/>
    <dgm:cxn modelId="{6C9E1731-A28B-46E0-AFF5-508AAA1CCB75}" type="presParOf" srcId="{1437330C-9EBD-466C-A07E-6BEF3EE31307}" destId="{36EE3D52-BA51-42A8-9E7A-9315F897315E}" srcOrd="4" destOrd="0" presId="urn:microsoft.com/office/officeart/2008/layout/VerticalCurvedList"/>
    <dgm:cxn modelId="{87A28240-0B19-4AFD-96FF-14B69DA528C6}" type="presParOf" srcId="{36EE3D52-BA51-42A8-9E7A-9315F897315E}" destId="{58414364-45ED-4E38-840E-3CB64E111D49}" srcOrd="0" destOrd="0" presId="urn:microsoft.com/office/officeart/2008/layout/VerticalCurvedList"/>
    <dgm:cxn modelId="{D8AD9E04-DC8E-4178-9041-1BD64E68CEEA}" type="presParOf" srcId="{1437330C-9EBD-466C-A07E-6BEF3EE31307}" destId="{011FAA11-195F-4A8F-9A45-D7BA83606608}" srcOrd="5" destOrd="0" presId="urn:microsoft.com/office/officeart/2008/layout/VerticalCurvedList"/>
    <dgm:cxn modelId="{B8559C9F-11C6-4879-840D-59A7E055DF77}" type="presParOf" srcId="{1437330C-9EBD-466C-A07E-6BEF3EE31307}" destId="{3D815F87-BCC6-41BE-AAE5-64FC7056AA9D}" srcOrd="6" destOrd="0" presId="urn:microsoft.com/office/officeart/2008/layout/VerticalCurvedList"/>
    <dgm:cxn modelId="{00DB96A5-ACBF-4C25-9C87-3E32507223DD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73" y="0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73" y="6658258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17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173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739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23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sitc.gov/tata/hts/bychapter/index.htm" TargetMode="External"/><Relationship Id="rId2" Type="http://schemas.openxmlformats.org/officeDocument/2006/relationships/hyperlink" Target="http://www.cbp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itc.gov/tariff_affairs/tariff_databases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wps/portal/fsis/home" TargetMode="External"/><Relationship Id="rId2" Type="http://schemas.openxmlformats.org/officeDocument/2006/relationships/hyperlink" Target="http://www.fda.gov/ForIndustry/FDABasicsforIndustry/defaul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tr.gov/sites/default/files/files/gsp/GSP%20Guidebook%20August%202017.pdf" TargetMode="External"/><Relationship Id="rId4" Type="http://schemas.openxmlformats.org/officeDocument/2006/relationships/hyperlink" Target="https://ustr.gov/issue-areas/trade-development/preference-programs/generalized-system-preference-g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292225" y="4377511"/>
            <a:ext cx="9144000" cy="471963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5" y="1828800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y-AM" sz="3000" b="1" dirty="0">
                <a:solidFill>
                  <a:schemeClr val="tx1"/>
                </a:solidFill>
              </a:rPr>
              <a:t>ԱՄՆ </a:t>
            </a:r>
            <a:r>
              <a:rPr lang="hy-AM" sz="3000" b="1" dirty="0" smtClean="0">
                <a:solidFill>
                  <a:schemeClr val="tx1"/>
                </a:solidFill>
              </a:rPr>
              <a:t>Արտոնությունների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ը</a:t>
            </a:r>
            <a:r>
              <a:rPr lang="hy-AM" sz="3000" b="1" dirty="0" smtClean="0">
                <a:solidFill>
                  <a:schemeClr val="tx1"/>
                </a:solidFill>
              </a:rPr>
              <a:t>նդհանր</a:t>
            </a:r>
            <a:r>
              <a:rPr lang="en-US" sz="3000" b="1" dirty="0" err="1" smtClean="0">
                <a:solidFill>
                  <a:schemeClr val="tx1"/>
                </a:solidFill>
              </a:rPr>
              <a:t>ացված</a:t>
            </a:r>
            <a:r>
              <a:rPr lang="hy-AM" sz="3000" b="1" dirty="0" smtClean="0">
                <a:solidFill>
                  <a:schemeClr val="tx1"/>
                </a:solidFill>
              </a:rPr>
              <a:t>  համակարգ</a:t>
            </a:r>
            <a:r>
              <a:rPr lang="en-US" sz="3000" b="1" dirty="0" smtClean="0">
                <a:solidFill>
                  <a:schemeClr val="tx1"/>
                </a:solidFill>
              </a:rPr>
              <a:t> (GSP)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53903"/>
            <a:ext cx="9144000" cy="172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y-AM" sz="2400" b="1" dirty="0" smtClean="0">
                <a:solidFill>
                  <a:srgbClr val="FFC000"/>
                </a:solidFill>
                <a:latin typeface="Arial" charset="0"/>
              </a:rPr>
              <a:t>Էդ Գր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ի</a:t>
            </a:r>
            <a:r>
              <a:rPr lang="hy-AM" sz="2400" b="1" dirty="0" smtClean="0">
                <a:solidFill>
                  <a:srgbClr val="FFC000"/>
                </a:solidFill>
                <a:latin typeface="Arial" charset="0"/>
              </a:rPr>
              <a:t>սեր</a:t>
            </a:r>
            <a:endParaRPr lang="en-US" sz="2400" b="1" dirty="0" smtClean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400" b="1" dirty="0">
                <a:solidFill>
                  <a:srgbClr val="FFC000"/>
                </a:solidFill>
                <a:latin typeface="Arial" charset="0"/>
              </a:rPr>
              <a:t>ԱՄՆ առեւտրի </a:t>
            </a:r>
            <a:r>
              <a:rPr lang="hy-AM" sz="2400" b="1" dirty="0" smtClean="0">
                <a:solidFill>
                  <a:srgbClr val="FFC000"/>
                </a:solidFill>
                <a:latin typeface="Arial" charset="0"/>
              </a:rPr>
              <a:t>ներկայացուցչ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ի </a:t>
            </a:r>
            <a:r>
              <a:rPr lang="en-US" sz="2400" b="1" dirty="0" err="1" smtClean="0">
                <a:solidFill>
                  <a:srgbClr val="FFC000"/>
                </a:solidFill>
                <a:latin typeface="Arial" charset="0"/>
              </a:rPr>
              <a:t>տեղակալ</a:t>
            </a:r>
            <a:endParaRPr lang="hy-AM" sz="2400" b="1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400" b="1" dirty="0">
                <a:solidFill>
                  <a:srgbClr val="FFC000"/>
                </a:solidFill>
                <a:latin typeface="Arial" charset="0"/>
              </a:rPr>
              <a:t>Սեպտեմբեր </a:t>
            </a:r>
            <a:r>
              <a:rPr lang="hy-AM" sz="2400" b="1" dirty="0" smtClean="0">
                <a:solidFill>
                  <a:srgbClr val="FFC000"/>
                </a:solidFill>
                <a:latin typeface="Arial" charset="0"/>
              </a:rPr>
              <a:t>2017թ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05859"/>
            <a:ext cx="29343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Flag of Armeni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1913"/>
            <a:ext cx="3200400" cy="16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Ոչ </a:t>
            </a:r>
            <a:r>
              <a:rPr lang="en-US" dirty="0" smtClean="0"/>
              <a:t>GSP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DC248-FFC4-4C04-A208-0CB0F80839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155233" y="1601789"/>
            <a:ext cx="4038600" cy="453072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hy-AM" sz="3200" dirty="0">
                <a:solidFill>
                  <a:schemeClr val="bg2"/>
                </a:solidFill>
                <a:latin typeface="+mj-lt"/>
              </a:rPr>
              <a:t>Ռուսաստանը, Իրանը, Չինաստանը, </a:t>
            </a:r>
            <a:r>
              <a:rPr lang="hy-AM" sz="3200" dirty="0" smtClean="0">
                <a:solidFill>
                  <a:schemeClr val="bg2"/>
                </a:solidFill>
                <a:latin typeface="+mj-lt"/>
              </a:rPr>
              <a:t>բարձր </a:t>
            </a:r>
            <a:r>
              <a:rPr lang="hy-AM" sz="3200" dirty="0">
                <a:solidFill>
                  <a:schemeClr val="bg2"/>
                </a:solidFill>
                <a:latin typeface="+mj-lt"/>
              </a:rPr>
              <a:t>եկամուտ ունեցող երկրները, ԵՄ անդամ երկրները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074" name="Picture 2" descr="Image result for EU clip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01" y="178435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46672"/>
            <a:ext cx="248602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72" y="4103689"/>
            <a:ext cx="2257425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01" y="4194176"/>
            <a:ext cx="24193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2016-ին Հայաստանի </a:t>
            </a:r>
            <a:r>
              <a:rPr lang="hy-AM" dirty="0"/>
              <a:t>արտահանումը </a:t>
            </a:r>
            <a:r>
              <a:rPr lang="hy-AM" dirty="0" smtClean="0"/>
              <a:t>ԱՄՆ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sz="2600" dirty="0">
                <a:latin typeface="+mj-lt"/>
              </a:rPr>
              <a:t>Ընդհանուր արտահանումը </a:t>
            </a:r>
            <a:r>
              <a:rPr lang="hy-AM" sz="2600" dirty="0" smtClean="0">
                <a:latin typeface="+mj-lt"/>
              </a:rPr>
              <a:t>`</a:t>
            </a:r>
            <a:r>
              <a:rPr lang="en-US" sz="2600" dirty="0">
                <a:latin typeface="+mj-lt"/>
              </a:rPr>
              <a:t>$</a:t>
            </a:r>
            <a:r>
              <a:rPr lang="hy-AM" sz="2600" dirty="0" smtClean="0">
                <a:latin typeface="+mj-lt"/>
              </a:rPr>
              <a:t>42 միլիոն</a:t>
            </a:r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GSP</a:t>
            </a:r>
            <a:r>
              <a:rPr lang="en-US" sz="2600" dirty="0">
                <a:latin typeface="+mj-lt"/>
              </a:rPr>
              <a:t>`</a:t>
            </a:r>
            <a:r>
              <a:rPr lang="en-US" sz="2600" dirty="0" smtClean="0">
                <a:latin typeface="+mj-lt"/>
              </a:rPr>
              <a:t> $25 </a:t>
            </a:r>
            <a:r>
              <a:rPr lang="hy-AM" sz="2600" dirty="0" smtClean="0">
                <a:latin typeface="+mj-lt"/>
              </a:rPr>
              <a:t>միլիոն</a:t>
            </a:r>
            <a:endParaRPr lang="en-US" sz="2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18645"/>
              </p:ext>
            </p:extLst>
          </p:nvPr>
        </p:nvGraphicFramePr>
        <p:xfrm>
          <a:off x="609600" y="3048000"/>
          <a:ext cx="7848601" cy="3448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3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8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hy-AM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Հայաստանի 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GSP</a:t>
                      </a:r>
                      <a:r>
                        <a:rPr lang="en-US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y-AM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արտահանման օրինակներ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hy-AM" sz="1600" u="none" strike="noStrike" dirty="0" smtClean="0">
                          <a:effectLst/>
                          <a:latin typeface="+mj-lt"/>
                        </a:rPr>
                        <a:t>Ոչ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GSP </a:t>
                      </a:r>
                      <a:r>
                        <a:rPr lang="en-US" sz="1600" u="none" strike="noStrike" dirty="0" err="1" smtClean="0">
                          <a:effectLst/>
                          <a:latin typeface="+mj-lt"/>
                        </a:rPr>
                        <a:t>վճարի</a:t>
                      </a:r>
                      <a:r>
                        <a:rPr lang="hy-AM" sz="1600" u="none" strike="noStrike" baseline="0" dirty="0" smtClean="0">
                          <a:effectLst/>
                          <a:latin typeface="+mj-lt"/>
                        </a:rPr>
                        <a:t> տոկոսադրույքը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Ապրանք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y-AM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2016-ին հայկական ներմուծումից խնայված մաքս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ային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վճար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5.3%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y-AM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Ալյումինե</a:t>
                      </a:r>
                      <a:r>
                        <a:rPr lang="hy-AM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փայլաթիթեղ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y-AM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Մոտ 1 միլիոն դոլար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7519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5.5%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y-AM" sz="2000" u="none" strike="noStrike" dirty="0" smtClean="0">
                          <a:effectLst/>
                          <a:latin typeface="+mj-lt"/>
                        </a:rPr>
                        <a:t>Թանկարժեք մետաղներից զարդեր</a:t>
                      </a:r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hy-AM" sz="2000" u="none" strike="noStrike" dirty="0" smtClean="0">
                          <a:effectLst/>
                          <a:latin typeface="+mj-lt"/>
                        </a:rPr>
                        <a:t>ոչ</a:t>
                      </a:r>
                      <a:r>
                        <a:rPr lang="hy-AM" sz="2000" u="none" strike="noStrike" baseline="0" dirty="0" smtClean="0">
                          <a:effectLst/>
                          <a:latin typeface="+mj-lt"/>
                        </a:rPr>
                        <a:t> արծաթ</a:t>
                      </a:r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$90,000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y-AM" sz="2000" u="none" strike="noStrike" dirty="0" smtClean="0">
                          <a:effectLst/>
                          <a:latin typeface="+mj-lt"/>
                        </a:rPr>
                        <a:t>Որոշ ջեմեր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$30,000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0123"/>
            <a:ext cx="8229600" cy="1117515"/>
          </a:xfrm>
        </p:spPr>
        <p:txBody>
          <a:bodyPr/>
          <a:lstStyle/>
          <a:p>
            <a:r>
              <a:rPr lang="hy-AM" sz="2800" dirty="0">
                <a:solidFill>
                  <a:srgbClr val="FF0000"/>
                </a:solidFill>
              </a:rPr>
              <a:t>Օրինակ `</a:t>
            </a:r>
            <a:r>
              <a:rPr lang="en-US" sz="2800" dirty="0">
                <a:solidFill>
                  <a:srgbClr val="FF0000"/>
                </a:solidFill>
              </a:rPr>
              <a:t>GSP- </a:t>
            </a:r>
            <a:r>
              <a:rPr lang="hy-AM" sz="2800" dirty="0">
                <a:solidFill>
                  <a:srgbClr val="FF0000"/>
                </a:solidFill>
              </a:rPr>
              <a:t>ի առավելությունը Հայաստանի </a:t>
            </a:r>
            <a:r>
              <a:rPr lang="hy-AM" sz="2800" dirty="0" smtClean="0">
                <a:solidFill>
                  <a:srgbClr val="FF0000"/>
                </a:solidFill>
              </a:rPr>
              <a:t>բալի ջեմի </a:t>
            </a:r>
            <a:r>
              <a:rPr lang="hy-AM" sz="2800" dirty="0">
                <a:solidFill>
                  <a:srgbClr val="FF0000"/>
                </a:solidFill>
              </a:rPr>
              <a:t>արտահանման </a:t>
            </a:r>
            <a:r>
              <a:rPr lang="hy-AM" sz="2800" dirty="0" smtClean="0">
                <a:solidFill>
                  <a:srgbClr val="FF0000"/>
                </a:solidFill>
              </a:rPr>
              <a:t>համար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8287" y="3894138"/>
            <a:ext cx="3048000" cy="369578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HTS 2007.99.25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99934" y="1066800"/>
            <a:ext cx="5467865" cy="5333999"/>
          </a:xfrm>
        </p:spPr>
        <p:txBody>
          <a:bodyPr/>
          <a:lstStyle/>
          <a:p>
            <a:r>
              <a:rPr lang="hy-AM" sz="2200" dirty="0" smtClean="0">
                <a:latin typeface="+mj-lt"/>
              </a:rPr>
              <a:t>Ներկրողները </a:t>
            </a:r>
            <a:r>
              <a:rPr lang="hy-AM" sz="2200" dirty="0">
                <a:latin typeface="+mj-lt"/>
              </a:rPr>
              <a:t>վճարում են 4.5% </a:t>
            </a:r>
            <a:r>
              <a:rPr lang="hy-AM" sz="2200" dirty="0" smtClean="0">
                <a:latin typeface="+mj-lt"/>
              </a:rPr>
              <a:t>մաքս</a:t>
            </a:r>
            <a:r>
              <a:rPr lang="en-US" sz="2200" dirty="0" smtClean="0">
                <a:latin typeface="+mj-lt"/>
              </a:rPr>
              <a:t>,</a:t>
            </a:r>
            <a:r>
              <a:rPr lang="hy-AM" sz="2200" dirty="0" smtClean="0">
                <a:latin typeface="+mj-lt"/>
              </a:rPr>
              <a:t> </a:t>
            </a:r>
            <a:r>
              <a:rPr lang="hy-AM" sz="2200" dirty="0">
                <a:latin typeface="+mj-lt"/>
              </a:rPr>
              <a:t>երբ ներմուծում են </a:t>
            </a:r>
            <a:r>
              <a:rPr lang="hy-AM" sz="2200" dirty="0" smtClean="0">
                <a:latin typeface="+mj-lt"/>
              </a:rPr>
              <a:t>բազմաթիվ մրցակիցներից, </a:t>
            </a:r>
            <a:r>
              <a:rPr lang="hy-AM" sz="2200" dirty="0">
                <a:latin typeface="+mj-lt"/>
              </a:rPr>
              <a:t>այդ թվում `Ֆրանսիայից, Լեհաստանից եւ Գերմանիայից</a:t>
            </a:r>
            <a:r>
              <a:rPr lang="hy-AM" sz="2200" dirty="0" smtClean="0">
                <a:latin typeface="+mj-lt"/>
              </a:rPr>
              <a:t>:</a:t>
            </a:r>
          </a:p>
          <a:p>
            <a:r>
              <a:rPr lang="en-US" sz="2200" dirty="0">
                <a:latin typeface="+mj-lt"/>
              </a:rPr>
              <a:t>GSP </a:t>
            </a:r>
            <a:r>
              <a:rPr lang="hy-AM" sz="2200" dirty="0">
                <a:latin typeface="+mj-lt"/>
              </a:rPr>
              <a:t>ներմուծման համար Հայաստանում </a:t>
            </a:r>
            <a:r>
              <a:rPr lang="hy-AM" sz="2200" dirty="0" smtClean="0">
                <a:latin typeface="+mj-lt"/>
              </a:rPr>
              <a:t>ներմուծողները վճարում են 0%</a:t>
            </a:r>
          </a:p>
          <a:p>
            <a:r>
              <a:rPr lang="hy-AM" sz="2200" dirty="0">
                <a:latin typeface="+mj-lt"/>
              </a:rPr>
              <a:t>Մեկ </a:t>
            </a:r>
            <a:r>
              <a:rPr lang="hy-AM" sz="2200" dirty="0" smtClean="0">
                <a:latin typeface="+mj-lt"/>
              </a:rPr>
              <a:t>կիլո</a:t>
            </a:r>
            <a:r>
              <a:rPr lang="en-US" sz="2200" dirty="0" err="1" smtClean="0">
                <a:latin typeface="+mj-lt"/>
              </a:rPr>
              <a:t>գրամի</a:t>
            </a:r>
            <a:r>
              <a:rPr lang="en-US" sz="2200" dirty="0" smtClean="0">
                <a:latin typeface="+mj-lt"/>
              </a:rPr>
              <a:t> </a:t>
            </a:r>
            <a:r>
              <a:rPr lang="hy-AM" sz="2200" dirty="0" smtClean="0">
                <a:latin typeface="+mj-lt"/>
              </a:rPr>
              <a:t>դիմաց </a:t>
            </a:r>
            <a:r>
              <a:rPr lang="hy-AM" sz="2200" dirty="0">
                <a:latin typeface="+mj-lt"/>
              </a:rPr>
              <a:t>$ </a:t>
            </a:r>
            <a:r>
              <a:rPr lang="hy-AM" sz="2200" dirty="0" smtClean="0">
                <a:latin typeface="+mj-lt"/>
              </a:rPr>
              <a:t>2.37 դոլարով գնորդները Հայաստանում ամեն կ</a:t>
            </a:r>
            <a:r>
              <a:rPr lang="en-US" sz="2200" dirty="0" err="1" smtClean="0">
                <a:latin typeface="+mj-lt"/>
              </a:rPr>
              <a:t>իլոգրամի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համար</a:t>
            </a:r>
            <a:r>
              <a:rPr lang="hy-AM" sz="2200" dirty="0" smtClean="0">
                <a:latin typeface="+mj-lt"/>
              </a:rPr>
              <a:t> խնայում են 11 ցենտ</a:t>
            </a:r>
          </a:p>
          <a:p>
            <a:r>
              <a:rPr lang="hy-AM" sz="2200" dirty="0">
                <a:latin typeface="+mj-lt"/>
              </a:rPr>
              <a:t>Հայաստանն </a:t>
            </a:r>
            <a:r>
              <a:rPr lang="hy-AM" sz="2200" dirty="0" smtClean="0">
                <a:latin typeface="+mj-lt"/>
              </a:rPr>
              <a:t>այսօր ԱՄՆ-ի շուկայի </a:t>
            </a:r>
            <a:r>
              <a:rPr lang="hy-AM" sz="2200" dirty="0">
                <a:latin typeface="+mj-lt"/>
              </a:rPr>
              <a:t>4-րդ խոշորագույն մատակարարն է</a:t>
            </a:r>
            <a:endParaRPr lang="en-US" sz="2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AutoShape 2" descr="Image result for clip art jewelry"/>
          <p:cNvSpPr>
            <a:spLocks noChangeAspect="1" noChangeArrowheads="1"/>
          </p:cNvSpPr>
          <p:nvPr/>
        </p:nvSpPr>
        <p:spPr bwMode="auto">
          <a:xfrm>
            <a:off x="612775" y="441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clip art jewelry"/>
          <p:cNvSpPr>
            <a:spLocks noChangeAspect="1" noChangeArrowheads="1"/>
          </p:cNvSpPr>
          <p:nvPr/>
        </p:nvSpPr>
        <p:spPr bwMode="auto">
          <a:xfrm>
            <a:off x="1639887" y="106437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clip art oli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lip art oli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cherry jam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42432"/>
            <a:ext cx="1685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3338" y="1676400"/>
            <a:ext cx="3048000" cy="369578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HTS 7113.19.50</a:t>
            </a:r>
          </a:p>
          <a:p>
            <a:r>
              <a:rPr lang="en-US" dirty="0" smtClean="0">
                <a:latin typeface="+mj-lt"/>
              </a:rPr>
              <a:t>5.5% </a:t>
            </a:r>
            <a:r>
              <a:rPr lang="hy-AM" dirty="0" smtClean="0">
                <a:latin typeface="+mj-lt"/>
              </a:rPr>
              <a:t>տուրք ոչ </a:t>
            </a:r>
            <a:r>
              <a:rPr lang="en-US" dirty="0" smtClean="0">
                <a:latin typeface="+mj-lt"/>
              </a:rPr>
              <a:t>GSP </a:t>
            </a:r>
            <a:r>
              <a:rPr lang="hy-AM" dirty="0" smtClean="0">
                <a:latin typeface="+mj-lt"/>
              </a:rPr>
              <a:t>երկրներից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99934" y="1534383"/>
            <a:ext cx="5467865" cy="5166455"/>
          </a:xfrm>
        </p:spPr>
        <p:txBody>
          <a:bodyPr/>
          <a:lstStyle/>
          <a:p>
            <a:r>
              <a:rPr lang="hy-AM" sz="2400" dirty="0">
                <a:latin typeface="+mj-lt"/>
              </a:rPr>
              <a:t>Գնորդները վճարում են 5.5% </a:t>
            </a:r>
            <a:r>
              <a:rPr lang="hy-AM" sz="2400" dirty="0" smtClean="0">
                <a:latin typeface="+mj-lt"/>
              </a:rPr>
              <a:t>տուրք շատ երկրներից ներմուծման համար, </a:t>
            </a:r>
            <a:r>
              <a:rPr lang="hy-AM" sz="2400" dirty="0">
                <a:latin typeface="+mj-lt"/>
              </a:rPr>
              <a:t>նույնիսկ որոշակի </a:t>
            </a:r>
            <a:r>
              <a:rPr lang="en-US" sz="2400" dirty="0">
                <a:latin typeface="+mj-lt"/>
              </a:rPr>
              <a:t>GSP </a:t>
            </a:r>
            <a:r>
              <a:rPr lang="hy-AM" sz="2400" dirty="0" smtClean="0">
                <a:latin typeface="+mj-lt"/>
              </a:rPr>
              <a:t>երկրներից (որոնք բացառվել էին այս </a:t>
            </a:r>
            <a:r>
              <a:rPr lang="hy-AM" sz="2400" dirty="0">
                <a:latin typeface="+mj-lt"/>
              </a:rPr>
              <a:t>ապրանքի մրցակցային կարիքների </a:t>
            </a:r>
            <a:r>
              <a:rPr lang="hy-AM" sz="2400" dirty="0" smtClean="0">
                <a:latin typeface="+mj-lt"/>
              </a:rPr>
              <a:t>սահմանափակումը գերազանցելու համար`Թուրքիա</a:t>
            </a:r>
            <a:r>
              <a:rPr lang="hy-AM" sz="2400" dirty="0">
                <a:latin typeface="+mj-lt"/>
              </a:rPr>
              <a:t>, Հնդկաստան, Թաիլանդ)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AutoShape 2" descr="Image result for clip art jewelry"/>
          <p:cNvSpPr>
            <a:spLocks noChangeAspect="1" noChangeArrowheads="1"/>
          </p:cNvSpPr>
          <p:nvPr/>
        </p:nvSpPr>
        <p:spPr bwMode="auto">
          <a:xfrm>
            <a:off x="612775" y="441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clip art jewel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Image result for clip art jewel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2926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772383"/>
          </a:xfrm>
        </p:spPr>
        <p:txBody>
          <a:bodyPr/>
          <a:lstStyle/>
          <a:p>
            <a:r>
              <a:rPr lang="hy-AM" sz="2800" dirty="0"/>
              <a:t>Օրինակ `Հայաստանի </a:t>
            </a:r>
            <a:r>
              <a:rPr lang="en-US" sz="2800" dirty="0" smtClean="0"/>
              <a:t>GSP-</a:t>
            </a:r>
            <a:r>
              <a:rPr lang="en-US" sz="2800" dirty="0" err="1" smtClean="0"/>
              <a:t>ով</a:t>
            </a:r>
            <a:r>
              <a:rPr lang="hy-AM" sz="2800" dirty="0" smtClean="0"/>
              <a:t> </a:t>
            </a:r>
            <a:r>
              <a:rPr lang="hy-AM" sz="2800" dirty="0"/>
              <a:t>թանկարժեք զարդերի </a:t>
            </a:r>
            <a:r>
              <a:rPr lang="hy-AM" sz="2800" dirty="0" smtClean="0"/>
              <a:t>արտահան</a:t>
            </a:r>
            <a:r>
              <a:rPr lang="en-US" sz="2800" dirty="0" err="1" smtClean="0"/>
              <a:t>ման</a:t>
            </a:r>
            <a:r>
              <a:rPr lang="en-US" sz="2800" dirty="0" smtClean="0"/>
              <a:t> </a:t>
            </a:r>
            <a:r>
              <a:rPr lang="hy-AM" sz="2800" dirty="0" smtClean="0"/>
              <a:t>առավելություն</a:t>
            </a:r>
            <a:r>
              <a:rPr lang="en-US" sz="2800" dirty="0" smtClean="0"/>
              <a:t>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0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r>
              <a:rPr lang="hy-AM" sz="4200" dirty="0" smtClean="0">
                <a:latin typeface="+mj-lt"/>
              </a:rPr>
              <a:t>Հաջորդ քայլերը․</a:t>
            </a:r>
          </a:p>
          <a:p>
            <a:pPr marL="914400" lvl="2" indent="0" algn="ctr">
              <a:buNone/>
            </a:pPr>
            <a:r>
              <a:rPr lang="en-US" sz="4200" dirty="0" smtClean="0">
                <a:latin typeface="+mj-lt"/>
              </a:rPr>
              <a:t>Ե</a:t>
            </a:r>
            <a:r>
              <a:rPr lang="hy-AM" sz="4200" dirty="0" smtClean="0">
                <a:latin typeface="+mj-lt"/>
              </a:rPr>
              <a:t>րբ ապրանքը </a:t>
            </a:r>
            <a:r>
              <a:rPr lang="en-US" sz="4200" dirty="0" smtClean="0">
                <a:latin typeface="+mj-lt"/>
              </a:rPr>
              <a:t>GSP </a:t>
            </a:r>
            <a:r>
              <a:rPr lang="hy-AM" sz="4200" dirty="0" smtClean="0">
                <a:latin typeface="+mj-lt"/>
              </a:rPr>
              <a:t>իրավասու է</a:t>
            </a:r>
            <a:r>
              <a:rPr lang="en-US" sz="4200" dirty="0" smtClean="0">
                <a:latin typeface="+mj-lt"/>
              </a:rPr>
              <a:t>,</a:t>
            </a:r>
            <a:endParaRPr lang="en-US" sz="4200" dirty="0">
              <a:latin typeface="+mj-lt"/>
            </a:endParaRPr>
          </a:p>
          <a:p>
            <a:pPr marL="914400" lvl="2" indent="0" algn="ctr">
              <a:buNone/>
            </a:pPr>
            <a:r>
              <a:rPr lang="hy-AM" sz="4200" dirty="0" smtClean="0">
                <a:latin typeface="+mj-lt"/>
              </a:rPr>
              <a:t>գնորդը </a:t>
            </a:r>
            <a:r>
              <a:rPr lang="en-US" sz="4200" dirty="0" err="1" smtClean="0">
                <a:latin typeface="+mj-lt"/>
              </a:rPr>
              <a:t>պետք</a:t>
            </a:r>
            <a:r>
              <a:rPr lang="en-US" sz="4200" dirty="0" smtClean="0">
                <a:latin typeface="+mj-lt"/>
              </a:rPr>
              <a:t> է </a:t>
            </a:r>
            <a:r>
              <a:rPr lang="hy-AM" sz="4200" dirty="0" smtClean="0">
                <a:latin typeface="+mj-lt"/>
              </a:rPr>
              <a:t>պահանջ</a:t>
            </a:r>
            <a:r>
              <a:rPr lang="en-US" sz="4200" dirty="0" smtClean="0">
                <a:latin typeface="+mj-lt"/>
              </a:rPr>
              <a:t>ի </a:t>
            </a:r>
            <a:r>
              <a:rPr lang="en-US" sz="4200" dirty="0" err="1" smtClean="0">
                <a:latin typeface="+mj-lt"/>
              </a:rPr>
              <a:t>այդ</a:t>
            </a:r>
            <a:r>
              <a:rPr lang="en-US" sz="4200" dirty="0" smtClean="0">
                <a:latin typeface="+mj-lt"/>
              </a:rPr>
              <a:t> </a:t>
            </a:r>
            <a:r>
              <a:rPr lang="en-US" sz="4200" dirty="0" err="1" smtClean="0">
                <a:latin typeface="+mj-lt"/>
              </a:rPr>
              <a:t>արտոնությունները</a:t>
            </a:r>
            <a:r>
              <a:rPr lang="en-US" sz="4200" dirty="0" smtClean="0">
                <a:latin typeface="+mj-lt"/>
              </a:rPr>
              <a:t>:</a:t>
            </a:r>
            <a:r>
              <a:rPr lang="hy-AM" sz="4200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hy-AM" sz="4800" b="1" dirty="0" smtClean="0">
                <a:solidFill>
                  <a:schemeClr val="tx1"/>
                </a:solidFill>
              </a:rPr>
              <a:t>Հաջորդ քայլերը․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GSP ի</a:t>
            </a:r>
            <a:r>
              <a:rPr lang="hy-AM" sz="4800" b="1" dirty="0" smtClean="0">
                <a:solidFill>
                  <a:schemeClr val="tx1"/>
                </a:solidFill>
              </a:rPr>
              <a:t>րավասու ապրանքներ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22783" y="1905000"/>
            <a:ext cx="3733800" cy="3484031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hy-AM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Ոչ իրավասու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000" b="1" dirty="0">
                <a:effectLst/>
                <a:latin typeface="+mj-lt"/>
              </a:rPr>
              <a:t>Տ</a:t>
            </a:r>
            <a:r>
              <a:rPr lang="hy-AM" sz="2000" b="1" dirty="0" smtClean="0">
                <a:effectLst/>
                <a:latin typeface="+mj-lt"/>
              </a:rPr>
              <a:t>եքստիլի և հագուստ</a:t>
            </a:r>
            <a:r>
              <a:rPr lang="hy-AM" sz="2000" b="1" dirty="0">
                <a:effectLst/>
                <a:latin typeface="+mj-lt"/>
              </a:rPr>
              <a:t>ի</a:t>
            </a:r>
            <a:r>
              <a:rPr lang="en-US" sz="2000" b="1" dirty="0" smtClean="0">
                <a:effectLst/>
                <a:latin typeface="+mj-lt"/>
              </a:rPr>
              <a:t> </a:t>
            </a:r>
            <a:r>
              <a:rPr lang="hy-AM" sz="2000" b="1" dirty="0" smtClean="0">
                <a:effectLst/>
                <a:latin typeface="+mj-lt"/>
              </a:rPr>
              <a:t>մեծ մասը</a:t>
            </a:r>
            <a:endParaRPr lang="en-US" sz="20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000" b="1" dirty="0" smtClean="0">
                <a:effectLst/>
                <a:latin typeface="+mj-lt"/>
              </a:rPr>
              <a:t>Ժամացույցներ</a:t>
            </a:r>
            <a:endParaRPr lang="en-US" sz="20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000" b="1" dirty="0">
                <a:effectLst/>
                <a:latin typeface="+mj-lt"/>
              </a:rPr>
              <a:t>Կ</a:t>
            </a:r>
            <a:r>
              <a:rPr lang="hy-AM" sz="2000" b="1" dirty="0" smtClean="0">
                <a:effectLst/>
                <a:latin typeface="+mj-lt"/>
              </a:rPr>
              <a:t>ոշկեղեն</a:t>
            </a:r>
            <a:endParaRPr lang="en-US" sz="20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y-AM" sz="2000" b="1" dirty="0" smtClean="0">
                <a:effectLst/>
                <a:latin typeface="+mj-lt"/>
              </a:rPr>
              <a:t>Որոշ ձեռնոցներ և կաշվե իրեր</a:t>
            </a:r>
            <a:r>
              <a:rPr lang="en-US" sz="2000" b="1" dirty="0" smtClean="0">
                <a:effectLst/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y-AM" sz="2000" b="1" dirty="0" smtClean="0">
                <a:effectLst/>
                <a:latin typeface="+mj-lt"/>
              </a:rPr>
              <a:t>Շատ գյուղատնտեսական ապրանքներ</a:t>
            </a:r>
            <a:endParaRPr lang="en-US" sz="2000" b="1" dirty="0" smtClean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0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15</a:t>
            </a:fld>
            <a:endParaRPr lang="en-US" sz="11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" y="1905000"/>
            <a:ext cx="3581400" cy="3434786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hy-AM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Իրավասու</a:t>
            </a:r>
            <a:endParaRPr 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Շատ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արտադրված իրեր և միջոցներ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ՆՈՐՈՒՅԹ ճ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անապարհորդական ապրանքներ, ինչպիսիք են՝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ուսապարկերը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, պայուսակները, դրամապանակները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Ոսկերչական իրեր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Ո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րոշ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գյ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ո</a:t>
            </a: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ւղատնտեսական ապրանքներ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Շատ քիմիական նյութեր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Շատ հանքանյութեր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hy-AM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Որոշ գորգեր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7848600" y="5802269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" y="5789093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1375065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6548869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9" y="5802269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4531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lipart hand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0941"/>
            <a:ext cx="2152864" cy="1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ugga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73388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349066"/>
            <a:ext cx="52578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y-AM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Հաջորդ </a:t>
            </a:r>
            <a:r>
              <a:rPr lang="hy-AM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քայլերը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hy-AM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GSP-</a:t>
            </a:r>
            <a:r>
              <a:rPr lang="hy-AM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ի </a:t>
            </a:r>
            <a:r>
              <a:rPr lang="hy-AM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նոր </a:t>
            </a:r>
            <a:r>
              <a:rPr lang="hy-AM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արտադրանք`</a:t>
            </a:r>
          </a:p>
          <a:p>
            <a:pPr algn="ctr"/>
            <a:r>
              <a:rPr lang="hy-AM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"Ճանապարհորդական ապրանքներ"</a:t>
            </a: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94624"/>
            <a:ext cx="6248400" cy="29905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y-AM" sz="2200" dirty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ԱՄՆ-ի շուկան «Ճանապարհորդական ապրանքների» համար, ներառյալ </a:t>
            </a:r>
            <a:r>
              <a:rPr lang="en-US" sz="2200" dirty="0" err="1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ճամպրուկները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y-AM" sz="2200" dirty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կաշվե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իրերը, </a:t>
            </a:r>
            <a:r>
              <a:rPr lang="en-US" sz="2200" dirty="0" err="1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ուսապարկերը</a:t>
            </a:r>
            <a:r>
              <a:rPr lang="en-US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200" dirty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եւ «գրպանի ապրանքները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»՝ </a:t>
            </a:r>
            <a:r>
              <a:rPr lang="hy-AM" sz="2200" dirty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ինչպիսիք են դրամապանակները,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ակնոց</a:t>
            </a:r>
            <a:r>
              <a:rPr lang="en-US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ի </a:t>
            </a:r>
            <a:r>
              <a:rPr lang="en-US" sz="2200" dirty="0" err="1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տուփերը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․ քանակը`</a:t>
            </a:r>
            <a:r>
              <a:rPr lang="en-US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$ </a:t>
            </a:r>
            <a:r>
              <a:rPr lang="hy-AM" sz="2200" dirty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մլրդ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err="1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Մաքսավճարները</a:t>
            </a:r>
            <a:r>
              <a:rPr lang="en-US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կախված ապրանքից տատանվում են 6-20</a:t>
            </a:r>
            <a:r>
              <a:rPr lang="en-US" sz="2200" dirty="0" smtClean="0">
                <a:solidFill>
                  <a:srgbClr val="0E435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US" sz="2200" dirty="0">
              <a:solidFill>
                <a:srgbClr val="0E435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398587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 GSP-</a:t>
            </a:r>
            <a:r>
              <a:rPr lang="hy-AM" b="1" i="1" dirty="0" smtClean="0">
                <a:solidFill>
                  <a:schemeClr val="tx1"/>
                </a:solidFill>
              </a:rPr>
              <a:t>ի տարեկան վերանայման գործընթացը</a:t>
            </a:r>
            <a:r>
              <a:rPr lang="en-US" sz="4500" b="1" i="1" dirty="0" smtClean="0">
                <a:solidFill>
                  <a:schemeClr val="tx1"/>
                </a:solidFill>
              </a:rPr>
              <a:t/>
            </a:r>
            <a:br>
              <a:rPr lang="en-US" sz="4500" b="1" i="1" dirty="0" smtClean="0">
                <a:solidFill>
                  <a:schemeClr val="tx1"/>
                </a:solidFill>
              </a:rPr>
            </a:br>
            <a:r>
              <a:rPr lang="en-US" sz="5100" b="1" dirty="0" smtClean="0">
                <a:solidFill>
                  <a:schemeClr val="tx1"/>
                </a:solidFill>
              </a:rPr>
              <a:t/>
            </a:r>
            <a:br>
              <a:rPr lang="en-US" sz="5100" b="1" dirty="0" smtClean="0">
                <a:solidFill>
                  <a:schemeClr val="tx1"/>
                </a:solidFill>
              </a:rPr>
            </a:b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602556"/>
              </p:ext>
            </p:extLst>
          </p:nvPr>
        </p:nvGraphicFramePr>
        <p:xfrm>
          <a:off x="762000" y="16002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839200" cy="465595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GSP-</a:t>
            </a:r>
            <a:r>
              <a:rPr lang="hy-AM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ից վեր․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Արտահանումը յուրաքանչյուր երկրից պետք է լինի մրցունակ․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y-AM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Որակի հսկողություն</a:t>
            </a: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y-AM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y-AM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Պատվերի արագ </a:t>
            </a:r>
            <a:r>
              <a:rPr lang="hy-AM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կատարում</a:t>
            </a: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y-AM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y-AM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 վիճակի լինել արագ հարմարվել փոփոխվող պահանջներին</a:t>
            </a:r>
            <a:endParaRPr lang="hy-AM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y-AM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Աշխատանքային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բարձր</a:t>
            </a:r>
            <a:r>
              <a:rPr lang="hy-AM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ստանդարտներ</a:t>
            </a:r>
            <a:r>
              <a:rPr lang="en-US" sz="6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lip art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91642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3249" y="16042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GSP</a:t>
            </a:r>
            <a:r>
              <a:rPr lang="hy-AM" sz="3200" b="1" dirty="0" smtClean="0">
                <a:solidFill>
                  <a:schemeClr val="tx1"/>
                </a:solidFill>
              </a:rPr>
              <a:t>-ից վեր</a:t>
            </a:r>
            <a:r>
              <a:rPr lang="hy-AM" sz="3200" b="1" dirty="0">
                <a:solidFill>
                  <a:schemeClr val="tx1"/>
                </a:solidFill>
              </a:rPr>
              <a:t>․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hy-AM" sz="3200" b="1" dirty="0" smtClean="0">
                <a:solidFill>
                  <a:schemeClr val="tx1"/>
                </a:solidFill>
              </a:rPr>
              <a:t>Հայտնաբերել և </a:t>
            </a:r>
            <a:r>
              <a:rPr lang="hy-AM" sz="3200" b="1" dirty="0">
                <a:solidFill>
                  <a:schemeClr val="tx1"/>
                </a:solidFill>
              </a:rPr>
              <a:t>զարգացնել </a:t>
            </a:r>
            <a:r>
              <a:rPr lang="hy-AM" sz="3200" b="1" dirty="0" smtClean="0">
                <a:solidFill>
                  <a:schemeClr val="tx1"/>
                </a:solidFill>
              </a:rPr>
              <a:t>ԱՄՆ պոտենցիալ  գնորդներին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Կախված է չափերից, </a:t>
            </a:r>
            <a:r>
              <a:rPr lang="hy-AM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ոլորտից</a:t>
            </a: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փորձից</a:t>
            </a:r>
          </a:p>
          <a:p>
            <a:pPr>
              <a:defRPr/>
            </a:pPr>
            <a:endParaRPr lang="hy-AM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y-AM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Հասկանալ </a:t>
            </a: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ԱՄՆ շուկան</a:t>
            </a:r>
          </a:p>
          <a:p>
            <a:pPr>
              <a:defRPr/>
            </a:pPr>
            <a:endParaRPr lang="hy-AM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Ինչպիսի </a:t>
            </a:r>
            <a:r>
              <a:rPr lang="hy-AM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հարաբերություններ՝ </a:t>
            </a: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գործակալ, դիստրիբյուտոր, գործընկեր, համատեղ ձեռնարկություն</a:t>
            </a:r>
          </a:p>
          <a:p>
            <a:pPr>
              <a:defRPr/>
            </a:pPr>
            <a:endParaRPr lang="hy-AM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Լավագույն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տեղեկություն</a:t>
            </a:r>
            <a:r>
              <a:rPr lang="hy-AM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hy-AM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Ձեր սեփական ցանցը:</a:t>
            </a:r>
          </a:p>
          <a:p>
            <a:pPr>
              <a:defRPr/>
            </a:pPr>
            <a:endParaRPr lang="hy-AM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y-AM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Առևտրային ցուցահանդեսներ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hy-AM" dirty="0"/>
              <a:t>Միացյալ Նահանգները </a:t>
            </a:r>
            <a:r>
              <a:rPr lang="hy-AM" dirty="0" smtClean="0"/>
              <a:t>աշխարհում միակ </a:t>
            </a:r>
            <a:r>
              <a:rPr lang="hy-AM" dirty="0"/>
              <a:t>ամենամեծ առեւտրային երկիրն 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pPr algn="just"/>
            <a:r>
              <a:rPr lang="en-US" sz="3600" dirty="0" smtClean="0">
                <a:latin typeface="+mj-lt"/>
              </a:rPr>
              <a:t>$2.2</a:t>
            </a:r>
            <a:r>
              <a:rPr lang="hy-AM" sz="3600" dirty="0" smtClean="0">
                <a:latin typeface="+mj-lt"/>
              </a:rPr>
              <a:t> տրիլիոն արտահանում</a:t>
            </a:r>
            <a:endParaRPr lang="hy-AM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+mj-lt"/>
              </a:rPr>
              <a:t>$2.7 </a:t>
            </a:r>
            <a:r>
              <a:rPr lang="hy-AM" sz="3600" dirty="0" smtClean="0">
                <a:latin typeface="+mj-lt"/>
              </a:rPr>
              <a:t>տրիլիոն ներկրում</a:t>
            </a:r>
            <a:endParaRPr lang="en-US" sz="36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BCEC-A5D6-4778-89F8-C8C763ECA7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dirty="0" smtClean="0"/>
              <a:t>GSP</a:t>
            </a:r>
            <a:r>
              <a:rPr lang="hy-AM" dirty="0" smtClean="0"/>
              <a:t>-ից վեր</a:t>
            </a:r>
            <a:r>
              <a:rPr lang="en-US" dirty="0" smtClean="0"/>
              <a:t>: </a:t>
            </a:r>
            <a:r>
              <a:rPr lang="hy-AM" dirty="0"/>
              <a:t>Արտահանման վրա ազդող </a:t>
            </a:r>
            <a:r>
              <a:rPr lang="hy-AM" dirty="0" smtClean="0"/>
              <a:t>կանոն</a:t>
            </a:r>
            <a:r>
              <a:rPr lang="en-US" dirty="0" err="1" smtClean="0"/>
              <a:t>ակարգեր</a:t>
            </a:r>
            <a:r>
              <a:rPr lang="hy-AM" dirty="0" smtClean="0"/>
              <a:t>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hy-AM" dirty="0" smtClean="0">
                <a:latin typeface="+mj-lt"/>
              </a:rPr>
              <a:t>Շատ բարդ է և ոլորտին հատուկ</a:t>
            </a:r>
            <a:endParaRPr lang="en-US" dirty="0" smtClean="0">
              <a:latin typeface="+mj-lt"/>
            </a:endParaRPr>
          </a:p>
          <a:p>
            <a:r>
              <a:rPr lang="hy-AM" dirty="0" smtClean="0">
                <a:latin typeface="+mj-lt"/>
              </a:rPr>
              <a:t>Սննդամթերքը և բժշկական ապրանքները ավելի շատ են կարգավորվում</a:t>
            </a:r>
            <a:r>
              <a:rPr lang="en-US" dirty="0" smtClean="0">
                <a:latin typeface="+mj-lt"/>
              </a:rPr>
              <a:t>. USDA </a:t>
            </a:r>
            <a:r>
              <a:rPr lang="hy-AM" dirty="0" smtClean="0">
                <a:latin typeface="+mj-lt"/>
              </a:rPr>
              <a:t>և</a:t>
            </a:r>
            <a:r>
              <a:rPr lang="en-US" dirty="0" smtClean="0">
                <a:latin typeface="+mj-lt"/>
              </a:rPr>
              <a:t> FDA SPS </a:t>
            </a:r>
            <a:r>
              <a:rPr lang="hy-AM" dirty="0" smtClean="0">
                <a:latin typeface="+mj-lt"/>
              </a:rPr>
              <a:t>պահանջները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hy-AM" sz="3200" b="1" dirty="0" smtClean="0">
                <a:solidFill>
                  <a:schemeClr val="tx1"/>
                </a:solidFill>
              </a:rPr>
              <a:t>Իմ ապրանքը իրավասու՞ է </a:t>
            </a:r>
            <a:r>
              <a:rPr lang="en-US" sz="3200" b="1" dirty="0" smtClean="0">
                <a:solidFill>
                  <a:schemeClr val="tx1"/>
                </a:solidFill>
              </a:rPr>
              <a:t>GSP</a:t>
            </a:r>
            <a:r>
              <a:rPr lang="hy-AM" sz="3200" b="1" dirty="0" smtClean="0">
                <a:solidFill>
                  <a:schemeClr val="tx1"/>
                </a:solidFill>
              </a:rPr>
              <a:t>-ի համար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hy-AM" sz="1800" b="1" dirty="0" smtClean="0">
                <a:solidFill>
                  <a:schemeClr val="accent3"/>
                </a:solidFill>
                <a:effectLst/>
                <a:latin typeface="+mj-lt"/>
              </a:rPr>
              <a:t>Հարցրեք ԱՄՆ դեսպանատանը</a:t>
            </a:r>
            <a:endParaRPr lang="en-US" sz="1800" b="1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lvl="0">
              <a:buFont typeface="+mj-lt"/>
              <a:buAutoNum type="arabicPeriod"/>
            </a:pPr>
            <a:r>
              <a:rPr lang="hy-AM" sz="1800" b="1" dirty="0">
                <a:solidFill>
                  <a:schemeClr val="accent3"/>
                </a:solidFill>
                <a:effectLst/>
                <a:latin typeface="+mj-lt"/>
              </a:rPr>
              <a:t>ԱՄՆ Մաքսային եւ սահմանային </a:t>
            </a:r>
            <a:r>
              <a:rPr lang="hy-AM" sz="1800" b="1" dirty="0" smtClean="0">
                <a:solidFill>
                  <a:schemeClr val="accent3"/>
                </a:solidFill>
                <a:effectLst/>
                <a:latin typeface="+mj-lt"/>
              </a:rPr>
              <a:t>պաշտպանությանը</a:t>
            </a:r>
            <a:r>
              <a:rPr lang="en-US" sz="1800" b="1" dirty="0" smtClean="0">
                <a:solidFill>
                  <a:schemeClr val="accent3"/>
                </a:solidFill>
                <a:effectLst/>
                <a:latin typeface="+mj-lt"/>
              </a:rPr>
              <a:t>(CBP)</a:t>
            </a:r>
            <a:r>
              <a:rPr lang="hy-AM" sz="1800" b="1" dirty="0" smtClean="0">
                <a:solidFill>
                  <a:schemeClr val="accent3"/>
                </a:solidFill>
                <a:effectLst/>
                <a:latin typeface="+mj-lt"/>
              </a:rPr>
              <a:t>․</a:t>
            </a:r>
            <a:r>
              <a:rPr lang="en-US" sz="1800" b="1" dirty="0" smtClean="0">
                <a:solidFill>
                  <a:schemeClr val="accent3"/>
                </a:solidFill>
                <a:effectLst/>
                <a:latin typeface="+mj-lt"/>
              </a:rPr>
              <a:t> </a:t>
            </a:r>
            <a:endParaRPr lang="en-US" sz="1800" dirty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latin typeface="+mj-lt"/>
                <a:hlinkClick r:id="rId2"/>
              </a:rPr>
              <a:t>https://www.cbp.gov/trade</a:t>
            </a:r>
            <a:r>
              <a:rPr lang="en-US" sz="1400" dirty="0">
                <a:solidFill>
                  <a:schemeClr val="accent3"/>
                </a:solidFill>
                <a:effectLst/>
                <a:latin typeface="+mj-lt"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 err="1" smtClean="0">
                <a:effectLst/>
                <a:latin typeface="+mj-lt"/>
              </a:rPr>
              <a:t>Ընդլայնված</a:t>
            </a:r>
            <a:r>
              <a:rPr lang="en-US" sz="1400" dirty="0" smtClean="0">
                <a:effectLst/>
                <a:latin typeface="+mj-lt"/>
              </a:rPr>
              <a:t> </a:t>
            </a:r>
            <a:r>
              <a:rPr lang="en-US" sz="1400" dirty="0" err="1" smtClean="0">
                <a:effectLst/>
                <a:latin typeface="+mj-lt"/>
              </a:rPr>
              <a:t>կանոնակարգում</a:t>
            </a:r>
            <a:endParaRPr lang="en-US" sz="1400" dirty="0">
              <a:effectLst/>
              <a:latin typeface="+mj-lt"/>
            </a:endParaRPr>
          </a:p>
          <a:p>
            <a:pPr lvl="0">
              <a:buFont typeface="+mj-lt"/>
              <a:buAutoNum type="arabicPeriod"/>
            </a:pPr>
            <a:r>
              <a:rPr lang="hy-AM" sz="1800" b="1" dirty="0">
                <a:solidFill>
                  <a:schemeClr val="accent3"/>
                </a:solidFill>
                <a:effectLst/>
                <a:latin typeface="+mj-lt"/>
              </a:rPr>
              <a:t>ԱՄՆ սակագնային պլան եւ սակագնային </a:t>
            </a:r>
            <a:r>
              <a:rPr lang="hy-AM" sz="1800" b="1" dirty="0" smtClean="0">
                <a:solidFill>
                  <a:schemeClr val="accent3"/>
                </a:solidFill>
                <a:effectLst/>
                <a:latin typeface="+mj-lt"/>
              </a:rPr>
              <a:t>բազա</a:t>
            </a:r>
            <a:r>
              <a:rPr lang="hy-AM" sz="1800" b="1" dirty="0">
                <a:solidFill>
                  <a:schemeClr val="accent3"/>
                </a:solidFill>
                <a:effectLst/>
                <a:latin typeface="+mj-lt"/>
              </a:rPr>
              <a:t>․</a:t>
            </a:r>
            <a:r>
              <a:rPr lang="en-US" sz="1800" b="1" dirty="0" smtClean="0">
                <a:solidFill>
                  <a:schemeClr val="accent3"/>
                </a:solidFill>
                <a:effectLst/>
                <a:latin typeface="+mj-lt"/>
              </a:rPr>
              <a:t> </a:t>
            </a:r>
            <a:endParaRPr lang="en-US" sz="1800" dirty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latin typeface="+mj-lt"/>
                <a:hlinkClick r:id="rId3"/>
              </a:rPr>
              <a:t>http://usitc.gov/tata/hts/bychapter/index.htm</a:t>
            </a:r>
            <a:r>
              <a:rPr lang="en-US" sz="1400" dirty="0">
                <a:solidFill>
                  <a:schemeClr val="accent3"/>
                </a:solidFill>
                <a:effectLst/>
                <a:latin typeface="+mj-lt"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hy-AM" sz="1400" dirty="0">
                <a:effectLst/>
                <a:latin typeface="+mj-lt"/>
              </a:rPr>
              <a:t>Տես, մասնավորապես, ընդհանուր </a:t>
            </a:r>
            <a:r>
              <a:rPr lang="hy-AM" sz="1400" dirty="0" smtClean="0">
                <a:effectLst/>
                <a:latin typeface="+mj-lt"/>
              </a:rPr>
              <a:t>Ծանոթագրություն 4 -ը  </a:t>
            </a:r>
            <a:r>
              <a:rPr lang="en-US" sz="1400" u="sng" dirty="0" smtClean="0">
                <a:solidFill>
                  <a:schemeClr val="accent3"/>
                </a:solidFill>
                <a:effectLst/>
                <a:latin typeface="+mj-lt"/>
                <a:hlinkClick r:id="rId4"/>
              </a:rPr>
              <a:t>http</a:t>
            </a:r>
            <a:r>
              <a:rPr lang="en-US" sz="1400" u="sng" dirty="0">
                <a:solidFill>
                  <a:schemeClr val="accent3"/>
                </a:solidFill>
                <a:effectLst/>
                <a:latin typeface="+mj-lt"/>
                <a:hlinkClick r:id="rId4"/>
              </a:rPr>
              <a:t>://www.usitc.gov/tariff_affairs/tariff_databases.htm</a:t>
            </a:r>
            <a:r>
              <a:rPr lang="en-US" sz="1400" dirty="0">
                <a:solidFill>
                  <a:schemeClr val="accent3"/>
                </a:solidFill>
                <a:effectLst/>
                <a:latin typeface="+mj-lt"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hy-AM" sz="3200" b="1" dirty="0">
                <a:solidFill>
                  <a:schemeClr val="tx1"/>
                </a:solidFill>
              </a:rPr>
              <a:t>Լրացուցիչ տեղեկություններ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hy-AM" sz="1800" b="1" dirty="0">
                <a:solidFill>
                  <a:schemeClr val="accent3"/>
                </a:solidFill>
                <a:effectLst/>
                <a:latin typeface="+mj-lt"/>
              </a:rPr>
              <a:t>Առողջություն / Անվտանգություն / Սպառողների </a:t>
            </a:r>
            <a:r>
              <a:rPr lang="hy-AM" sz="1800" b="1" dirty="0" smtClean="0">
                <a:solidFill>
                  <a:schemeClr val="accent3"/>
                </a:solidFill>
                <a:effectLst/>
                <a:latin typeface="+mj-lt"/>
              </a:rPr>
              <a:t>խնդիրներ.</a:t>
            </a:r>
            <a:endParaRPr lang="en-US" sz="1800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 smtClean="0">
                <a:effectLst/>
                <a:latin typeface="+mj-lt"/>
              </a:rPr>
              <a:t>h</a:t>
            </a:r>
            <a:r>
              <a:rPr lang="en-US" sz="1400" u="sng" dirty="0" smtClean="0">
                <a:effectLst/>
                <a:latin typeface="+mj-lt"/>
              </a:rPr>
              <a:t>ttps://www.cpsc.gov/Business--Manufacturing/Import-Safety</a:t>
            </a:r>
            <a:endParaRPr lang="en-US" sz="1400" dirty="0" smtClean="0"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 smtClean="0">
                <a:solidFill>
                  <a:schemeClr val="accent3"/>
                </a:solidFill>
                <a:effectLst/>
                <a:latin typeface="+mj-lt"/>
                <a:hlinkClick r:id="rId2"/>
              </a:rPr>
              <a:t>http</a:t>
            </a:r>
            <a:r>
              <a:rPr lang="en-US" sz="1400" u="sng" dirty="0">
                <a:solidFill>
                  <a:schemeClr val="accent3"/>
                </a:solidFill>
                <a:effectLst/>
                <a:latin typeface="+mj-lt"/>
                <a:hlinkClick r:id="rId2"/>
              </a:rPr>
              <a:t>://www.fda.gov/ForIndustry/FDABasicsforIndustry/default.htm</a:t>
            </a:r>
            <a:r>
              <a:rPr lang="en-US" sz="1400" dirty="0">
                <a:solidFill>
                  <a:schemeClr val="accent3"/>
                </a:solidFill>
                <a:effectLst/>
                <a:latin typeface="+mj-lt"/>
              </a:rPr>
              <a:t>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accent3"/>
                </a:solidFill>
                <a:effectLst/>
                <a:latin typeface="+mj-lt"/>
                <a:hlinkClick r:id="rId3"/>
              </a:rPr>
              <a:t>https://www.fsis.usda.gov/wps/portal/fsis/home</a:t>
            </a:r>
            <a:r>
              <a:rPr lang="en-US" sz="1400" dirty="0">
                <a:solidFill>
                  <a:schemeClr val="accent3"/>
                </a:solidFill>
                <a:effectLst/>
                <a:latin typeface="+mj-lt"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lvl="0">
              <a:buFont typeface="+mj-lt"/>
              <a:buAutoNum type="arabicPeriod"/>
            </a:pPr>
            <a:r>
              <a:rPr lang="en-US" sz="1800" b="1" dirty="0">
                <a:solidFill>
                  <a:schemeClr val="accent3"/>
                </a:solidFill>
                <a:effectLst/>
                <a:latin typeface="+mj-lt"/>
              </a:rPr>
              <a:t>USTR </a:t>
            </a:r>
            <a:r>
              <a:rPr lang="hy-AM" sz="1800" b="1" dirty="0">
                <a:solidFill>
                  <a:schemeClr val="accent3"/>
                </a:solidFill>
                <a:effectLst/>
                <a:latin typeface="+mj-lt"/>
              </a:rPr>
              <a:t>կայք, էլեկտրոնային փոստ եւ հեռախոսային կապ:</a:t>
            </a:r>
            <a:endParaRPr lang="en-US" sz="1800" dirty="0" smtClean="0">
              <a:solidFill>
                <a:schemeClr val="accent3"/>
              </a:solidFill>
              <a:effectLst/>
              <a:latin typeface="+mj-lt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 smtClean="0">
                <a:solidFill>
                  <a:schemeClr val="accent3"/>
                </a:solidFill>
                <a:effectLst/>
                <a:latin typeface="+mj-lt"/>
                <a:hlinkClick r:id="rId4"/>
              </a:rPr>
              <a:t>https://ustr.gov/issue-areas/trade-development/preference-programs/generalized-system-preference-gsp</a:t>
            </a:r>
            <a:r>
              <a:rPr lang="en-US" sz="1400" dirty="0" smtClean="0">
                <a:solidFill>
                  <a:schemeClr val="accent3"/>
                </a:solidFill>
                <a:effectLst/>
                <a:latin typeface="+mj-lt"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en-US" sz="1400" dirty="0" smtClean="0">
                <a:effectLst/>
                <a:latin typeface="+mj-lt"/>
              </a:rPr>
              <a:t>USTR </a:t>
            </a:r>
            <a:r>
              <a:rPr lang="en-US" sz="1400" dirty="0">
                <a:effectLst/>
                <a:latin typeface="+mj-lt"/>
              </a:rPr>
              <a:t>contact: gsp@ustr.eop.gov or + 1-202-395-2974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  <a:latin typeface="+mj-lt"/>
                <a:hlinkClick r:id="rId5"/>
              </a:rPr>
              <a:t>GSP Guidebook</a:t>
            </a:r>
            <a:r>
              <a:rPr lang="en-US" sz="1400" dirty="0">
                <a:effectLst/>
                <a:latin typeface="+mj-lt"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 rot="-480000">
            <a:off x="521654" y="6620423"/>
            <a:ext cx="7559040" cy="1723675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56" y="2661637"/>
            <a:ext cx="6186144" cy="4193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hy-AM" sz="6500" b="1" i="1" dirty="0" smtClean="0">
                <a:solidFill>
                  <a:srgbClr val="FFC000"/>
                </a:solidFill>
              </a:rPr>
              <a:t>Շնորհակալություն</a:t>
            </a:r>
            <a:endParaRPr lang="en-US" sz="65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808937" y="2384310"/>
            <a:ext cx="29715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lag of Armen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416679" y="2450696"/>
            <a:ext cx="3108960" cy="15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" y="273050"/>
            <a:ext cx="3657600" cy="2012950"/>
          </a:xfrm>
        </p:spPr>
        <p:txBody>
          <a:bodyPr/>
          <a:lstStyle/>
          <a:p>
            <a:r>
              <a:rPr lang="hy-AM" sz="2600" dirty="0" smtClean="0"/>
              <a:t>Նոր </a:t>
            </a:r>
            <a:r>
              <a:rPr lang="en-US" sz="2600" dirty="0" err="1" smtClean="0"/>
              <a:t>վարչակազմի</a:t>
            </a:r>
            <a:r>
              <a:rPr lang="en-US" sz="2600" dirty="0" smtClean="0"/>
              <a:t> ա</a:t>
            </a:r>
            <a:r>
              <a:rPr lang="hy-AM" sz="2600" dirty="0" smtClean="0"/>
              <a:t>ռևտրային քաղաքականություն․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810000" y="381000"/>
            <a:ext cx="4876800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Ընդլայնել մեր ապրանքների և ծառայությունների արտահանումը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Կ</a:t>
            </a:r>
            <a:r>
              <a:rPr lang="en-US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իրարկել</a:t>
            </a:r>
            <a:r>
              <a:rPr lang="hy-AM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ԱՄՆ-ի առևտրային օրենքները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Պաշտպանել ԱՄՆ-ի մտավոր սեփականության իրավունքները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286000"/>
            <a:ext cx="217646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06CFCF9-DD6C-48A1-A052-D781CE753856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smtClean="0">
                <a:solidFill>
                  <a:schemeClr val="tx1"/>
                </a:solidFill>
              </a:rPr>
              <a:t>GSP </a:t>
            </a:r>
            <a:r>
              <a:rPr lang="en-US" sz="5100" b="1" dirty="0">
                <a:solidFill>
                  <a:schemeClr val="tx1"/>
                </a:solidFill>
              </a:rPr>
              <a:t>ծ</a:t>
            </a:r>
            <a:r>
              <a:rPr lang="hy-AM" sz="5100" b="1" smtClean="0">
                <a:solidFill>
                  <a:schemeClr val="tx1"/>
                </a:solidFill>
              </a:rPr>
              <a:t>րագիր</a:t>
            </a:r>
            <a:endParaRPr lang="en-US" sz="5100" b="1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87450"/>
            <a:ext cx="8458200" cy="4483100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hy-AM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Ապահովում է առանց տուրքի առևտուր շուրջ 3500 ապրանքի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համար (</a:t>
            </a:r>
            <a:r>
              <a:rPr lang="hy-AM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ներառյալ ոսկերչական իրեր, ջեմեր, ոգելից խմիչքներ, գործիքներ, մասեր եւ պարագաներ)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Հայաստանից եւ </a:t>
            </a:r>
            <a:r>
              <a:rPr lang="hy-AM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119 այլ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երկրներից ու տարածքներից</a:t>
            </a:r>
            <a:endParaRPr lang="hy-AM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GSP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արտոնյալ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առևտրային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ռեժիմով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ը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նդհանուր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ներմուծումը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ԱՄՆ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$ </a:t>
            </a:r>
            <a:r>
              <a:rPr lang="hy-AM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18.9 միլիարդ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(2016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թ.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ներմուծման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վճարների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մասով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մուտքերը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ԱՄՆ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ում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կ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րճատվել են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շուրջ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y-AM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hy-AM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մլրդ դոլարով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0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98587"/>
          </a:xfrm>
        </p:spPr>
        <p:txBody>
          <a:bodyPr/>
          <a:lstStyle/>
          <a:p>
            <a:r>
              <a:rPr lang="hy-AM" sz="4000" dirty="0" smtClean="0">
                <a:solidFill>
                  <a:schemeClr val="accent3">
                    <a:lumMod val="75000"/>
                  </a:schemeClr>
                </a:solidFill>
              </a:rPr>
              <a:t>Հայաստանի </a:t>
            </a:r>
            <a:r>
              <a:rPr lang="hy-AM" sz="4000" dirty="0">
                <a:solidFill>
                  <a:schemeClr val="accent3">
                    <a:lumMod val="75000"/>
                  </a:schemeClr>
                </a:solidFill>
              </a:rPr>
              <a:t>օգուտները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GSP- </a:t>
            </a:r>
            <a:r>
              <a:rPr lang="hy-AM" sz="4000" dirty="0">
                <a:solidFill>
                  <a:schemeClr val="accent3">
                    <a:lumMod val="75000"/>
                  </a:schemeClr>
                </a:solidFill>
              </a:rPr>
              <a:t>ից 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y-AM" sz="36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y-AM" dirty="0" smtClean="0">
                <a:solidFill>
                  <a:schemeClr val="accent1"/>
                </a:solidFill>
                <a:latin typeface="+mj-lt"/>
              </a:rPr>
              <a:t>Դիվերսիֆիկացնել արտահանումը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Զբաղվածության</a:t>
            </a:r>
            <a:r>
              <a:rPr lang="hy-AM" dirty="0" smtClean="0">
                <a:solidFill>
                  <a:schemeClr val="accent1"/>
                </a:solidFill>
                <a:latin typeface="+mj-lt"/>
              </a:rPr>
              <a:t> բարելավված հնարավորություններ</a:t>
            </a: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y-AM" dirty="0" smtClean="0">
                <a:solidFill>
                  <a:schemeClr val="accent1"/>
                </a:solidFill>
                <a:latin typeface="+mj-lt"/>
              </a:rPr>
              <a:t>Տնտեսական զարգացում</a:t>
            </a: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447800"/>
          </a:xfrm>
        </p:spPr>
        <p:txBody>
          <a:bodyPr/>
          <a:lstStyle/>
          <a:p>
            <a:r>
              <a:rPr lang="en-US" dirty="0" smtClean="0"/>
              <a:t>GSP</a:t>
            </a:r>
            <a:r>
              <a:rPr lang="hy-AM" dirty="0" smtClean="0"/>
              <a:t>-</a:t>
            </a:r>
            <a:r>
              <a:rPr lang="en-US" dirty="0" smtClean="0"/>
              <a:t>ի </a:t>
            </a:r>
            <a:r>
              <a:rPr lang="en-US" dirty="0"/>
              <a:t>կ</a:t>
            </a:r>
            <a:r>
              <a:rPr lang="hy-AM" dirty="0" smtClean="0"/>
              <a:t>անոնները </a:t>
            </a:r>
            <a:r>
              <a:rPr lang="hy-AM" dirty="0"/>
              <a:t>եւ իրավասության </a:t>
            </a:r>
            <a:r>
              <a:rPr lang="hy-AM" dirty="0" smtClean="0"/>
              <a:t>չափանիշները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hy-AM" sz="2400" dirty="0" smtClean="0"/>
          </a:p>
          <a:p>
            <a:r>
              <a:rPr lang="hy-AM" sz="2400" dirty="0" smtClean="0"/>
              <a:t>Մեկ </a:t>
            </a:r>
            <a:r>
              <a:rPr lang="hy-AM" sz="2400" dirty="0"/>
              <a:t>շնչի հաշվով </a:t>
            </a:r>
            <a:r>
              <a:rPr lang="hy-AM" sz="2400" dirty="0" smtClean="0"/>
              <a:t>եկամուտ</a:t>
            </a:r>
            <a:r>
              <a:rPr lang="en-US" sz="2400" dirty="0" smtClean="0"/>
              <a:t>՝ </a:t>
            </a:r>
            <a:r>
              <a:rPr lang="en-US" sz="2400" dirty="0" err="1" smtClean="0"/>
              <a:t>ոչ</a:t>
            </a:r>
            <a:r>
              <a:rPr lang="en-US" sz="2400" dirty="0" smtClean="0"/>
              <a:t> </a:t>
            </a:r>
            <a:r>
              <a:rPr lang="en-US" sz="2400" dirty="0" err="1" smtClean="0"/>
              <a:t>ավել</a:t>
            </a:r>
            <a:r>
              <a:rPr lang="en-US" sz="2400" dirty="0" smtClean="0"/>
              <a:t> </a:t>
            </a:r>
            <a:r>
              <a:rPr lang="en-US" sz="2400" dirty="0" err="1" smtClean="0"/>
              <a:t>քան</a:t>
            </a:r>
            <a:r>
              <a:rPr lang="en-US" sz="2400" dirty="0" smtClean="0"/>
              <a:t> </a:t>
            </a:r>
            <a:r>
              <a:rPr lang="hy-AM" sz="2400" dirty="0" smtClean="0"/>
              <a:t>12</a:t>
            </a:r>
            <a:r>
              <a:rPr lang="en-US" sz="2400" dirty="0" smtClean="0"/>
              <a:t> </a:t>
            </a:r>
            <a:r>
              <a:rPr lang="hy-AM" sz="2400" dirty="0" smtClean="0"/>
              <a:t>400 դոլար </a:t>
            </a:r>
            <a:r>
              <a:rPr lang="hy-AM" sz="2400" dirty="0"/>
              <a:t>(</a:t>
            </a:r>
            <a:r>
              <a:rPr lang="hy-AM" sz="2400" dirty="0" smtClean="0"/>
              <a:t>Հայաստանում </a:t>
            </a:r>
            <a:r>
              <a:rPr lang="hy-AM" sz="2400" dirty="0"/>
              <a:t>այժմ </a:t>
            </a:r>
            <a:r>
              <a:rPr lang="hy-AM" sz="2400" dirty="0" smtClean="0"/>
              <a:t>3</a:t>
            </a:r>
            <a:r>
              <a:rPr lang="en-US" sz="2400" dirty="0" smtClean="0"/>
              <a:t> </a:t>
            </a:r>
            <a:r>
              <a:rPr lang="hy-AM" sz="2400" dirty="0" smtClean="0"/>
              <a:t>760 դոլար է)</a:t>
            </a:r>
            <a:endParaRPr lang="en-US" sz="2400" dirty="0" smtClean="0"/>
          </a:p>
          <a:p>
            <a:r>
              <a:rPr lang="en-US" sz="2400" dirty="0" err="1" smtClean="0"/>
              <a:t>Բռնագրավում</a:t>
            </a:r>
            <a:r>
              <a:rPr lang="hy-AM" sz="2400" dirty="0" smtClean="0"/>
              <a:t>/</a:t>
            </a:r>
            <a:r>
              <a:rPr lang="en-US" sz="2400" dirty="0" smtClean="0"/>
              <a:t>ա</a:t>
            </a:r>
            <a:r>
              <a:rPr lang="hy-AM" sz="2400" dirty="0" smtClean="0"/>
              <a:t>րբիտրաժային </a:t>
            </a:r>
            <a:r>
              <a:rPr lang="en-US" sz="2400" dirty="0" err="1" smtClean="0"/>
              <a:t>վճիռներ</a:t>
            </a:r>
            <a:endParaRPr lang="hy-AM" sz="2400" dirty="0" smtClean="0"/>
          </a:p>
          <a:p>
            <a:r>
              <a:rPr lang="hy-AM" sz="2400" dirty="0"/>
              <a:t>Աշխատողի իրավունքներ, այդ </a:t>
            </a:r>
            <a:r>
              <a:rPr lang="hy-AM" sz="2400" dirty="0" smtClean="0"/>
              <a:t>թվում</a:t>
            </a:r>
            <a:r>
              <a:rPr lang="en-US" sz="2400" dirty="0" smtClean="0"/>
              <a:t>՝ </a:t>
            </a:r>
            <a:r>
              <a:rPr lang="en-US" sz="2400" dirty="0" err="1" smtClean="0"/>
              <a:t>մանկական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աշխատանքի</a:t>
            </a:r>
            <a:r>
              <a:rPr lang="en-US" sz="2400" dirty="0" smtClean="0"/>
              <a:t> </a:t>
            </a:r>
            <a:r>
              <a:rPr lang="en-US" sz="2400" dirty="0" err="1" smtClean="0"/>
              <a:t>մասով</a:t>
            </a:r>
            <a:r>
              <a:rPr lang="en-US" sz="2400" dirty="0" smtClean="0"/>
              <a:t> </a:t>
            </a:r>
            <a:endParaRPr lang="hy-AM" sz="2400" dirty="0" smtClean="0"/>
          </a:p>
          <a:p>
            <a:r>
              <a:rPr lang="hy-AM" sz="2400" dirty="0"/>
              <a:t>ԱՄՆ-ի արտահանման </a:t>
            </a:r>
            <a:r>
              <a:rPr lang="hy-AM" sz="2400" dirty="0" smtClean="0"/>
              <a:t>շուկային հասանելիություն</a:t>
            </a:r>
          </a:p>
          <a:p>
            <a:r>
              <a:rPr lang="hy-AM" sz="2400" dirty="0"/>
              <a:t>ԱՄՆ մտավոր սեփականության </a:t>
            </a:r>
            <a:r>
              <a:rPr lang="hy-AM" sz="2400" dirty="0" smtClean="0"/>
              <a:t>իրավունքների պաշտպանություն</a:t>
            </a:r>
          </a:p>
          <a:p>
            <a:r>
              <a:rPr lang="hy-AM" sz="2400" dirty="0">
                <a:solidFill>
                  <a:srgbClr val="FF0000"/>
                </a:solidFill>
              </a:rPr>
              <a:t>Ամբողջ նկարագրությունը եւ ցանկը </a:t>
            </a:r>
            <a:r>
              <a:rPr lang="en-US" sz="2400" dirty="0">
                <a:solidFill>
                  <a:srgbClr val="FF0000"/>
                </a:solidFill>
              </a:rPr>
              <a:t>GSP </a:t>
            </a:r>
            <a:r>
              <a:rPr lang="hy-AM" sz="2400" dirty="0" smtClean="0">
                <a:solidFill>
                  <a:srgbClr val="FF0000"/>
                </a:solidFill>
              </a:rPr>
              <a:t>ուղեցույցում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hy-AM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USTR- </a:t>
            </a:r>
            <a:r>
              <a:rPr lang="hy-AM" sz="2400" dirty="0">
                <a:solidFill>
                  <a:srgbClr val="FF0000"/>
                </a:solidFill>
              </a:rPr>
              <a:t>ի կայքում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85800"/>
            <a:ext cx="7543800" cy="5101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y-AM" sz="3200" dirty="0" smtClean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Հայաստանում </a:t>
            </a:r>
            <a:r>
              <a:rPr lang="hy-AM" sz="3200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աշխատողների իրավունքներ</a:t>
            </a:r>
            <a:endParaRPr lang="en-US" sz="3200" dirty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y-AM" sz="2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Աշխատանքային </a:t>
            </a:r>
            <a:r>
              <a:rPr lang="hy-AM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չափանիշները կարող են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պատճառ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հանդիսանալ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որ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երկիրը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կորցնի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GSP- </a:t>
            </a: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ց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օգտվելու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հնարավորությունը</a:t>
            </a:r>
            <a:endParaRPr lang="en-US" sz="2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y-AM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ԱՄՆ - ի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 </a:t>
            </a: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ծրագր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ով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Վրաստանում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կա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աշխատողի </a:t>
            </a:r>
            <a:r>
              <a:rPr lang="hy-AM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իրավունքների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հետ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կապված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բաց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գործ</a:t>
            </a: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y-AM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Նման հարցեր </a:t>
            </a:r>
            <a:r>
              <a:rPr lang="hy-AM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բարձրացվել են </a:t>
            </a:r>
            <a:r>
              <a:rPr lang="hy-AM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նաեւ Հայաստանի մասին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hy-AM" sz="4000" b="1" i="1" dirty="0" smtClean="0">
                <a:solidFill>
                  <a:schemeClr val="tx1"/>
                </a:solidFill>
              </a:rPr>
              <a:t> Ի</a:t>
            </a:r>
            <a:r>
              <a:rPr lang="en-US" sz="4000" b="1" i="1" dirty="0" smtClean="0">
                <a:solidFill>
                  <a:schemeClr val="tx1"/>
                </a:solidFill>
              </a:rPr>
              <a:t>՞</a:t>
            </a:r>
            <a:r>
              <a:rPr lang="hy-AM" sz="4000" b="1" i="1" dirty="0" smtClean="0">
                <a:solidFill>
                  <a:schemeClr val="tx1"/>
                </a:solidFill>
              </a:rPr>
              <a:t>նչ</a:t>
            </a:r>
            <a:r>
              <a:rPr lang="en-US" sz="4000" b="1" i="1" dirty="0" smtClean="0">
                <a:solidFill>
                  <a:schemeClr val="tx1"/>
                </a:solidFill>
              </a:rPr>
              <a:t> է </a:t>
            </a:r>
            <a:r>
              <a:rPr lang="en-US" sz="4000" b="1" i="1" dirty="0" err="1" smtClean="0">
                <a:solidFill>
                  <a:schemeClr val="tx1"/>
                </a:solidFill>
              </a:rPr>
              <a:t>պահանջվում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hy-AM" sz="4000" b="1" i="1" dirty="0">
                <a:solidFill>
                  <a:schemeClr val="tx1"/>
                </a:solidFill>
              </a:rPr>
              <a:t>անմաքս </a:t>
            </a:r>
            <a:r>
              <a:rPr lang="hy-AM" sz="4000" b="1" i="1" dirty="0" smtClean="0">
                <a:solidFill>
                  <a:schemeClr val="tx1"/>
                </a:solidFill>
              </a:rPr>
              <a:t>առևտրի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համար</a:t>
            </a:r>
            <a:r>
              <a:rPr lang="hy-AM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GSP</a:t>
            </a:r>
            <a:r>
              <a:rPr lang="hy-AM" sz="4000" b="1" i="1" dirty="0" smtClean="0">
                <a:solidFill>
                  <a:schemeClr val="tx1"/>
                </a:solidFill>
              </a:rPr>
              <a:t>-ի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ներքո</a:t>
            </a:r>
            <a:endParaRPr lang="en-US" sz="40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7294526"/>
              </p:ext>
            </p:extLst>
          </p:nvPr>
        </p:nvGraphicFramePr>
        <p:xfrm>
          <a:off x="228600" y="1371600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3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Է՞լ ով է </a:t>
            </a:r>
            <a:r>
              <a:rPr lang="en-US" dirty="0" smtClean="0"/>
              <a:t>GSP-</a:t>
            </a:r>
            <a:r>
              <a:rPr lang="hy-AM" dirty="0" smtClean="0"/>
              <a:t>ում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0482" y="1834788"/>
            <a:ext cx="4589420" cy="4530725"/>
          </a:xfrm>
          <a:solidFill>
            <a:srgbClr val="FFFF00"/>
          </a:solidFill>
        </p:spPr>
        <p:txBody>
          <a:bodyPr/>
          <a:lstStyle/>
          <a:p>
            <a:r>
              <a:rPr lang="hy-AM" sz="3200" dirty="0">
                <a:solidFill>
                  <a:schemeClr val="bg2"/>
                </a:solidFill>
                <a:latin typeface="+mj-lt"/>
              </a:rPr>
              <a:t>119 երկրներ եւ տարածքներ, այդ թվում `</a:t>
            </a:r>
            <a:r>
              <a:rPr lang="hy-AM" sz="3200" dirty="0" smtClean="0">
                <a:solidFill>
                  <a:schemeClr val="bg2"/>
                </a:solidFill>
                <a:latin typeface="+mj-lt"/>
              </a:rPr>
              <a:t>Թուրքիան, Վրաստանը, Պակիստանը, Ուկրաինան, Հնդկաստանը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Image result for india ma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55" y="1107123"/>
            <a:ext cx="160020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95" y="4852988"/>
            <a:ext cx="226652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691" y="5087185"/>
            <a:ext cx="168592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79" y="3089179"/>
            <a:ext cx="1836888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23712</TotalTime>
  <Words>892</Words>
  <Application>Microsoft Office PowerPoint</Application>
  <PresentationFormat>On-screen Show (4:3)</PresentationFormat>
  <Paragraphs>173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Verdana</vt:lpstr>
      <vt:lpstr>Wingdings</vt:lpstr>
      <vt:lpstr>Globe</vt:lpstr>
      <vt:lpstr>ԱՄՆ Արտոնությունների ընդհանրացված  համակարգ (GSP)</vt:lpstr>
      <vt:lpstr>Միացյալ Նահանգները աշխարհում միակ ամենամեծ առեւտրային երկիրն է</vt:lpstr>
      <vt:lpstr>Նոր վարչակազմի առևտրային քաղաքականություն․</vt:lpstr>
      <vt:lpstr>GSP ծրագիր</vt:lpstr>
      <vt:lpstr>Հայաստանի օգուտները GSP- ից </vt:lpstr>
      <vt:lpstr>GSP-ի կանոնները եւ իրավասության չափանիշները</vt:lpstr>
      <vt:lpstr>PowerPoint Presentation</vt:lpstr>
      <vt:lpstr> Ի՞նչ է պահանջվում անմաքս առևտրի համար GSP-ի ներքո</vt:lpstr>
      <vt:lpstr>Է՞լ ով է GSP-ում</vt:lpstr>
      <vt:lpstr>Ոչ GSP</vt:lpstr>
      <vt:lpstr>2016-ին Հայաստանի արտահանումը ԱՄՆ</vt:lpstr>
      <vt:lpstr>Օրինակ `GSP- ի առավելությունը Հայաստանի բալի ջեմի արտահանման համար </vt:lpstr>
      <vt:lpstr>Օրինակ `Հայաստանի GSP-ով թանկարժեք զարդերի արտահանման առավելությունը</vt:lpstr>
      <vt:lpstr>PowerPoint Presentation</vt:lpstr>
      <vt:lpstr>Հաջորդ քայլերը․ GSP իրավասու ապրանքներ</vt:lpstr>
      <vt:lpstr>PowerPoint Presentation</vt:lpstr>
      <vt:lpstr>   GSP-ի տարեկան վերանայման գործընթացը  </vt:lpstr>
      <vt:lpstr>PowerPoint Presentation</vt:lpstr>
      <vt:lpstr>GSP-ից վեր․ Հայտնաբերել և զարգացնել ԱՄՆ պոտենցիալ  գնորդներին</vt:lpstr>
      <vt:lpstr>GSP-ից վեր: Արտահանման վրա ազդող կանոնակարգերը</vt:lpstr>
      <vt:lpstr>Իմ ապրանքը իրավասու՞ է GSP-ի համար:  </vt:lpstr>
      <vt:lpstr>Լրացուցիչ տեղեկություններ</vt:lpstr>
      <vt:lpstr>Շնորհակալություն</vt:lpstr>
    </vt:vector>
  </TitlesOfParts>
  <Company>EOP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Ukraine's Exports under the GSP Program</dc:title>
  <dc:creator>Larsen, Aimee</dc:creator>
  <cp:lastModifiedBy>Freeman, Naomi S. EOP/USTR</cp:lastModifiedBy>
  <cp:revision>931</cp:revision>
  <cp:lastPrinted>2017-09-05T16:41:48Z</cp:lastPrinted>
  <dcterms:created xsi:type="dcterms:W3CDTF">2008-10-03T15:04:36Z</dcterms:created>
  <dcterms:modified xsi:type="dcterms:W3CDTF">2017-09-28T17:44:12Z</dcterms:modified>
</cp:coreProperties>
</file>