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8"/>
  </p:notesMasterIdLst>
  <p:handoutMasterIdLst>
    <p:handoutMasterId r:id="rId29"/>
  </p:handoutMasterIdLst>
  <p:sldIdLst>
    <p:sldId id="256" r:id="rId5"/>
    <p:sldId id="454" r:id="rId6"/>
    <p:sldId id="473" r:id="rId7"/>
    <p:sldId id="475" r:id="rId8"/>
    <p:sldId id="476" r:id="rId9"/>
    <p:sldId id="457" r:id="rId10"/>
    <p:sldId id="474" r:id="rId11"/>
    <p:sldId id="458" r:id="rId12"/>
    <p:sldId id="464" r:id="rId13"/>
    <p:sldId id="477" r:id="rId14"/>
    <p:sldId id="462" r:id="rId15"/>
    <p:sldId id="463" r:id="rId16"/>
    <p:sldId id="456" r:id="rId17"/>
    <p:sldId id="459" r:id="rId18"/>
    <p:sldId id="460" r:id="rId19"/>
    <p:sldId id="479" r:id="rId20"/>
    <p:sldId id="480" r:id="rId21"/>
    <p:sldId id="467" r:id="rId22"/>
    <p:sldId id="478" r:id="rId23"/>
    <p:sldId id="466" r:id="rId24"/>
    <p:sldId id="468" r:id="rId25"/>
    <p:sldId id="471" r:id="rId26"/>
    <p:sldId id="472" r:id="rId27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 Weaver" initials="MW" lastIdx="1" clrIdx="0"/>
  <p:cmAuthor id="1" name="Weaver, Marin" initials="WM" lastIdx="4" clrIdx="1">
    <p:extLst>
      <p:ext uri="{19B8F6BF-5375-455C-9EA6-DF929625EA0E}">
        <p15:presenceInfo xmlns:p15="http://schemas.microsoft.com/office/powerpoint/2012/main" userId="S-1-5-21-1454471165-117609710-725345543-422856" providerId="AD"/>
      </p:ext>
    </p:extLst>
  </p:cmAuthor>
  <p:cmAuthor id="2" name="Gamache, Lauren M. EOP/USTR" initials="GLM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5E"/>
    <a:srgbClr val="1C8BC2"/>
    <a:srgbClr val="FFAB2F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2" autoAdjust="0"/>
    <p:restoredTop sz="84858" autoAdjust="0"/>
  </p:normalViewPr>
  <p:slideViewPr>
    <p:cSldViewPr>
      <p:cViewPr varScale="1">
        <p:scale>
          <a:sx n="114" d="100"/>
          <a:sy n="114" d="100"/>
        </p:scale>
        <p:origin x="19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>
              <a:latin typeface="Arial" charset="0"/>
            </a:rPr>
            <a:t>Overview of USTR and the U.S. GSP Program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en-US" b="1" dirty="0">
              <a:latin typeface="Arial" charset="0"/>
            </a:rPr>
            <a:t>GSP Exports and Benefits Review for Fiji and Pacific Island neighbors</a:t>
          </a: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en-US" b="1" dirty="0">
              <a:latin typeface="Arial" charset="0"/>
            </a:rPr>
            <a:t>How to increase use of duty-free opportunities</a:t>
          </a: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</dgm:pt>
    <dgm:pt modelId="{D6DCB60D-EF1B-4C10-B264-ED32C29353D9}" type="pres">
      <dgm:prSet presAssocID="{93031BBB-4A27-471B-95CF-CA0F1BF376CC}" presName="Name1" presStyleCnt="0"/>
      <dgm:spPr/>
    </dgm:pt>
    <dgm:pt modelId="{C5F8AA73-CF95-4F64-B99B-B9AACFEE8BE1}" type="pres">
      <dgm:prSet presAssocID="{93031BBB-4A27-471B-95CF-CA0F1BF376CC}" presName="cycle" presStyleCnt="0"/>
      <dgm:spPr/>
    </dgm:pt>
    <dgm:pt modelId="{473C0AB8-3424-4C3A-A163-8C8B344C5EB0}" type="pres">
      <dgm:prSet presAssocID="{93031BBB-4A27-471B-95CF-CA0F1BF376CC}" presName="srcNode" presStyleLbl="node1" presStyleIdx="0" presStyleCnt="3"/>
      <dgm:spPr/>
    </dgm:pt>
    <dgm:pt modelId="{DD685D9E-B8B9-42FE-871B-590FBC69CCC0}" type="pres">
      <dgm:prSet presAssocID="{93031BBB-4A27-471B-95CF-CA0F1BF376CC}" presName="conn" presStyleLbl="parChTrans1D2" presStyleIdx="0" presStyleCnt="1"/>
      <dgm:spPr/>
    </dgm:pt>
    <dgm:pt modelId="{BF98E504-4E42-4B28-BC8C-067042F557CF}" type="pres">
      <dgm:prSet presAssocID="{93031BBB-4A27-471B-95CF-CA0F1BF376CC}" presName="extraNode" presStyleLbl="node1" presStyleIdx="0" presStyleCnt="3"/>
      <dgm:spPr/>
    </dgm:pt>
    <dgm:pt modelId="{40451825-ACFA-494C-9CA4-B5DF34AEC42A}" type="pres">
      <dgm:prSet presAssocID="{93031BBB-4A27-471B-95CF-CA0F1BF376CC}" presName="dstNode" presStyleLbl="node1" presStyleIdx="0" presStyleCnt="3"/>
      <dgm:spPr/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</dgm:pt>
    <dgm:pt modelId="{DF687F36-149A-4B0A-9887-E8D65A79B942}" type="pres">
      <dgm:prSet presAssocID="{21949131-8204-48B4-95BB-77BE24062BE8}" presName="accent_1" presStyleCnt="0"/>
      <dgm:spPr/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</dgm:pt>
    <dgm:pt modelId="{E34A8849-83E8-4715-972B-E84CE012CD56}" type="pres">
      <dgm:prSet presAssocID="{9C472228-7D25-42A5-A672-C6BDDDE27332}" presName="accent_2" presStyleCnt="0"/>
      <dgm:spPr/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B3F42E3-D2A4-4CCA-820F-1F1EA99BD8C9}" type="pres">
      <dgm:prSet presAssocID="{D4324E56-4999-4352-A330-D3B03713A588}" presName="text_3" presStyleLbl="node1" presStyleIdx="2" presStyleCnt="3">
        <dgm:presLayoutVars>
          <dgm:bulletEnabled val="1"/>
        </dgm:presLayoutVars>
      </dgm:prSet>
      <dgm:spPr/>
    </dgm:pt>
    <dgm:pt modelId="{A88BD23C-3987-4A94-B3C3-58BB5EC56FB7}" type="pres">
      <dgm:prSet presAssocID="{D4324E56-4999-4352-A330-D3B03713A588}" presName="accent_3" presStyleCnt="0"/>
      <dgm:spPr/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</dgm:ptLst>
  <dgm:cxnLst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GSP-eligible product </a:t>
          </a:r>
          <a:endParaRPr lang="en-US" sz="20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 sz="2000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 sz="2000"/>
        </a:p>
      </dgm:t>
    </dgm:pt>
    <dgm:pt modelId="{E9F698E5-ECEC-4F23-B7C6-9104664C9538}">
      <dgm:prSet custT="1"/>
      <dgm:spPr/>
      <dgm:t>
        <a:bodyPr/>
        <a:lstStyle/>
        <a:p>
          <a:r>
            <a:rPr lang="en-US" sz="2000" b="1" dirty="0">
              <a:latin typeface="+mj-lt"/>
            </a:rPr>
            <a:t>Product or growth of the GSP Country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 sz="2000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 sz="2000"/>
        </a:p>
      </dgm:t>
    </dgm:pt>
    <dgm:pt modelId="{F2BB3A2C-88BA-4B5B-A06B-E1847146C5A0}">
      <dgm:prSet custT="1"/>
      <dgm:spPr/>
      <dgm:t>
        <a:bodyPr/>
        <a:lstStyle/>
        <a:p>
          <a:r>
            <a:rPr lang="en-US" sz="2000" b="1" dirty="0">
              <a:latin typeface="+mj-lt"/>
            </a:rPr>
            <a:t>Local content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 sz="2000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 sz="2000"/>
        </a:p>
      </dgm:t>
    </dgm:pt>
    <dgm:pt modelId="{7C37353F-06C0-45DF-8048-3827104457B9}">
      <dgm:prSet custT="1"/>
      <dgm:spPr/>
      <dgm:t>
        <a:bodyPr/>
        <a:lstStyle/>
        <a:p>
          <a:r>
            <a:rPr lang="en-US" sz="2000" b="1" dirty="0">
              <a:latin typeface="+mj-lt"/>
            </a:rPr>
            <a:t>Can’t enter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 sz="2000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 sz="2000"/>
        </a:p>
      </dgm:t>
    </dgm:pt>
    <dgm:pt modelId="{900B3B1E-3EFA-49BF-BB04-BAC658153403}">
      <dgm:prSet custT="1"/>
      <dgm:spPr/>
      <dgm:t>
        <a:bodyPr/>
        <a:lstStyle/>
        <a:p>
          <a:r>
            <a:rPr lang="en-US" sz="2000" b="1" dirty="0">
              <a:latin typeface="+mj-lt"/>
            </a:rPr>
            <a:t>Benefit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 sz="2000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 sz="2000"/>
        </a:p>
      </dgm:t>
    </dgm:pt>
    <dgm:pt modelId="{FB6E8E6A-BC61-487B-8FC6-5D8F8C976B44}">
      <dgm:prSet custT="1"/>
      <dgm:spPr/>
      <dgm:t>
        <a:bodyPr/>
        <a:lstStyle/>
        <a:p>
          <a:r>
            <a:rPr lang="en-US" sz="2000" b="1" dirty="0">
              <a:latin typeface="+mj-lt"/>
            </a:rPr>
            <a:t>Keep records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 sz="2000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 sz="2000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 custLinFactNeighborY="-1771">
        <dgm:presLayoutVars>
          <dgm:bulletEnabled val="1"/>
        </dgm:presLayoutVars>
      </dgm:prSet>
      <dgm:spPr/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FD4DE-F6A2-4014-A9F6-6AA8170C2D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DC4BEF2-BACB-4C41-86AC-7B00CF0E0F22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</a:p>
      </dgm:t>
    </dgm:pt>
    <dgm:pt modelId="{6B8E63CD-7F09-46DA-96D8-6A75A4D5D699}" type="par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9B6CCEB-0682-4456-A5DB-6C3FD1BCE6CD}" type="sib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0BAF4374-A483-4724-8931-A239A58B7D82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</a:p>
      </dgm:t>
    </dgm:pt>
    <dgm:pt modelId="{301DCC71-97B3-4C15-803F-39EBCF2A402C}" type="par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8FF22D4-1ACB-4B30-89A6-FFBE1992C575}" type="sib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D2E24858-15FD-4648-9E9A-DFB2AA5938E4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</a:p>
      </dgm:t>
    </dgm:pt>
    <dgm:pt modelId="{3E9ABC79-3E99-4285-A4E7-7B3F2D302CC5}" type="par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AFC8CEBE-70A3-44CA-A9D2-C80CF881130A}" type="sib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E8AE387F-A22A-4441-A365-88A7D3139E77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</a:p>
      </dgm:t>
    </dgm:pt>
    <dgm:pt modelId="{B6923BED-6FC4-438A-994E-50916E8F1111}" type="par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62D7A02F-4587-4F62-A04D-A24571131AF3}" type="sib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83AF0C3-E492-4493-ACA2-E90018C6B419}" type="pres">
      <dgm:prSet presAssocID="{809FD4DE-F6A2-4014-A9F6-6AA8170C2D77}" presName="rootnode" presStyleCnt="0">
        <dgm:presLayoutVars>
          <dgm:chMax/>
          <dgm:chPref/>
          <dgm:dir/>
          <dgm:animLvl val="lvl"/>
        </dgm:presLayoutVars>
      </dgm:prSet>
      <dgm:spPr/>
    </dgm:pt>
    <dgm:pt modelId="{3EDA85B6-A940-456E-AF18-2BA9592E22D8}" type="pres">
      <dgm:prSet presAssocID="{CDC4BEF2-BACB-4C41-86AC-7B00CF0E0F22}" presName="composite" presStyleCnt="0"/>
      <dgm:spPr/>
    </dgm:pt>
    <dgm:pt modelId="{ED5104AF-F39F-446B-BCF2-96025030D468}" type="pres">
      <dgm:prSet presAssocID="{CDC4BEF2-BACB-4C41-86AC-7B00CF0E0F22}" presName="LShape" presStyleLbl="alignNode1" presStyleIdx="0" presStyleCnt="7" custLinFactNeighborY="0"/>
      <dgm:spPr/>
    </dgm:pt>
    <dgm:pt modelId="{B5702CBC-EDBA-4CCD-9689-2EB4D89C8764}" type="pres">
      <dgm:prSet presAssocID="{CDC4BEF2-BACB-4C41-86AC-7B00CF0E0F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3A59EBB-2BFC-48E4-96AF-0EE8E7D8D7C1}" type="pres">
      <dgm:prSet presAssocID="{CDC4BEF2-BACB-4C41-86AC-7B00CF0E0F22}" presName="Triangle" presStyleLbl="alignNode1" presStyleIdx="1" presStyleCnt="7"/>
      <dgm:spPr/>
    </dgm:pt>
    <dgm:pt modelId="{6E48ADC4-862D-4D0E-8916-B1E88BB4789A}" type="pres">
      <dgm:prSet presAssocID="{99B6CCEB-0682-4456-A5DB-6C3FD1BCE6CD}" presName="sibTrans" presStyleCnt="0"/>
      <dgm:spPr/>
    </dgm:pt>
    <dgm:pt modelId="{533725E7-771A-4033-BF40-4B18E58667F2}" type="pres">
      <dgm:prSet presAssocID="{99B6CCEB-0682-4456-A5DB-6C3FD1BCE6CD}" presName="space" presStyleCnt="0"/>
      <dgm:spPr/>
    </dgm:pt>
    <dgm:pt modelId="{7B808FDA-50DB-4A37-970F-60F9B9E128D5}" type="pres">
      <dgm:prSet presAssocID="{0BAF4374-A483-4724-8931-A239A58B7D82}" presName="composite" presStyleCnt="0"/>
      <dgm:spPr/>
    </dgm:pt>
    <dgm:pt modelId="{40E95A8E-CD31-4BF4-AF99-33A37EE370A7}" type="pres">
      <dgm:prSet presAssocID="{0BAF4374-A483-4724-8931-A239A58B7D82}" presName="LShape" presStyleLbl="alignNode1" presStyleIdx="2" presStyleCnt="7" custLinFactNeighborX="932" custLinFactNeighborY="541"/>
      <dgm:spPr/>
    </dgm:pt>
    <dgm:pt modelId="{5D7DD82E-0597-4118-B8CE-82B72E89C03D}" type="pres">
      <dgm:prSet presAssocID="{0BAF4374-A483-4724-8931-A239A58B7D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2ABAF9A-4A4C-4649-B83B-CC5DD83EA35D}" type="pres">
      <dgm:prSet presAssocID="{0BAF4374-A483-4724-8931-A239A58B7D82}" presName="Triangle" presStyleLbl="alignNode1" presStyleIdx="3" presStyleCnt="7"/>
      <dgm:spPr/>
    </dgm:pt>
    <dgm:pt modelId="{6B4D2BA3-9475-4F63-895E-EAF9767E5935}" type="pres">
      <dgm:prSet presAssocID="{98FF22D4-1ACB-4B30-89A6-FFBE1992C575}" presName="sibTrans" presStyleCnt="0"/>
      <dgm:spPr/>
    </dgm:pt>
    <dgm:pt modelId="{A55B25E0-8DC8-4B36-9315-CA51310ED831}" type="pres">
      <dgm:prSet presAssocID="{98FF22D4-1ACB-4B30-89A6-FFBE1992C575}" presName="space" presStyleCnt="0"/>
      <dgm:spPr/>
    </dgm:pt>
    <dgm:pt modelId="{902C0AA1-6E42-4F6E-8144-95EBC783E9BD}" type="pres">
      <dgm:prSet presAssocID="{D2E24858-15FD-4648-9E9A-DFB2AA5938E4}" presName="composite" presStyleCnt="0"/>
      <dgm:spPr/>
    </dgm:pt>
    <dgm:pt modelId="{8742C86D-FAA8-42C8-976A-3AADE40305B5}" type="pres">
      <dgm:prSet presAssocID="{D2E24858-15FD-4648-9E9A-DFB2AA5938E4}" presName="LShape" presStyleLbl="alignNode1" presStyleIdx="4" presStyleCnt="7" custLinFactNeighborX="1354" custLinFactNeighborY="-3290"/>
      <dgm:spPr/>
    </dgm:pt>
    <dgm:pt modelId="{25A35004-5DBA-4538-93E4-93E47CE88F50}" type="pres">
      <dgm:prSet presAssocID="{D2E24858-15FD-4648-9E9A-DFB2AA5938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18F7FAF-1E04-4602-B39A-B7078B33AE6A}" type="pres">
      <dgm:prSet presAssocID="{D2E24858-15FD-4648-9E9A-DFB2AA5938E4}" presName="Triangle" presStyleLbl="alignNode1" presStyleIdx="5" presStyleCnt="7"/>
      <dgm:spPr/>
    </dgm:pt>
    <dgm:pt modelId="{4D27AECE-5DC8-4D59-A896-1AF5546F9A85}" type="pres">
      <dgm:prSet presAssocID="{AFC8CEBE-70A3-44CA-A9D2-C80CF881130A}" presName="sibTrans" presStyleCnt="0"/>
      <dgm:spPr/>
    </dgm:pt>
    <dgm:pt modelId="{B166C433-C0E2-4C98-A29B-2EF1CAC599D6}" type="pres">
      <dgm:prSet presAssocID="{AFC8CEBE-70A3-44CA-A9D2-C80CF881130A}" presName="space" presStyleCnt="0"/>
      <dgm:spPr/>
    </dgm:pt>
    <dgm:pt modelId="{9B3F378A-045D-4A19-939E-0F3E5BA18731}" type="pres">
      <dgm:prSet presAssocID="{E8AE387F-A22A-4441-A365-88A7D3139E77}" presName="composite" presStyleCnt="0"/>
      <dgm:spPr/>
    </dgm:pt>
    <dgm:pt modelId="{A9DCBDF5-F96D-48D8-85D2-42003E49A017}" type="pres">
      <dgm:prSet presAssocID="{E8AE387F-A22A-4441-A365-88A7D3139E77}" presName="LShape" presStyleLbl="alignNode1" presStyleIdx="6" presStyleCnt="7"/>
      <dgm:spPr/>
    </dgm:pt>
    <dgm:pt modelId="{83E22182-70F2-44FB-9CF0-49AF5DC39BCC}" type="pres">
      <dgm:prSet presAssocID="{E8AE387F-A22A-4441-A365-88A7D3139E77}" presName="ParentText" presStyleLbl="revTx" presStyleIdx="3" presStyleCnt="4" custLinFactNeighborX="666" custLinFactNeighborY="5178">
        <dgm:presLayoutVars>
          <dgm:chMax val="0"/>
          <dgm:chPref val="0"/>
          <dgm:bulletEnabled val="1"/>
        </dgm:presLayoutVars>
      </dgm:prSet>
      <dgm:spPr/>
    </dgm:pt>
  </dgm:ptLst>
  <dgm:cxnLst>
    <dgm:cxn modelId="{5A536627-83B5-43F9-9BBA-B4E7778413BA}" srcId="{809FD4DE-F6A2-4014-A9F6-6AA8170C2D77}" destId="{CDC4BEF2-BACB-4C41-86AC-7B00CF0E0F22}" srcOrd="0" destOrd="0" parTransId="{6B8E63CD-7F09-46DA-96D8-6A75A4D5D699}" sibTransId="{99B6CCEB-0682-4456-A5DB-6C3FD1BCE6CD}"/>
    <dgm:cxn modelId="{0264F536-8B8D-4831-968A-9124D0CFF90A}" type="presOf" srcId="{0BAF4374-A483-4724-8931-A239A58B7D82}" destId="{5D7DD82E-0597-4118-B8CE-82B72E89C03D}" srcOrd="0" destOrd="0" presId="urn:microsoft.com/office/officeart/2009/3/layout/StepUpProcess"/>
    <dgm:cxn modelId="{784FC640-BB1F-4A5C-9426-523C51577DDE}" srcId="{809FD4DE-F6A2-4014-A9F6-6AA8170C2D77}" destId="{0BAF4374-A483-4724-8931-A239A58B7D82}" srcOrd="1" destOrd="0" parTransId="{301DCC71-97B3-4C15-803F-39EBCF2A402C}" sibTransId="{98FF22D4-1ACB-4B30-89A6-FFBE1992C575}"/>
    <dgm:cxn modelId="{6AD46F77-3356-4FE6-B5E2-409121660EED}" type="presOf" srcId="{E8AE387F-A22A-4441-A365-88A7D3139E77}" destId="{83E22182-70F2-44FB-9CF0-49AF5DC39BCC}" srcOrd="0" destOrd="0" presId="urn:microsoft.com/office/officeart/2009/3/layout/StepUpProcess"/>
    <dgm:cxn modelId="{6ABB5F7E-B9CD-459F-AD6D-F041E4C0B080}" srcId="{809FD4DE-F6A2-4014-A9F6-6AA8170C2D77}" destId="{E8AE387F-A22A-4441-A365-88A7D3139E77}" srcOrd="3" destOrd="0" parTransId="{B6923BED-6FC4-438A-994E-50916E8F1111}" sibTransId="{62D7A02F-4587-4F62-A04D-A24571131AF3}"/>
    <dgm:cxn modelId="{CEE847AD-E399-4336-8061-060EE208C323}" type="presOf" srcId="{809FD4DE-F6A2-4014-A9F6-6AA8170C2D77}" destId="{383AF0C3-E492-4493-ACA2-E90018C6B419}" srcOrd="0" destOrd="0" presId="urn:microsoft.com/office/officeart/2009/3/layout/StepUpProcess"/>
    <dgm:cxn modelId="{B897D6B7-745D-4B39-9DB7-E17D1134BE1D}" type="presOf" srcId="{D2E24858-15FD-4648-9E9A-DFB2AA5938E4}" destId="{25A35004-5DBA-4538-93E4-93E47CE88F50}" srcOrd="0" destOrd="0" presId="urn:microsoft.com/office/officeart/2009/3/layout/StepUpProcess"/>
    <dgm:cxn modelId="{64AC36D4-AF1C-4CEF-8DDF-D69C44ED7408}" type="presOf" srcId="{CDC4BEF2-BACB-4C41-86AC-7B00CF0E0F22}" destId="{B5702CBC-EDBA-4CCD-9689-2EB4D89C8764}" srcOrd="0" destOrd="0" presId="urn:microsoft.com/office/officeart/2009/3/layout/StepUpProcess"/>
    <dgm:cxn modelId="{CCC876F0-ABF1-4FA9-B6E2-94FBA9ABD2F0}" srcId="{809FD4DE-F6A2-4014-A9F6-6AA8170C2D77}" destId="{D2E24858-15FD-4648-9E9A-DFB2AA5938E4}" srcOrd="2" destOrd="0" parTransId="{3E9ABC79-3E99-4285-A4E7-7B3F2D302CC5}" sibTransId="{AFC8CEBE-70A3-44CA-A9D2-C80CF881130A}"/>
    <dgm:cxn modelId="{C5B88CF4-5B02-468F-8A19-80D81D9C0A55}" type="presParOf" srcId="{383AF0C3-E492-4493-ACA2-E90018C6B419}" destId="{3EDA85B6-A940-456E-AF18-2BA9592E22D8}" srcOrd="0" destOrd="0" presId="urn:microsoft.com/office/officeart/2009/3/layout/StepUpProcess"/>
    <dgm:cxn modelId="{9DC72E7A-445B-467D-9307-46CB8BC34729}" type="presParOf" srcId="{3EDA85B6-A940-456E-AF18-2BA9592E22D8}" destId="{ED5104AF-F39F-446B-BCF2-96025030D468}" srcOrd="0" destOrd="0" presId="urn:microsoft.com/office/officeart/2009/3/layout/StepUpProcess"/>
    <dgm:cxn modelId="{015B1ADF-7CA4-4C5A-A2E1-ECD2674A39C5}" type="presParOf" srcId="{3EDA85B6-A940-456E-AF18-2BA9592E22D8}" destId="{B5702CBC-EDBA-4CCD-9689-2EB4D89C8764}" srcOrd="1" destOrd="0" presId="urn:microsoft.com/office/officeart/2009/3/layout/StepUpProcess"/>
    <dgm:cxn modelId="{F175C13A-285C-44C2-B7D3-3188DC2E8162}" type="presParOf" srcId="{3EDA85B6-A940-456E-AF18-2BA9592E22D8}" destId="{C3A59EBB-2BFC-48E4-96AF-0EE8E7D8D7C1}" srcOrd="2" destOrd="0" presId="urn:microsoft.com/office/officeart/2009/3/layout/StepUpProcess"/>
    <dgm:cxn modelId="{8B157FCC-7F71-45FD-8E7C-7E5634C727A3}" type="presParOf" srcId="{383AF0C3-E492-4493-ACA2-E90018C6B419}" destId="{6E48ADC4-862D-4D0E-8916-B1E88BB4789A}" srcOrd="1" destOrd="0" presId="urn:microsoft.com/office/officeart/2009/3/layout/StepUpProcess"/>
    <dgm:cxn modelId="{7A350572-7ACD-4920-9304-93238AEE81EA}" type="presParOf" srcId="{6E48ADC4-862D-4D0E-8916-B1E88BB4789A}" destId="{533725E7-771A-4033-BF40-4B18E58667F2}" srcOrd="0" destOrd="0" presId="urn:microsoft.com/office/officeart/2009/3/layout/StepUpProcess"/>
    <dgm:cxn modelId="{A40AF6C8-A131-4529-9B71-497698569088}" type="presParOf" srcId="{383AF0C3-E492-4493-ACA2-E90018C6B419}" destId="{7B808FDA-50DB-4A37-970F-60F9B9E128D5}" srcOrd="2" destOrd="0" presId="urn:microsoft.com/office/officeart/2009/3/layout/StepUpProcess"/>
    <dgm:cxn modelId="{CD63C1F3-48AC-4D66-ACDE-FDA1D6C2D6BE}" type="presParOf" srcId="{7B808FDA-50DB-4A37-970F-60F9B9E128D5}" destId="{40E95A8E-CD31-4BF4-AF99-33A37EE370A7}" srcOrd="0" destOrd="0" presId="urn:microsoft.com/office/officeart/2009/3/layout/StepUpProcess"/>
    <dgm:cxn modelId="{C948DF07-ADE9-42A5-9A6B-309F2DA922E9}" type="presParOf" srcId="{7B808FDA-50DB-4A37-970F-60F9B9E128D5}" destId="{5D7DD82E-0597-4118-B8CE-82B72E89C03D}" srcOrd="1" destOrd="0" presId="urn:microsoft.com/office/officeart/2009/3/layout/StepUpProcess"/>
    <dgm:cxn modelId="{36A6407D-757B-4B35-9EF2-BB37334609E3}" type="presParOf" srcId="{7B808FDA-50DB-4A37-970F-60F9B9E128D5}" destId="{42ABAF9A-4A4C-4649-B83B-CC5DD83EA35D}" srcOrd="2" destOrd="0" presId="urn:microsoft.com/office/officeart/2009/3/layout/StepUpProcess"/>
    <dgm:cxn modelId="{AA22A2C6-5769-4821-BD30-04B2DF434CD8}" type="presParOf" srcId="{383AF0C3-E492-4493-ACA2-E90018C6B419}" destId="{6B4D2BA3-9475-4F63-895E-EAF9767E5935}" srcOrd="3" destOrd="0" presId="urn:microsoft.com/office/officeart/2009/3/layout/StepUpProcess"/>
    <dgm:cxn modelId="{F18ACF82-CF19-4494-8357-C6C4E00AB26C}" type="presParOf" srcId="{6B4D2BA3-9475-4F63-895E-EAF9767E5935}" destId="{A55B25E0-8DC8-4B36-9315-CA51310ED831}" srcOrd="0" destOrd="0" presId="urn:microsoft.com/office/officeart/2009/3/layout/StepUpProcess"/>
    <dgm:cxn modelId="{82E5DFB4-FC41-4431-B08B-ADA92EE4F061}" type="presParOf" srcId="{383AF0C3-E492-4493-ACA2-E90018C6B419}" destId="{902C0AA1-6E42-4F6E-8144-95EBC783E9BD}" srcOrd="4" destOrd="0" presId="urn:microsoft.com/office/officeart/2009/3/layout/StepUpProcess"/>
    <dgm:cxn modelId="{8B8F123B-6983-440E-B1FF-C4C3F51A8E98}" type="presParOf" srcId="{902C0AA1-6E42-4F6E-8144-95EBC783E9BD}" destId="{8742C86D-FAA8-42C8-976A-3AADE40305B5}" srcOrd="0" destOrd="0" presId="urn:microsoft.com/office/officeart/2009/3/layout/StepUpProcess"/>
    <dgm:cxn modelId="{F0286DF0-3B47-4BEC-9B77-94234632AA5E}" type="presParOf" srcId="{902C0AA1-6E42-4F6E-8144-95EBC783E9BD}" destId="{25A35004-5DBA-4538-93E4-93E47CE88F50}" srcOrd="1" destOrd="0" presId="urn:microsoft.com/office/officeart/2009/3/layout/StepUpProcess"/>
    <dgm:cxn modelId="{094304DF-A676-4E95-A6BB-D04D7F109D5F}" type="presParOf" srcId="{902C0AA1-6E42-4F6E-8144-95EBC783E9BD}" destId="{E18F7FAF-1E04-4602-B39A-B7078B33AE6A}" srcOrd="2" destOrd="0" presId="urn:microsoft.com/office/officeart/2009/3/layout/StepUpProcess"/>
    <dgm:cxn modelId="{C601A369-7C9D-4DAF-8FDA-DBD58AD1C242}" type="presParOf" srcId="{383AF0C3-E492-4493-ACA2-E90018C6B419}" destId="{4D27AECE-5DC8-4D59-A896-1AF5546F9A85}" srcOrd="5" destOrd="0" presId="urn:microsoft.com/office/officeart/2009/3/layout/StepUpProcess"/>
    <dgm:cxn modelId="{129D0BB7-4422-4535-A2A6-D2C82C9E3053}" type="presParOf" srcId="{4D27AECE-5DC8-4D59-A896-1AF5546F9A85}" destId="{B166C433-C0E2-4C98-A29B-2EF1CAC599D6}" srcOrd="0" destOrd="0" presId="urn:microsoft.com/office/officeart/2009/3/layout/StepUpProcess"/>
    <dgm:cxn modelId="{C4964756-3087-4974-9314-71BF9CDCF0F6}" type="presParOf" srcId="{383AF0C3-E492-4493-ACA2-E90018C6B419}" destId="{9B3F378A-045D-4A19-939E-0F3E5BA18731}" srcOrd="6" destOrd="0" presId="urn:microsoft.com/office/officeart/2009/3/layout/StepUpProcess"/>
    <dgm:cxn modelId="{46880862-7243-4ABD-94E6-E97E1CC44A66}" type="presParOf" srcId="{9B3F378A-045D-4A19-939E-0F3E5BA18731}" destId="{A9DCBDF5-F96D-48D8-85D2-42003E49A017}" srcOrd="0" destOrd="0" presId="urn:microsoft.com/office/officeart/2009/3/layout/StepUpProcess"/>
    <dgm:cxn modelId="{04FDB732-8270-41CA-BF22-7787D47EACF8}" type="presParOf" srcId="{9B3F378A-045D-4A19-939E-0F3E5BA18731}" destId="{83E22182-70F2-44FB-9CF0-49AF5DC39B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3756538" y="-577040"/>
          <a:ext cx="4477573" cy="4477573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463673" y="332349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charset="0"/>
            </a:rPr>
            <a:t>Overview of USTR and the U.S. GSP Program </a:t>
          </a:r>
          <a:endParaRPr lang="en-US" sz="2000" kern="1200" dirty="0"/>
        </a:p>
      </dsp:txBody>
      <dsp:txXfrm>
        <a:off x="463673" y="332349"/>
        <a:ext cx="5363899" cy="664698"/>
      </dsp:txXfrm>
    </dsp:sp>
    <dsp:sp modelId="{3153F29F-F76C-4066-8DFD-272EFFEF5C9E}">
      <dsp:nvSpPr>
        <dsp:cNvPr id="0" name=""/>
        <dsp:cNvSpPr/>
      </dsp:nvSpPr>
      <dsp:spPr>
        <a:xfrm>
          <a:off x="249034" y="432581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705291" y="1329396"/>
          <a:ext cx="5122281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charset="0"/>
            </a:rPr>
            <a:t>GSP Exports and Benefits Review for Fiji and Pacific Island neighbors</a:t>
          </a:r>
        </a:p>
      </dsp:txBody>
      <dsp:txXfrm>
        <a:off x="705291" y="1329396"/>
        <a:ext cx="5122281" cy="664698"/>
      </dsp:txXfrm>
    </dsp:sp>
    <dsp:sp modelId="{BF6D0636-8979-467C-8869-A62F04EEC727}">
      <dsp:nvSpPr>
        <dsp:cNvPr id="0" name=""/>
        <dsp:cNvSpPr/>
      </dsp:nvSpPr>
      <dsp:spPr>
        <a:xfrm>
          <a:off x="490652" y="1429629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463673" y="2326444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charset="0"/>
            </a:rPr>
            <a:t>How to increase use of duty-free opportunities</a:t>
          </a:r>
        </a:p>
      </dsp:txBody>
      <dsp:txXfrm>
        <a:off x="463673" y="2326444"/>
        <a:ext cx="5363899" cy="664698"/>
      </dsp:txXfrm>
    </dsp:sp>
    <dsp:sp modelId="{B1F19174-52F7-4E4A-8EB9-0D8AC1401656}">
      <dsp:nvSpPr>
        <dsp:cNvPr id="0" name=""/>
        <dsp:cNvSpPr/>
      </dsp:nvSpPr>
      <dsp:spPr>
        <a:xfrm>
          <a:off x="249034" y="2426676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4333906" y="-664815"/>
          <a:ext cx="5163444" cy="5163444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309977" y="201888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GSP-eligible product </a:t>
          </a:r>
          <a:endParaRPr lang="en-US" sz="2000" kern="1200" dirty="0"/>
        </a:p>
      </dsp:txBody>
      <dsp:txXfrm>
        <a:off x="309977" y="201888"/>
        <a:ext cx="6153571" cy="403623"/>
      </dsp:txXfrm>
    </dsp:sp>
    <dsp:sp modelId="{8D72C8B3-EAD4-4E9D-A455-F8F4D7428C9D}">
      <dsp:nvSpPr>
        <dsp:cNvPr id="0" name=""/>
        <dsp:cNvSpPr/>
      </dsp:nvSpPr>
      <dsp:spPr>
        <a:xfrm>
          <a:off x="173701" y="288289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630924" y="800099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Product or growth of the GSP Country</a:t>
          </a:r>
        </a:p>
      </dsp:txBody>
      <dsp:txXfrm>
        <a:off x="630924" y="800099"/>
        <a:ext cx="5821563" cy="403623"/>
      </dsp:txXfrm>
    </dsp:sp>
    <dsp:sp modelId="{AA5054B0-428C-4F68-BAA9-AA2A8E27F962}">
      <dsp:nvSpPr>
        <dsp:cNvPr id="0" name=""/>
        <dsp:cNvSpPr/>
      </dsp:nvSpPr>
      <dsp:spPr>
        <a:xfrm>
          <a:off x="505709" y="893648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793804" y="1412606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Local content must be ≥ 35% of the value</a:t>
          </a:r>
        </a:p>
      </dsp:txBody>
      <dsp:txXfrm>
        <a:off x="793804" y="1412606"/>
        <a:ext cx="5669744" cy="403623"/>
      </dsp:txXfrm>
    </dsp:sp>
    <dsp:sp modelId="{19D9F287-D4E2-4313-8AA2-95892FBB371B}">
      <dsp:nvSpPr>
        <dsp:cNvPr id="0" name=""/>
        <dsp:cNvSpPr/>
      </dsp:nvSpPr>
      <dsp:spPr>
        <a:xfrm>
          <a:off x="657528" y="1499007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793804" y="2017582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Can’t enter commerce of another country </a:t>
          </a:r>
        </a:p>
      </dsp:txBody>
      <dsp:txXfrm>
        <a:off x="793804" y="2017582"/>
        <a:ext cx="5669744" cy="403623"/>
      </dsp:txXfrm>
    </dsp:sp>
    <dsp:sp modelId="{FB4AA9AB-6ECA-475F-9D22-3E6FDF9C2E16}">
      <dsp:nvSpPr>
        <dsp:cNvPr id="0" name=""/>
        <dsp:cNvSpPr/>
      </dsp:nvSpPr>
      <dsp:spPr>
        <a:xfrm>
          <a:off x="657528" y="2103983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641985" y="2622941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Benefit claimed by importer </a:t>
          </a:r>
        </a:p>
      </dsp:txBody>
      <dsp:txXfrm>
        <a:off x="641985" y="2622941"/>
        <a:ext cx="5821563" cy="403623"/>
      </dsp:txXfrm>
    </dsp:sp>
    <dsp:sp modelId="{01336AF7-F391-4515-94D4-760DD947C1E9}">
      <dsp:nvSpPr>
        <dsp:cNvPr id="0" name=""/>
        <dsp:cNvSpPr/>
      </dsp:nvSpPr>
      <dsp:spPr>
        <a:xfrm>
          <a:off x="505709" y="2709342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309977" y="3228300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Keep records to verify GSP claim  </a:t>
          </a:r>
        </a:p>
      </dsp:txBody>
      <dsp:txXfrm>
        <a:off x="309977" y="3228300"/>
        <a:ext cx="6153571" cy="403623"/>
      </dsp:txXfrm>
    </dsp:sp>
    <dsp:sp modelId="{3315A1CE-C85E-4758-95C1-761FBBC57F71}">
      <dsp:nvSpPr>
        <dsp:cNvPr id="0" name=""/>
        <dsp:cNvSpPr/>
      </dsp:nvSpPr>
      <dsp:spPr>
        <a:xfrm>
          <a:off x="173701" y="3314701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04AF-F39F-446B-BCF2-96025030D468}">
      <dsp:nvSpPr>
        <dsp:cNvPr id="0" name=""/>
        <dsp:cNvSpPr/>
      </dsp:nvSpPr>
      <dsp:spPr>
        <a:xfrm rot="5400000">
          <a:off x="304824" y="176233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2CBC-EDBA-4CCD-9689-2EB4D89C8764}">
      <dsp:nvSpPr>
        <dsp:cNvPr id="0" name=""/>
        <dsp:cNvSpPr/>
      </dsp:nvSpPr>
      <dsp:spPr>
        <a:xfrm>
          <a:off x="152954" y="221467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</a:p>
      </dsp:txBody>
      <dsp:txXfrm>
        <a:off x="152954" y="2214670"/>
        <a:ext cx="1366759" cy="1198044"/>
      </dsp:txXfrm>
    </dsp:sp>
    <dsp:sp modelId="{C3A59EBB-2BFC-48E4-96AF-0EE8E7D8D7C1}">
      <dsp:nvSpPr>
        <dsp:cNvPr id="0" name=""/>
        <dsp:cNvSpPr/>
      </dsp:nvSpPr>
      <dsp:spPr>
        <a:xfrm>
          <a:off x="1261835" y="165088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5A8E-CD31-4BF4-AF99-33A37EE370A7}">
      <dsp:nvSpPr>
        <dsp:cNvPr id="0" name=""/>
        <dsp:cNvSpPr/>
      </dsp:nvSpPr>
      <dsp:spPr>
        <a:xfrm rot="5400000">
          <a:off x="1992115" y="1353231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D82E-0597-4118-B8CE-82B72E89C03D}">
      <dsp:nvSpPr>
        <dsp:cNvPr id="0" name=""/>
        <dsp:cNvSpPr/>
      </dsp:nvSpPr>
      <dsp:spPr>
        <a:xfrm>
          <a:off x="1826135" y="180064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</a:p>
      </dsp:txBody>
      <dsp:txXfrm>
        <a:off x="1826135" y="1800640"/>
        <a:ext cx="1366759" cy="1198044"/>
      </dsp:txXfrm>
    </dsp:sp>
    <dsp:sp modelId="{42ABAF9A-4A4C-4649-B83B-CC5DD83EA35D}">
      <dsp:nvSpPr>
        <dsp:cNvPr id="0" name=""/>
        <dsp:cNvSpPr/>
      </dsp:nvSpPr>
      <dsp:spPr>
        <a:xfrm>
          <a:off x="2935016" y="123685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2C86D-FAA8-42C8-976A-3AADE40305B5}">
      <dsp:nvSpPr>
        <dsp:cNvPr id="0" name=""/>
        <dsp:cNvSpPr/>
      </dsp:nvSpPr>
      <dsp:spPr>
        <a:xfrm rot="5400000">
          <a:off x="3671684" y="904346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35004-5DBA-4538-93E4-93E47CE88F50}">
      <dsp:nvSpPr>
        <dsp:cNvPr id="0" name=""/>
        <dsp:cNvSpPr/>
      </dsp:nvSpPr>
      <dsp:spPr>
        <a:xfrm>
          <a:off x="3499316" y="138661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</a:p>
      </dsp:txBody>
      <dsp:txXfrm>
        <a:off x="3499316" y="1386610"/>
        <a:ext cx="1366759" cy="1198044"/>
      </dsp:txXfrm>
    </dsp:sp>
    <dsp:sp modelId="{E18F7FAF-1E04-4602-B39A-B7078B33AE6A}">
      <dsp:nvSpPr>
        <dsp:cNvPr id="0" name=""/>
        <dsp:cNvSpPr/>
      </dsp:nvSpPr>
      <dsp:spPr>
        <a:xfrm>
          <a:off x="4608196" y="82282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BDF5-F96D-48D8-85D2-42003E49A017}">
      <dsp:nvSpPr>
        <dsp:cNvPr id="0" name=""/>
        <dsp:cNvSpPr/>
      </dsp:nvSpPr>
      <dsp:spPr>
        <a:xfrm rot="5400000">
          <a:off x="5324366" y="52024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2182-70F2-44FB-9CF0-49AF5DC39BCC}">
      <dsp:nvSpPr>
        <dsp:cNvPr id="0" name=""/>
        <dsp:cNvSpPr/>
      </dsp:nvSpPr>
      <dsp:spPr>
        <a:xfrm>
          <a:off x="5175275" y="1034614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</a:p>
      </dsp:txBody>
      <dsp:txXfrm>
        <a:off x="5175275" y="1034614"/>
        <a:ext cx="1366759" cy="119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2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2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542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1" y="3335973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542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6</a:t>
            </a:fld>
            <a:endParaRPr lang="en-US" dirty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437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5325"/>
            <a:ext cx="4619625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Fix bullets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ts.usitc.gov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str.gov/issue-areas/trade-development/preference-programs/generalized-system-preference-gsp" TargetMode="External"/><Relationship Id="rId2" Type="http://schemas.openxmlformats.org/officeDocument/2006/relationships/hyperlink" Target="mailto:gsp@ustr.eop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60" y="1857389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62387" y="1104742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Fiji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and the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Generalized System of Preferences (GSP) Program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758215"/>
            <a:ext cx="9144000" cy="1576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b="1">
                <a:latin typeface="Arial" charset="0"/>
              </a:rPr>
              <a:t>October </a:t>
            </a:r>
            <a:r>
              <a:rPr lang="en-US" sz="2100" b="1" dirty="0">
                <a:latin typeface="Arial" charset="0"/>
              </a:rPr>
              <a:t>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6582"/>
            <a:ext cx="257509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EU FLAG"/>
          <p:cNvSpPr>
            <a:spLocks noChangeAspect="1" noChangeArrowheads="1"/>
          </p:cNvSpPr>
          <p:nvPr/>
        </p:nvSpPr>
        <p:spPr bwMode="auto">
          <a:xfrm>
            <a:off x="435078" y="3012301"/>
            <a:ext cx="2460521" cy="16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Fiji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4" y="2815686"/>
            <a:ext cx="2743199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45" y="2783329"/>
            <a:ext cx="2578291" cy="1404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Least-Developed Beneficiary Countries (LDBCs)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United Nations’ list of least-developed countries 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Kiribati, Solomon Islands, Samoa, Tuvalu, and Vanuatu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LDBCs are eligible for additional 1,490 products under GSP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tuna and skipjack, vegetables, vegetable fats, wastes of distillate and residual fuels, and ceramics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2"/>
          <a:stretch/>
        </p:blipFill>
        <p:spPr>
          <a:xfrm>
            <a:off x="1752600" y="5084884"/>
            <a:ext cx="6096000" cy="165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4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645"/>
          </a:xfrm>
        </p:spPr>
        <p:txBody>
          <a:bodyPr/>
          <a:lstStyle/>
          <a:p>
            <a:pPr marL="12700">
              <a:defRPr/>
            </a:pPr>
            <a:r>
              <a:rPr lang="en-US" dirty="0"/>
              <a:t>Product eligibility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6580"/>
            <a:ext cx="4040188" cy="639762"/>
          </a:xfrm>
        </p:spPr>
        <p:txBody>
          <a:bodyPr/>
          <a:lstStyle/>
          <a:p>
            <a:pPr algn="ctr"/>
            <a:r>
              <a:rPr lang="en-US" sz="3200" b="0" dirty="0"/>
              <a:t>Eligible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6742" y="1899658"/>
            <a:ext cx="4040188" cy="3387725"/>
          </a:xfrm>
        </p:spPr>
        <p:txBody>
          <a:bodyPr/>
          <a:lstStyle/>
          <a:p>
            <a:r>
              <a:rPr lang="en-US" dirty="0"/>
              <a:t>Many manufactured items and inputs</a:t>
            </a:r>
          </a:p>
          <a:p>
            <a:r>
              <a:rPr lang="en-US" dirty="0"/>
              <a:t>Travel goods (e.g. backpacks, purses)</a:t>
            </a:r>
          </a:p>
          <a:p>
            <a:r>
              <a:rPr lang="en-US" dirty="0"/>
              <a:t>Jewelry</a:t>
            </a:r>
          </a:p>
          <a:p>
            <a:r>
              <a:rPr lang="en-US" dirty="0"/>
              <a:t>Some agricultural products</a:t>
            </a:r>
          </a:p>
          <a:p>
            <a:r>
              <a:rPr lang="en-US" dirty="0"/>
              <a:t>Many chemicals</a:t>
            </a:r>
          </a:p>
          <a:p>
            <a:r>
              <a:rPr lang="en-US" dirty="0"/>
              <a:t>Many minerals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16580"/>
            <a:ext cx="4041775" cy="639762"/>
          </a:xfrm>
        </p:spPr>
        <p:txBody>
          <a:bodyPr/>
          <a:lstStyle/>
          <a:p>
            <a:pPr algn="ctr"/>
            <a:r>
              <a:rPr lang="en-US" sz="3200" b="0" dirty="0"/>
              <a:t>Ineligible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4567" y="1899658"/>
            <a:ext cx="4041775" cy="3951288"/>
          </a:xfrm>
        </p:spPr>
        <p:txBody>
          <a:bodyPr/>
          <a:lstStyle/>
          <a:p>
            <a:r>
              <a:rPr lang="en-US" dirty="0"/>
              <a:t>Most textiles and apparel</a:t>
            </a:r>
          </a:p>
          <a:p>
            <a:r>
              <a:rPr lang="en-US" dirty="0"/>
              <a:t>Watches</a:t>
            </a:r>
          </a:p>
          <a:p>
            <a:r>
              <a:rPr lang="en-US" dirty="0"/>
              <a:t>Footwear</a:t>
            </a:r>
          </a:p>
          <a:p>
            <a:r>
              <a:rPr lang="en-US" dirty="0"/>
              <a:t>Some gloves and leather goods</a:t>
            </a:r>
          </a:p>
          <a:p>
            <a:r>
              <a:rPr lang="en-US" dirty="0"/>
              <a:t>Many agricultural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11</a:t>
            </a:fld>
            <a:endParaRPr lang="en-US" sz="1100" dirty="0"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7627" y="5704623"/>
            <a:ext cx="9161627" cy="1181137"/>
            <a:chOff x="-17627" y="5704623"/>
            <a:chExt cx="9161627" cy="11811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27" y="5704623"/>
              <a:ext cx="2303627" cy="11554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716556"/>
              <a:ext cx="1676400" cy="11557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5722764"/>
              <a:ext cx="1709067" cy="11373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5709778"/>
              <a:ext cx="1676400" cy="1175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401" y="5727879"/>
              <a:ext cx="1828800" cy="1139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19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057900" y="5541169"/>
            <a:ext cx="1485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900"/>
              <a:pPr algn="r" eaLnBrk="1" hangingPunct="1"/>
              <a:t>12</a:t>
            </a:fld>
            <a:endParaRPr lang="en-US" sz="9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71551"/>
            <a:ext cx="6858000" cy="854869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dirty="0"/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028700" y="2079198"/>
          <a:ext cx="6515100" cy="383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Fiji GSP exports to the </a:t>
            </a:r>
            <a:br>
              <a:rPr lang="en-US" dirty="0"/>
            </a:br>
            <a:r>
              <a:rPr lang="en-US" dirty="0"/>
              <a:t>United States,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795" y="1546468"/>
            <a:ext cx="8305800" cy="4571206"/>
          </a:xfrm>
        </p:spPr>
        <p:txBody>
          <a:bodyPr/>
          <a:lstStyle/>
          <a:p>
            <a:r>
              <a:rPr lang="en-US" sz="2400" dirty="0"/>
              <a:t>Exports under GSP accounted for 8% of total exports to U.S. 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Total exports were $222 million in 2017, $19 million of which were under GSP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Exports under GSP increased by 72% from 2016-17</a:t>
            </a:r>
          </a:p>
          <a:p>
            <a:r>
              <a:rPr lang="en-US" sz="2400" dirty="0"/>
              <a:t>Top GSP products, 2017: 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Cane sugar ($12.6 million)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Ginger root ($3.2 million)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Fresh or chilled taro ($1.4 million)</a:t>
            </a:r>
          </a:p>
          <a:p>
            <a:r>
              <a:rPr lang="en-US" sz="2400" dirty="0"/>
              <a:t>GSP benefits were fully utilized for more than half of GSP-eligible products in 2017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duty savings on Fijian exports,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10814"/>
              </p:ext>
            </p:extLst>
          </p:nvPr>
        </p:nvGraphicFramePr>
        <p:xfrm>
          <a:off x="485774" y="1676400"/>
          <a:ext cx="8201027" cy="32301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76626">
                  <a:extLst>
                    <a:ext uri="{9D8B030D-6E8A-4147-A177-3AD203B41FA5}">
                      <a16:colId xmlns:a16="http://schemas.microsoft.com/office/drawing/2014/main" val="4674173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60469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454197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53190293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1264568199"/>
                    </a:ext>
                  </a:extLst>
                </a:gridCol>
              </a:tblGrid>
              <a:tr h="9171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HTS8 description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MFN rate, or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non-GSP rate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 for consumption 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eligible imports using GSP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(percent)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 savings 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2895"/>
                  </a:ext>
                </a:extLst>
              </a:tr>
              <a:tr h="32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cane sugar, raw, in solid form, w/o added flavoring or coloring, subject to add. US 5 to Ch.17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$13,000,000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$333,000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4407558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Ginger root, preserved by sugar (drained, glace or crystallized)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$3,000,000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$74,000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4575837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or chilled taro (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Colocasia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spp.), whether or not sliced or in the form of pellets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$1,000,000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7917199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Bakers' wares communion wafers, empty capsules suitable for pharmaceutical use, sealing wafers, rice paper and similar products, 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nesi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$615,000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59267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Example: GSP advantage for Fiji’s ginger root exports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/>
          <a:lstStyle/>
          <a:p>
            <a:r>
              <a:rPr lang="en-US" sz="2800" dirty="0"/>
              <a:t>HTS 2006.00.30</a:t>
            </a:r>
          </a:p>
          <a:p>
            <a:r>
              <a:rPr lang="en-US" sz="2800" dirty="0"/>
              <a:t>MFN (non-GSP) duty rate of 2.4%</a:t>
            </a:r>
          </a:p>
          <a:p>
            <a:r>
              <a:rPr lang="en-US" sz="2800" dirty="0"/>
              <a:t>Importers pay 2.4% duty when importing from many competitors, including China, Australia, and Korea</a:t>
            </a:r>
          </a:p>
          <a:p>
            <a:r>
              <a:rPr lang="en-US" sz="2800" dirty="0"/>
              <a:t>Importers pay 0% on GSP imports from Fiji</a:t>
            </a:r>
          </a:p>
          <a:p>
            <a:r>
              <a:rPr lang="en-US" sz="2800" dirty="0"/>
              <a:t>Buyers would save $2.40 per $100 in ginger bought from Fiji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58838"/>
          </a:xfrm>
        </p:spPr>
        <p:txBody>
          <a:bodyPr/>
          <a:lstStyle/>
          <a:p>
            <a:r>
              <a:rPr lang="en-US" sz="4000" dirty="0"/>
              <a:t>U.S. imports from other Pacific Island countries,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26931"/>
            <a:ext cx="8458200" cy="4648200"/>
          </a:xfrm>
        </p:spPr>
        <p:txBody>
          <a:bodyPr/>
          <a:lstStyle/>
          <a:p>
            <a:r>
              <a:rPr lang="en-US" sz="2800" dirty="0"/>
              <a:t>Solomon Islands</a:t>
            </a:r>
          </a:p>
          <a:p>
            <a:pPr lvl="1"/>
            <a:r>
              <a:rPr lang="en-US" sz="2400" dirty="0"/>
              <a:t>$2.4 million in imports</a:t>
            </a:r>
          </a:p>
          <a:p>
            <a:pPr lvl="2"/>
            <a:r>
              <a:rPr lang="en-US" sz="2000" dirty="0"/>
              <a:t>Two products were imported under GSP </a:t>
            </a:r>
          </a:p>
          <a:p>
            <a:pPr lvl="3"/>
            <a:r>
              <a:rPr lang="en-US" dirty="0"/>
              <a:t>Tuna ($2.3 million, 94% under LBDC GSP benefits)</a:t>
            </a:r>
          </a:p>
          <a:p>
            <a:pPr lvl="3"/>
            <a:r>
              <a:rPr lang="en-US" dirty="0"/>
              <a:t>Wood marquetry and inlaid wood (100% under GSP benefits)</a:t>
            </a:r>
          </a:p>
          <a:p>
            <a:pPr lvl="2"/>
            <a:r>
              <a:rPr lang="en-US" sz="2000" dirty="0"/>
              <a:t>Other products such as certain tubes and pipes, certain berries, electrical boards, plastic lids, and many others are eligible for GSP benefits</a:t>
            </a:r>
          </a:p>
          <a:p>
            <a:r>
              <a:rPr lang="en-US" sz="2800" dirty="0"/>
              <a:t>Marshall Islands</a:t>
            </a:r>
          </a:p>
          <a:p>
            <a:pPr lvl="1"/>
            <a:r>
              <a:rPr lang="en-US" sz="2400" dirty="0"/>
              <a:t>$8.7 million of imports including imports under Marshall Islands Compact</a:t>
            </a:r>
          </a:p>
          <a:p>
            <a:pPr lvl="2"/>
            <a:r>
              <a:rPr lang="en-US" sz="2000" dirty="0"/>
              <a:t>Most of which were tuna and other 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8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U.S. imports from other Pacific Island countries,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Samoa</a:t>
            </a:r>
          </a:p>
          <a:p>
            <a:pPr lvl="1"/>
            <a:r>
              <a:rPr lang="en-US" sz="2200" dirty="0"/>
              <a:t>$4.9 million of imports, $1.4 million of which received GSP benefits, including fruit juice and fresh taro</a:t>
            </a:r>
          </a:p>
          <a:p>
            <a:r>
              <a:rPr lang="en-US" sz="2800" dirty="0"/>
              <a:t>Tonga</a:t>
            </a:r>
          </a:p>
          <a:p>
            <a:pPr lvl="1"/>
            <a:r>
              <a:rPr lang="en-US" sz="2200" dirty="0"/>
              <a:t>$3.5 million of imports, $300,000 of which received GSP benefits, including cassava, yams, and basketwork</a:t>
            </a:r>
          </a:p>
          <a:p>
            <a:r>
              <a:rPr lang="en-US" sz="2800" dirty="0"/>
              <a:t>Vanuatu</a:t>
            </a:r>
          </a:p>
          <a:p>
            <a:pPr lvl="1"/>
            <a:r>
              <a:rPr lang="en-US" sz="2200" dirty="0"/>
              <a:t>$5.4 million of imports, including plants used in perfumery and  pharmaceutical purposes, squid, and swordfish</a:t>
            </a:r>
          </a:p>
          <a:p>
            <a:pPr lvl="1"/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8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9300" y="1301381"/>
            <a:ext cx="6858000" cy="390850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to Increase Duty-Free Exports to the U.S</a:t>
            </a:r>
            <a:r>
              <a:rPr lang="en-US" sz="315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08627"/>
            <a:ext cx="6781800" cy="3810000"/>
          </a:xfrm>
          <a:prstGeom prst="rect">
            <a:avLst/>
          </a:prstGeom>
          <a:effectLst>
            <a:glow rad="698500">
              <a:schemeClr val="accent4">
                <a:alpha val="60000"/>
              </a:schemeClr>
            </a:glo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341962"/>
              </p:ext>
            </p:extLst>
          </p:nvPr>
        </p:nvGraphicFramePr>
        <p:xfrm>
          <a:off x="1415282" y="1828800"/>
          <a:ext cx="6542035" cy="423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202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257"/>
            <a:ext cx="8534400" cy="741343"/>
          </a:xfrm>
        </p:spPr>
        <p:txBody>
          <a:bodyPr/>
          <a:lstStyle/>
          <a:p>
            <a:r>
              <a:rPr lang="en-US" sz="3000" dirty="0"/>
              <a:t>How to determine if a product is GSP eligible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915" y="987669"/>
            <a:ext cx="8229600" cy="453072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69290"/>
            <a:ext cx="8820987" cy="5731548"/>
            <a:chOff x="152400" y="969290"/>
            <a:chExt cx="8820987" cy="5731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339" t="10593" b="5883"/>
            <a:stretch/>
          </p:blipFill>
          <p:spPr>
            <a:xfrm>
              <a:off x="152400" y="1138238"/>
              <a:ext cx="8820987" cy="55626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1828800" y="1738514"/>
              <a:ext cx="10668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82253" y="4419600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82253" y="2977112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969290"/>
              <a:ext cx="4724400" cy="3839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Visit </a:t>
              </a:r>
              <a:r>
                <a:rPr lang="en-US" dirty="0">
                  <a:solidFill>
                    <a:srgbClr val="FF0000"/>
                  </a:solidFill>
                  <a:hlinkClick r:id="rId3"/>
                </a:rPr>
                <a:t>https://hts.usitc.gov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5538" y="3306250"/>
              <a:ext cx="3886200" cy="646331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“A” = eligible for all BDCs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“A+” = eligible for LBDCs only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6858000" y="3091412"/>
            <a:ext cx="603738" cy="214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6553200" y="3952581"/>
            <a:ext cx="929053" cy="4670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28701"/>
            <a:ext cx="6858000" cy="85486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25" b="1" i="1" dirty="0">
                <a:solidFill>
                  <a:schemeClr val="tx1"/>
                </a:solidFill>
              </a:rPr>
              <a:t>Presentation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644539"/>
              </p:ext>
            </p:extLst>
          </p:nvPr>
        </p:nvGraphicFramePr>
        <p:xfrm>
          <a:off x="1428750" y="2162908"/>
          <a:ext cx="5871064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36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949"/>
            <a:ext cx="8527973" cy="808038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GSP decision-making process </a:t>
            </a:r>
            <a:br>
              <a:rPr lang="en-US" sz="3600" dirty="0"/>
            </a:br>
            <a:r>
              <a:rPr lang="en-US" sz="3600" dirty="0"/>
              <a:t>to add or remove countries and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521823"/>
            <a:ext cx="4040188" cy="422275"/>
          </a:xfrm>
        </p:spPr>
        <p:txBody>
          <a:bodyPr/>
          <a:lstStyle/>
          <a:p>
            <a:pPr algn="ctr"/>
            <a:r>
              <a:rPr lang="en-US" sz="2800" dirty="0"/>
              <a:t>Product-specific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95785"/>
            <a:ext cx="4040188" cy="2971800"/>
          </a:xfrm>
        </p:spPr>
        <p:txBody>
          <a:bodyPr/>
          <a:lstStyle/>
          <a:p>
            <a:r>
              <a:rPr lang="en-US" sz="2200" dirty="0"/>
              <a:t>Petitions submitted by interested parties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2017 examples:</a:t>
            </a:r>
          </a:p>
          <a:p>
            <a:pPr lvl="1"/>
            <a:r>
              <a:rPr lang="en-US" sz="2200" dirty="0"/>
              <a:t>Addition of rolled or flaked grains</a:t>
            </a:r>
          </a:p>
          <a:p>
            <a:pPr lvl="1"/>
            <a:r>
              <a:rPr lang="en-US" sz="2200" dirty="0"/>
              <a:t>Removal of glycine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596" y="1524000"/>
            <a:ext cx="4041775" cy="422275"/>
          </a:xfrm>
        </p:spPr>
        <p:txBody>
          <a:bodyPr/>
          <a:lstStyle/>
          <a:p>
            <a:pPr algn="ctr"/>
            <a:r>
              <a:rPr lang="en-US" sz="2800" dirty="0"/>
              <a:t>Country-specific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748" y="2095785"/>
            <a:ext cx="4041775" cy="3130285"/>
          </a:xfrm>
        </p:spPr>
        <p:txBody>
          <a:bodyPr/>
          <a:lstStyle/>
          <a:p>
            <a:r>
              <a:rPr lang="en-US" sz="2200" dirty="0"/>
              <a:t>Petitions submitted by interested parties</a:t>
            </a:r>
          </a:p>
          <a:p>
            <a:pPr marL="0" indent="0" algn="ctr">
              <a:buNone/>
            </a:pPr>
            <a:r>
              <a:rPr lang="en-US" sz="2200" u="sng" dirty="0"/>
              <a:t>or</a:t>
            </a:r>
          </a:p>
          <a:p>
            <a:r>
              <a:rPr lang="en-US" sz="2200" dirty="0"/>
              <a:t>U.S. government self-initiates a review following the triennial country assessment process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6395" y="6181858"/>
            <a:ext cx="2133600" cy="457200"/>
          </a:xfrm>
        </p:spPr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2" y="4663755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4" y="3730196"/>
            <a:ext cx="1971893" cy="1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591831"/>
            <a:ext cx="8605947" cy="854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Identifying 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Depends on size, sector, experience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Understanding the US market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What kind of relationship: agent, distributor, partner, joint venture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Best leads: your own network!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Trade shows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GSP?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3064" y="1562895"/>
            <a:ext cx="4041775" cy="639762"/>
          </a:xfrm>
        </p:spPr>
        <p:txBody>
          <a:bodyPr/>
          <a:lstStyle/>
          <a:p>
            <a:r>
              <a:rPr lang="en-US" dirty="0"/>
              <a:t>USTR Contacts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82294" y="2347914"/>
            <a:ext cx="4761706" cy="1254125"/>
          </a:xfrm>
        </p:spPr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gsp@ustr.eop.gov</a:t>
            </a:r>
            <a:r>
              <a:rPr lang="en-US" dirty="0"/>
              <a:t> </a:t>
            </a:r>
          </a:p>
          <a:p>
            <a:r>
              <a:rPr lang="en-US" dirty="0"/>
              <a:t>Phone: +1 (202) 395-2974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Website: </a:t>
            </a:r>
            <a:r>
              <a:rPr lang="en-US" sz="1600" dirty="0">
                <a:hlinkClick r:id="rId3"/>
              </a:rPr>
              <a:t>https://ustr.gov/issue-areas/trade-development/preference-programs/generalized-system-preference-gsp</a:t>
            </a:r>
            <a:r>
              <a:rPr lang="en-US" sz="16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125" t="17059" r="33125"/>
          <a:stretch/>
        </p:blipFill>
        <p:spPr>
          <a:xfrm>
            <a:off x="292039" y="1540364"/>
            <a:ext cx="3810000" cy="47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21363" y="485632"/>
            <a:ext cx="9144000" cy="637236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1476654"/>
            <a:ext cx="6934200" cy="4605020"/>
          </a:xfrm>
          <a:prstGeom prst="ellipse">
            <a:avLst/>
          </a:prstGeom>
          <a:ln>
            <a:noFill/>
          </a:ln>
          <a:effectLst>
            <a:glow rad="609600">
              <a:schemeClr val="accent4">
                <a:alpha val="62000"/>
              </a:schemeClr>
            </a:glow>
            <a:softEdge rad="266700"/>
          </a:effectLst>
        </p:spPr>
      </p:pic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>
                <a:solidFill>
                  <a:srgbClr val="FFC000"/>
                </a:solidFill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099270" y="1813766"/>
            <a:ext cx="3142774" cy="173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iji fla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147">
            <a:off x="974010" y="1991197"/>
            <a:ext cx="3200400" cy="1737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99" y="4694213"/>
            <a:ext cx="3371356" cy="1896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15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USTR</a:t>
            </a:r>
            <a:br>
              <a:rPr lang="en-US" dirty="0"/>
            </a:br>
            <a:r>
              <a:rPr lang="en-US" sz="3600" dirty="0"/>
              <a:t>(United States Trade Representative)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Cabinet-level agency which coordinates U.S. trade policy </a:t>
            </a:r>
          </a:p>
          <a:p>
            <a:pPr lvl="1"/>
            <a:r>
              <a:rPr lang="en-US" dirty="0"/>
              <a:t>Acts as lead negotiator, administrator of preference programs, and represents U.S. at WTO</a:t>
            </a:r>
          </a:p>
          <a:p>
            <a:r>
              <a:rPr lang="en-US" dirty="0"/>
              <a:t>Led by Ambassador Robert </a:t>
            </a:r>
            <a:r>
              <a:rPr lang="en-US" dirty="0" err="1"/>
              <a:t>Lighthizer</a:t>
            </a:r>
            <a:endParaRPr lang="en-US" dirty="0"/>
          </a:p>
          <a:p>
            <a:r>
              <a:rPr lang="en-US" dirty="0"/>
              <a:t>Office of Trade Policy and Economics administers GSP)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3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Islands Trade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214"/>
            <a:ext cx="8229600" cy="4530725"/>
          </a:xfrm>
        </p:spPr>
        <p:txBody>
          <a:bodyPr/>
          <a:lstStyle/>
          <a:p>
            <a:r>
              <a:rPr lang="en-US" sz="2400" dirty="0"/>
              <a:t>U.S. exports essential goods such as food products, aircraft, construction equipment, and other goods</a:t>
            </a:r>
          </a:p>
          <a:p>
            <a:r>
              <a:rPr lang="en-US" sz="2400" dirty="0"/>
              <a:t>The United States is a Pacific nation</a:t>
            </a:r>
          </a:p>
          <a:p>
            <a:pPr lvl="1"/>
            <a:r>
              <a:rPr lang="en-US" sz="2000" dirty="0"/>
              <a:t>State of Hawaii, and U.S. territories of Guam, American Samoa, and Northern Marianas</a:t>
            </a:r>
          </a:p>
          <a:p>
            <a:pPr lvl="1"/>
            <a:r>
              <a:rPr lang="en-US" sz="2000" dirty="0"/>
              <a:t>Home </a:t>
            </a:r>
            <a:r>
              <a:rPr lang="en-US" sz="2000"/>
              <a:t>to 1.2 </a:t>
            </a:r>
            <a:r>
              <a:rPr lang="en-US" sz="2000" dirty="0"/>
              <a:t>million people of Pacific Island descent </a:t>
            </a:r>
          </a:p>
          <a:p>
            <a:pPr lvl="1"/>
            <a:r>
              <a:rPr lang="en-US" sz="2200" dirty="0"/>
              <a:t>Compact relationship with Micronesia, Palau, and Marshall Islands</a:t>
            </a:r>
          </a:p>
          <a:p>
            <a:pPr lvl="1"/>
            <a:r>
              <a:rPr lang="en-US" sz="2200" dirty="0"/>
              <a:t>Mutual defense treaty relationship with Australia and partnership with New Zealand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75"/>
            <a:ext cx="8229600" cy="1139825"/>
          </a:xfrm>
        </p:spPr>
        <p:txBody>
          <a:bodyPr/>
          <a:lstStyle/>
          <a:p>
            <a:r>
              <a:rPr lang="en-US" sz="3600" dirty="0"/>
              <a:t>The United States is a major importer from the Pacific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2913"/>
            <a:ext cx="8839200" cy="4530725"/>
          </a:xfrm>
        </p:spPr>
        <p:txBody>
          <a:bodyPr/>
          <a:lstStyle/>
          <a:p>
            <a:r>
              <a:rPr lang="en-US" sz="2800" dirty="0"/>
              <a:t>$520 million per year in Pacific Island imports; #1 market for Fiji</a:t>
            </a:r>
          </a:p>
          <a:p>
            <a:pPr lvl="1"/>
            <a:r>
              <a:rPr lang="en-US" sz="2400" dirty="0"/>
              <a:t>2,760 tons of preserved ginger per year </a:t>
            </a:r>
          </a:p>
          <a:p>
            <a:pPr lvl="2"/>
            <a:r>
              <a:rPr lang="en-US" sz="2000" dirty="0"/>
              <a:t>(Fiji #3)</a:t>
            </a:r>
          </a:p>
          <a:p>
            <a:pPr lvl="1"/>
            <a:r>
              <a:rPr lang="en-US" sz="2400" dirty="0"/>
              <a:t>58,000 tons of fresh taro per year</a:t>
            </a:r>
          </a:p>
          <a:p>
            <a:pPr lvl="2"/>
            <a:r>
              <a:rPr lang="en-US" sz="2000" dirty="0"/>
              <a:t>(Fiji #7, Samoa #9, and Tonga #17)</a:t>
            </a:r>
          </a:p>
          <a:p>
            <a:pPr lvl="1"/>
            <a:r>
              <a:rPr lang="en-US" sz="2400" dirty="0"/>
              <a:t>$15.4 million worth of coral per year</a:t>
            </a:r>
          </a:p>
          <a:p>
            <a:pPr lvl="2"/>
            <a:r>
              <a:rPr lang="en-US" sz="2000" dirty="0"/>
              <a:t>(Solomon Islands #10, Fiji #11, Tonga #14, Micronesia, Marshall Islands, Palau, and French Polynesia)</a:t>
            </a:r>
          </a:p>
          <a:p>
            <a:pPr lvl="1"/>
            <a:r>
              <a:rPr lang="en-US" sz="2400" dirty="0"/>
              <a:t>$9.2 million worth of vanilla per year</a:t>
            </a:r>
          </a:p>
          <a:p>
            <a:pPr lvl="2"/>
            <a:r>
              <a:rPr lang="en-US" sz="2000" dirty="0"/>
              <a:t>(Papua New Guinea #5, French Polynesia #8, Tonga #11)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697"/>
          </a:xfrm>
        </p:spPr>
        <p:txBody>
          <a:bodyPr anchor="b" anchorCtr="0"/>
          <a:lstStyle/>
          <a:p>
            <a:pPr>
              <a:defRPr/>
            </a:pPr>
            <a:r>
              <a:rPr lang="en-US" dirty="0"/>
              <a:t>GSP Program Overview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48581"/>
            <a:ext cx="8763000" cy="4004616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Enhanced access to U.S. market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duty-free treatment for almost 3,500 products from Fiji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Expanded choices for U.S. industries and consumers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$21.2 billion in total U.S. GSP imports in 2017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GSP program currently authorized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through December 2020</a:t>
            </a:r>
          </a:p>
          <a:p>
            <a:pPr marL="469900" indent="-469900" eaLnBrk="1" hangingPunct="1">
              <a:defRPr/>
            </a:pP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1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54" y="1"/>
            <a:ext cx="8229600" cy="990600"/>
          </a:xfrm>
        </p:spPr>
        <p:txBody>
          <a:bodyPr/>
          <a:lstStyle/>
          <a:p>
            <a:r>
              <a:rPr lang="en-US" dirty="0"/>
              <a:t>U.S. tariff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/>
          <a:lstStyle/>
          <a:p>
            <a:r>
              <a:rPr lang="en-US" sz="2200" dirty="0"/>
              <a:t>Total of </a:t>
            </a:r>
            <a:r>
              <a:rPr lang="en-US" sz="2200" dirty="0">
                <a:solidFill>
                  <a:srgbClr val="FF0000"/>
                </a:solidFill>
              </a:rPr>
              <a:t>11,083</a:t>
            </a:r>
            <a:r>
              <a:rPr lang="en-US" sz="2200" dirty="0"/>
              <a:t> products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4,084</a:t>
            </a:r>
            <a:r>
              <a:rPr lang="en-US" sz="2200" dirty="0"/>
              <a:t> MFN-zero products </a:t>
            </a:r>
          </a:p>
          <a:p>
            <a:pPr lvl="1"/>
            <a:r>
              <a:rPr lang="en-US" sz="2000" dirty="0"/>
              <a:t>Includes water, wood, most energy and metal ores, vanilla, coffee, most fresh fish, coral, turmeric, information technology, medicines and medical equipment, and aircraft</a:t>
            </a:r>
          </a:p>
          <a:p>
            <a:r>
              <a:rPr lang="en-US" sz="2200" dirty="0">
                <a:solidFill>
                  <a:srgbClr val="FF0000"/>
                </a:solidFill>
              </a:rPr>
              <a:t>3,743</a:t>
            </a:r>
            <a:r>
              <a:rPr lang="en-US" sz="2200" dirty="0"/>
              <a:t> products are subject to permanent tariffs (and excluded from GSP)</a:t>
            </a:r>
          </a:p>
          <a:p>
            <a:pPr lvl="1"/>
            <a:r>
              <a:rPr lang="en-US" sz="2000" dirty="0"/>
              <a:t>Includes most clothing, shoes, and automobiles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3,256</a:t>
            </a:r>
            <a:r>
              <a:rPr lang="en-US" sz="2200" dirty="0"/>
              <a:t> products are eligible for GSP benefits</a:t>
            </a:r>
          </a:p>
          <a:p>
            <a:pPr lvl="1"/>
            <a:r>
              <a:rPr lang="en-US" sz="2000" dirty="0"/>
              <a:t>Includes under-quota sugar, fresh and chilled taro, ginger, value-added wood products, jewelry, craft goods, most boat parts &amp; boats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1,490</a:t>
            </a:r>
            <a:r>
              <a:rPr lang="en-US" sz="2000" dirty="0"/>
              <a:t> </a:t>
            </a:r>
            <a:r>
              <a:rPr lang="en-US" sz="2000" u="sng" dirty="0"/>
              <a:t>additional</a:t>
            </a:r>
            <a:r>
              <a:rPr lang="en-US" sz="2000" dirty="0"/>
              <a:t> products are eligible for duty-free treatment for Kiribati, Solomon Islands, Samoa, Tuvalu, and Vanuatu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7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Country 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Income under $12,055 per capita</a:t>
            </a:r>
          </a:p>
          <a:p>
            <a:r>
              <a:rPr lang="en-US" sz="2800" dirty="0"/>
              <a:t>Expropriation/Arbitral Awards</a:t>
            </a:r>
          </a:p>
          <a:p>
            <a:r>
              <a:rPr lang="en-US" sz="2800" dirty="0"/>
              <a:t>Taking steps to protect internationally recognized worker rights, including stopping child labor</a:t>
            </a:r>
          </a:p>
          <a:p>
            <a:r>
              <a:rPr lang="en-US" sz="2800" dirty="0"/>
              <a:t>Market Access for U.S. exports</a:t>
            </a:r>
          </a:p>
          <a:p>
            <a:r>
              <a:rPr lang="en-US" sz="2800" dirty="0"/>
              <a:t>U.S. Intellectual Property Rights protected</a:t>
            </a:r>
          </a:p>
          <a:p>
            <a:r>
              <a:rPr lang="en-US" sz="2800" dirty="0">
                <a:solidFill>
                  <a:srgbClr val="FFAB2F"/>
                </a:solidFill>
              </a:rPr>
              <a:t>Full description and list in Guidebook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AB2F"/>
                </a:solidFill>
              </a:rPr>
              <a:t>	</a:t>
            </a:r>
            <a:r>
              <a:rPr lang="en-US" sz="1600" dirty="0">
                <a:solidFill>
                  <a:srgbClr val="FFAB2F"/>
                </a:solidFill>
              </a:rPr>
              <a:t>https://ustr.gov/sites/default/files/The%20GSP%20Guidebook.pdf</a:t>
            </a:r>
          </a:p>
        </p:txBody>
      </p:sp>
    </p:spTree>
    <p:extLst>
      <p:ext uri="{BB962C8B-B14F-4D97-AF65-F5344CB8AC3E}">
        <p14:creationId xmlns:p14="http://schemas.microsoft.com/office/powerpoint/2010/main" val="223592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Which other countries are in GSP?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700" y="1524000"/>
            <a:ext cx="6057900" cy="2133600"/>
          </a:xfrm>
          <a:noFill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120 countries &amp; territories including neighbors: Indonesia, Fiji, Kiribati, Papua New Guinea, Philippines, Samoa, Solomon Islands, Tonga, Tuvalu, Vanuatu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4444" y="34290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0" y="56388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7029" y="56388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96" y="45339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51" y="2327517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5628042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495959" y="45339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60389" y="3439758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3" y="4556312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59" y="56388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524378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F5360E878C42AB226191CE9B9BA1" ma:contentTypeVersion="1" ma:contentTypeDescription="Create a new document." ma:contentTypeScope="" ma:versionID="6411bb73e5da4df0ab6384c45f3a4b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318011-74EF-4F29-A7F6-9CED464A930E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AE9C3D4-72EE-4718-A38D-67A8F20C8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F274B-2CB8-4888-A821-EA64B2E8E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23736</TotalTime>
  <Words>1434</Words>
  <Application>Microsoft Office PowerPoint</Application>
  <PresentationFormat>On-screen Show (4:3)</PresentationFormat>
  <Paragraphs>209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Verdana</vt:lpstr>
      <vt:lpstr>Wingdings</vt:lpstr>
      <vt:lpstr>Globe</vt:lpstr>
      <vt:lpstr>Fiji  and the Generalized System of Preferences (GSP) Program  </vt:lpstr>
      <vt:lpstr>Presentation Summary </vt:lpstr>
      <vt:lpstr>Role of USTR (United States Trade Representative)</vt:lpstr>
      <vt:lpstr>Pacific Islands Trade Summary</vt:lpstr>
      <vt:lpstr>The United States is a major importer from the Pacific Islands</vt:lpstr>
      <vt:lpstr>GSP Program Overview</vt:lpstr>
      <vt:lpstr>U.S. tariff schedule</vt:lpstr>
      <vt:lpstr> Country eligibility</vt:lpstr>
      <vt:lpstr>Which other countries are in GSP?</vt:lpstr>
      <vt:lpstr>Least-Developed Beneficiary Countries (LDBCs)</vt:lpstr>
      <vt:lpstr>Product eligibility</vt:lpstr>
      <vt:lpstr>How to Qualify for Duty-Free Treatment under GSP</vt:lpstr>
      <vt:lpstr>Fiji GSP exports to the  United States, 2017</vt:lpstr>
      <vt:lpstr>Examples of duty savings on Fijian exports, 2017</vt:lpstr>
      <vt:lpstr>Example: GSP advantage for Fiji’s ginger root exports</vt:lpstr>
      <vt:lpstr>U.S. imports from other Pacific Island countries, 2017</vt:lpstr>
      <vt:lpstr>U.S. imports from other Pacific Island countries, 2017</vt:lpstr>
      <vt:lpstr>How to Increase Duty-Free Exports to the U.S. </vt:lpstr>
      <vt:lpstr>How to determine if a product is GSP eligible</vt:lpstr>
      <vt:lpstr> GSP decision-making process  to add or remove countries and products</vt:lpstr>
      <vt:lpstr>Identifying &amp; Developing Potential U.S. Buyers</vt:lpstr>
      <vt:lpstr>Questions on GSP?</vt:lpstr>
      <vt:lpstr>Thank you!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Ukraine's Exports under the GSP Program</dc:title>
  <dc:creator>Larsen, Aimee</dc:creator>
  <cp:lastModifiedBy>Buffo, Laura D. EOP/USTR</cp:lastModifiedBy>
  <cp:revision>901</cp:revision>
  <cp:lastPrinted>2018-05-29T14:31:28Z</cp:lastPrinted>
  <dcterms:created xsi:type="dcterms:W3CDTF">2008-10-03T15:04:36Z</dcterms:created>
  <dcterms:modified xsi:type="dcterms:W3CDTF">2023-02-09T22:29:33Z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0x010100108FF5360E878C42AB226191CE9B9BA1</vt:lpwstr>
  </property>
</Properties>
</file>