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7" r:id="rId3"/>
    <p:sldId id="458" r:id="rId4"/>
    <p:sldId id="459" r:id="rId5"/>
    <p:sldId id="425" r:id="rId6"/>
    <p:sldId id="418" r:id="rId7"/>
    <p:sldId id="469" r:id="rId8"/>
    <p:sldId id="351" r:id="rId9"/>
    <p:sldId id="460" r:id="rId10"/>
    <p:sldId id="461" r:id="rId11"/>
    <p:sldId id="419" r:id="rId12"/>
    <p:sldId id="438" r:id="rId13"/>
    <p:sldId id="462" r:id="rId14"/>
    <p:sldId id="414" r:id="rId15"/>
    <p:sldId id="467" r:id="rId16"/>
    <p:sldId id="464" r:id="rId17"/>
    <p:sldId id="437" r:id="rId18"/>
    <p:sldId id="431" r:id="rId19"/>
    <p:sldId id="439" r:id="rId20"/>
    <p:sldId id="465" r:id="rId21"/>
    <p:sldId id="468" r:id="rId22"/>
    <p:sldId id="279" r:id="rId23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 Weaver" initials="MW" lastIdx="1" clrIdx="0"/>
  <p:cmAuthor id="1" name="Weaver, Marin" initials="WM" lastIdx="4" clrIdx="1">
    <p:extLst>
      <p:ext uri="{19B8F6BF-5375-455C-9EA6-DF929625EA0E}">
        <p15:presenceInfo xmlns:p15="http://schemas.microsoft.com/office/powerpoint/2012/main" userId="S-1-5-21-1454471165-117609710-725345543-42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5E"/>
    <a:srgbClr val="FFAB2F"/>
    <a:srgbClr val="1C8BC2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14" autoAdjust="0"/>
    <p:restoredTop sz="84858" autoAdjust="0"/>
  </p:normalViewPr>
  <p:slideViewPr>
    <p:cSldViewPr>
      <p:cViewPr varScale="1">
        <p:scale>
          <a:sx n="42" d="100"/>
          <a:sy n="42" d="100"/>
        </p:scale>
        <p:origin x="75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1900" b="1" dirty="0" smtClean="0">
              <a:latin typeface="+mj-lt"/>
            </a:rPr>
            <a:t>Must be on GSP-eligible product list</a:t>
          </a:r>
          <a:endParaRPr lang="en-US" sz="19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/>
        </a:p>
      </dgm:t>
    </dgm:pt>
    <dgm:pt modelId="{E9F698E5-ECEC-4F23-B7C6-9104664C9538}">
      <dgm:prSet/>
      <dgm:spPr/>
      <dgm:t>
        <a:bodyPr/>
        <a:lstStyle/>
        <a:p>
          <a:r>
            <a:rPr lang="en-US" b="1" dirty="0" smtClean="0">
              <a:latin typeface="+mj-lt"/>
            </a:rPr>
            <a:t>Must be a product of Georgia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/>
        </a:p>
      </dgm:t>
    </dgm:pt>
    <dgm:pt modelId="{F2BB3A2C-88BA-4B5B-A06B-E1847146C5A0}">
      <dgm:prSet/>
      <dgm:spPr/>
      <dgm:t>
        <a:bodyPr/>
        <a:lstStyle/>
        <a:p>
          <a:r>
            <a:rPr lang="en-US" b="1" dirty="0" smtClean="0">
              <a:latin typeface="+mj-lt"/>
            </a:rPr>
            <a:t>If using non-Georgian inputs, local content &amp; processing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/>
        </a:p>
      </dgm:t>
    </dgm:pt>
    <dgm:pt modelId="{7C37353F-06C0-45DF-8048-3827104457B9}">
      <dgm:prSet/>
      <dgm:spPr/>
      <dgm:t>
        <a:bodyPr/>
        <a:lstStyle/>
        <a:p>
          <a:r>
            <a:rPr lang="en-US" b="1" dirty="0" smtClean="0">
              <a:latin typeface="+mj-lt"/>
            </a:rPr>
            <a:t>Must import directly into the U.S. without entering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/>
        </a:p>
      </dgm:t>
    </dgm:pt>
    <dgm:pt modelId="{900B3B1E-3EFA-49BF-BB04-BAC658153403}">
      <dgm:prSet/>
      <dgm:spPr/>
      <dgm:t>
        <a:bodyPr/>
        <a:lstStyle/>
        <a:p>
          <a:r>
            <a:rPr lang="en-US" b="1" dirty="0" smtClean="0">
              <a:latin typeface="+mj-lt"/>
            </a:rPr>
            <a:t>Benefit must be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/>
        </a:p>
      </dgm:t>
    </dgm:pt>
    <dgm:pt modelId="{FB6E8E6A-BC61-487B-8FC6-5D8F8C976B44}">
      <dgm:prSet/>
      <dgm:spPr/>
      <dgm:t>
        <a:bodyPr/>
        <a:lstStyle/>
        <a:p>
          <a:r>
            <a:rPr lang="en-US" b="1" dirty="0" smtClean="0">
              <a:latin typeface="+mj-lt"/>
            </a:rPr>
            <a:t>Keep production/accounting records to assist importer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Add products to GSP for ALL countries or Least Developed Countries (if not excluded by law)</a:t>
          </a:r>
          <a:endParaRPr lang="en-US" dirty="0"/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/>
      <dgm:spPr/>
      <dgm:t>
        <a:bodyPr/>
        <a:lstStyle/>
        <a:p>
          <a:r>
            <a:rPr lang="en-US" b="1" dirty="0" smtClean="0">
              <a:latin typeface="+mj-lt"/>
            </a:rPr>
            <a:t>Remove products: Competitive Need Limitations ($ value or % share)---can be waived; or U.S. industry petition</a:t>
          </a:r>
          <a:endParaRPr lang="en-US" b="0" dirty="0"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/>
      <dgm:spPr/>
      <dgm:t>
        <a:bodyPr/>
        <a:lstStyle/>
        <a:p>
          <a:r>
            <a:rPr lang="en-US" b="1" dirty="0" smtClean="0">
              <a:latin typeface="+mj-lt"/>
            </a:rPr>
            <a:t>Eligibility criteria, such as Worker Rights</a:t>
          </a: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 custLinFactNeighborX="-1074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 custLinFactNeighborX="-97" custLinFactNeighborY="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985A9550-A15F-4249-A004-C6D4FC8F6C6E}" type="presOf" srcId="{000CA362-D4FF-4D6D-A2D3-15C297E36D0A}" destId="{011FAA11-195F-4A8F-9A45-D7BA83606608}" srcOrd="0" destOrd="0" presId="urn:microsoft.com/office/officeart/2008/layout/VerticalCurvedList"/>
    <dgm:cxn modelId="{1F4E8C37-36A8-41A9-8BD0-5C67A456505B}" type="presOf" srcId="{5FBEB634-A709-4E90-BE81-AFA4E310D78B}" destId="{C43DE0B6-88CF-4386-A8BB-24C0CB5251A2}" srcOrd="0" destOrd="0" presId="urn:microsoft.com/office/officeart/2008/layout/VerticalCurvedList"/>
    <dgm:cxn modelId="{B33D1CDF-E9BF-4080-B16D-4292803F8DCC}" type="presOf" srcId="{6483CBA3-5AE7-4E8F-A1B1-3522BD1EA148}" destId="{60A06C29-07C1-4291-97BE-330BC53F0133}" srcOrd="0" destOrd="0" presId="urn:microsoft.com/office/officeart/2008/layout/VerticalCurvedList"/>
    <dgm:cxn modelId="{60FA5320-CA5E-4C81-890F-28D09948E108}" type="presOf" srcId="{EE3EA7D7-D836-4D5F-93F1-7D0844E2F037}" destId="{6E1F848E-FE7E-442B-97D4-5962F09DA113}" srcOrd="0" destOrd="0" presId="urn:microsoft.com/office/officeart/2008/layout/VerticalCurvedList"/>
    <dgm:cxn modelId="{07722B83-1C33-4E07-9CC1-934652DECB89}" type="presOf" srcId="{0B498FBC-0F23-4356-A6A7-E825A666AD57}" destId="{B402FA08-A2B4-4542-9B1E-F034B89A469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C3C44AC0-F7B3-4D60-A74D-0FF4C080B5B9}" type="presParOf" srcId="{C43DE0B6-88CF-4386-A8BB-24C0CB5251A2}" destId="{1437330C-9EBD-466C-A07E-6BEF3EE31307}" srcOrd="0" destOrd="0" presId="urn:microsoft.com/office/officeart/2008/layout/VerticalCurvedList"/>
    <dgm:cxn modelId="{6C16A9DD-E9EC-48CA-8015-921AE3319025}" type="presParOf" srcId="{1437330C-9EBD-466C-A07E-6BEF3EE31307}" destId="{62EC1B9D-002D-42FE-8556-BDBD4F75C590}" srcOrd="0" destOrd="0" presId="urn:microsoft.com/office/officeart/2008/layout/VerticalCurvedList"/>
    <dgm:cxn modelId="{B2B2BBE3-7176-4E51-A863-29DA98DCB68E}" type="presParOf" srcId="{62EC1B9D-002D-42FE-8556-BDBD4F75C590}" destId="{561F268F-0A8B-4CB0-9796-82A02AC6914D}" srcOrd="0" destOrd="0" presId="urn:microsoft.com/office/officeart/2008/layout/VerticalCurvedList"/>
    <dgm:cxn modelId="{A8A9E3D7-679C-426B-B7B3-2C4667922FAE}" type="presParOf" srcId="{62EC1B9D-002D-42FE-8556-BDBD4F75C590}" destId="{B402FA08-A2B4-4542-9B1E-F034B89A4693}" srcOrd="1" destOrd="0" presId="urn:microsoft.com/office/officeart/2008/layout/VerticalCurvedList"/>
    <dgm:cxn modelId="{36ED83EA-FDBB-491A-A7C0-42D2BFFFD4D4}" type="presParOf" srcId="{62EC1B9D-002D-42FE-8556-BDBD4F75C590}" destId="{93C40441-BD9A-48D6-A5C3-112ADE2611F5}" srcOrd="2" destOrd="0" presId="urn:microsoft.com/office/officeart/2008/layout/VerticalCurvedList"/>
    <dgm:cxn modelId="{381FB61E-FF7B-4751-BE72-2EEDF75A5BDD}" type="presParOf" srcId="{62EC1B9D-002D-42FE-8556-BDBD4F75C590}" destId="{2B674A7F-FB98-40D6-90F6-1853513652D9}" srcOrd="3" destOrd="0" presId="urn:microsoft.com/office/officeart/2008/layout/VerticalCurvedList"/>
    <dgm:cxn modelId="{C842A7CB-08AD-4EF6-88BB-DAE653B80CD8}" type="presParOf" srcId="{1437330C-9EBD-466C-A07E-6BEF3EE31307}" destId="{60A06C29-07C1-4291-97BE-330BC53F0133}" srcOrd="1" destOrd="0" presId="urn:microsoft.com/office/officeart/2008/layout/VerticalCurvedList"/>
    <dgm:cxn modelId="{C86204A6-357B-4B6E-BB1D-A59D0624E0F0}" type="presParOf" srcId="{1437330C-9EBD-466C-A07E-6BEF3EE31307}" destId="{BACA3D23-6720-4A9C-AC89-9BEFF594772E}" srcOrd="2" destOrd="0" presId="urn:microsoft.com/office/officeart/2008/layout/VerticalCurvedList"/>
    <dgm:cxn modelId="{057521DF-E0B5-4836-AB71-6AE848EF2C58}" type="presParOf" srcId="{BACA3D23-6720-4A9C-AC89-9BEFF594772E}" destId="{86E4046D-BF27-42AE-B123-C9824FACE4DF}" srcOrd="0" destOrd="0" presId="urn:microsoft.com/office/officeart/2008/layout/VerticalCurvedList"/>
    <dgm:cxn modelId="{36AC9D33-5A0B-45B7-840D-06ED38E4DF24}" type="presParOf" srcId="{1437330C-9EBD-466C-A07E-6BEF3EE31307}" destId="{6E1F848E-FE7E-442B-97D4-5962F09DA113}" srcOrd="3" destOrd="0" presId="urn:microsoft.com/office/officeart/2008/layout/VerticalCurvedList"/>
    <dgm:cxn modelId="{12284A1D-36E4-4C0F-B8DB-602C338F555E}" type="presParOf" srcId="{1437330C-9EBD-466C-A07E-6BEF3EE31307}" destId="{36EE3D52-BA51-42A8-9E7A-9315F897315E}" srcOrd="4" destOrd="0" presId="urn:microsoft.com/office/officeart/2008/layout/VerticalCurvedList"/>
    <dgm:cxn modelId="{BD8F4EF0-DF37-4AC7-B2F6-649B13F3E383}" type="presParOf" srcId="{36EE3D52-BA51-42A8-9E7A-9315F897315E}" destId="{58414364-45ED-4E38-840E-3CB64E111D49}" srcOrd="0" destOrd="0" presId="urn:microsoft.com/office/officeart/2008/layout/VerticalCurvedList"/>
    <dgm:cxn modelId="{530DD59F-05F3-4C19-973A-48E7AFEA61D9}" type="presParOf" srcId="{1437330C-9EBD-466C-A07E-6BEF3EE31307}" destId="{011FAA11-195F-4A8F-9A45-D7BA83606608}" srcOrd="5" destOrd="0" presId="urn:microsoft.com/office/officeart/2008/layout/VerticalCurvedList"/>
    <dgm:cxn modelId="{26A20D3F-CF2D-4F5D-A9C4-97AE267D5D92}" type="presParOf" srcId="{1437330C-9EBD-466C-A07E-6BEF3EE31307}" destId="{3D815F87-BCC6-41BE-AAE5-64FC7056AA9D}" srcOrd="6" destOrd="0" presId="urn:microsoft.com/office/officeart/2008/layout/VerticalCurvedList"/>
    <dgm:cxn modelId="{91237764-3F87-4071-ACC8-A228E7863FF5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14" tIns="46406" rIns="92814" bIns="4640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73" y="0"/>
            <a:ext cx="4002299" cy="350520"/>
          </a:xfrm>
          <a:prstGeom prst="rect">
            <a:avLst/>
          </a:prstGeom>
        </p:spPr>
        <p:txBody>
          <a:bodyPr vert="horz" lIns="92814" tIns="46406" rIns="92814" bIns="46406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02299" cy="350520"/>
          </a:xfrm>
          <a:prstGeom prst="rect">
            <a:avLst/>
          </a:prstGeom>
        </p:spPr>
        <p:txBody>
          <a:bodyPr vert="horz" lIns="92814" tIns="46406" rIns="92814" bIns="464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73" y="6658258"/>
            <a:ext cx="4002299" cy="350520"/>
          </a:xfrm>
          <a:prstGeom prst="rect">
            <a:avLst/>
          </a:prstGeom>
        </p:spPr>
        <p:txBody>
          <a:bodyPr vert="horz" lIns="92814" tIns="46406" rIns="92814" bIns="46406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4" tIns="46406" rIns="92814" bIns="464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17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4" tIns="46406" rIns="92814" bIns="464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9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4" tIns="46406" rIns="92814" bIns="46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4" tIns="46406" rIns="92814" bIns="4640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173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4" tIns="46406" rIns="92814" bIns="464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104" indent="-29004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159" indent="-23203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223" indent="-23203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285" indent="-23203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34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412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0476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453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104" indent="-29004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159" indent="-23203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223" indent="-23203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285" indent="-23203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34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412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0476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453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568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104" indent="-29004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159" indent="-23203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223" indent="-23203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285" indent="-23203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34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412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0476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453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104" indent="-29004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159" indent="-23203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223" indent="-23203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285" indent="-23203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34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412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0476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4539" indent="-2320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itc.gov/tata/hts/bychapter/index.htm" TargetMode="External"/><Relationship Id="rId2" Type="http://schemas.openxmlformats.org/officeDocument/2006/relationships/hyperlink" Target="http://www.cbp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itc.gov/tariff_affairs/tariff_databases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wps/portal/fsis/home" TargetMode="External"/><Relationship Id="rId2" Type="http://schemas.openxmlformats.org/officeDocument/2006/relationships/hyperlink" Target="http://www.fda.gov/ForIndustry/FDABasicsforIndustry/defaul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str.gov/sites/default/files/files/gsp/GSP%20Guidebook%20August%202017.pdf" TargetMode="External"/><Relationship Id="rId4" Type="http://schemas.openxmlformats.org/officeDocument/2006/relationships/hyperlink" Target="https://ustr.gov/issue-areas/trade-development/preference-programs/generalized-system-preference-g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292225" y="4377511"/>
            <a:ext cx="9144000" cy="471963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45" y="1828800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U.S. Trade Policy and Opportunities for Georgia through GSP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153903"/>
            <a:ext cx="9144000" cy="172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Ed Gresser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Assistant U.S. Trade 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Representative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September 2017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05859"/>
            <a:ext cx="29343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607178" y="6260143"/>
            <a:ext cx="365343" cy="3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Flag of Georgi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4" y="2669051"/>
            <a:ext cx="2911324" cy="18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countries are not in GSP?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DC248-FFC4-4C04-A208-0CB0F80839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155233" y="1601789"/>
            <a:ext cx="4038600" cy="453072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Russia, Iran, China, Azerbaijan, all high-income countries, all EU member states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3074" name="Picture 2" descr="Image result for EU clip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01" y="178435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46672"/>
            <a:ext cx="248602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572" y="4103689"/>
            <a:ext cx="2257425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01" y="4194176"/>
            <a:ext cx="24193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Georgia’s 2016 Exports to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5275"/>
            <a:ext cx="8229600" cy="4530725"/>
          </a:xfrm>
        </p:spPr>
        <p:txBody>
          <a:bodyPr/>
          <a:lstStyle/>
          <a:p>
            <a:r>
              <a:rPr lang="en-US" dirty="0" smtClean="0"/>
              <a:t>Total Exports:$93 million</a:t>
            </a:r>
          </a:p>
          <a:p>
            <a:r>
              <a:rPr lang="en-US" dirty="0" smtClean="0"/>
              <a:t>GSP: $58 million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84937"/>
              </p:ext>
            </p:extLst>
          </p:nvPr>
        </p:nvGraphicFramePr>
        <p:xfrm>
          <a:off x="914400" y="2920118"/>
          <a:ext cx="6743700" cy="3545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990"/>
                <a:gridCol w="2693035"/>
                <a:gridCol w="2860675"/>
              </a:tblGrid>
              <a:tr h="89830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</a:rPr>
                        <a:t>EXAMPLES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OF GEORGIA GSP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</a:rPr>
                        <a:t>EXPORTS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/>
                </a:tc>
              </a:tr>
              <a:tr h="898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Non GSP duty rate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Duty saved on 2016 Georgian imports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4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3.9%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Ferrosilicon manganese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Over $2 million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</a:tr>
              <a:tr h="594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2.8%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Certain stone products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$4,600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</a:tr>
              <a:tr h="29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6.4%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Certain sauces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0123"/>
            <a:ext cx="8229600" cy="1117515"/>
          </a:xfrm>
        </p:spPr>
        <p:txBody>
          <a:bodyPr/>
          <a:lstStyle/>
          <a:p>
            <a:r>
              <a:rPr lang="en-US" sz="2500" dirty="0" smtClean="0"/>
              <a:t>Example:  GSP advantage for Georgia’s preserved vegetable (including olive)  exports.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3338" y="1676400"/>
            <a:ext cx="3048000" cy="3695786"/>
          </a:xfrm>
        </p:spPr>
        <p:txBody>
          <a:bodyPr/>
          <a:lstStyle/>
          <a:p>
            <a:r>
              <a:rPr lang="en-US" dirty="0" smtClean="0"/>
              <a:t>HTS 2001.90.38</a:t>
            </a:r>
          </a:p>
          <a:p>
            <a:r>
              <a:rPr lang="en-US" dirty="0" smtClean="0"/>
              <a:t>9.6% duty from non </a:t>
            </a:r>
            <a:br>
              <a:rPr lang="en-US" dirty="0" smtClean="0"/>
            </a:br>
            <a:r>
              <a:rPr lang="en-US" dirty="0" smtClean="0"/>
              <a:t>GSP countries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99934" y="1534383"/>
            <a:ext cx="5467865" cy="4530725"/>
          </a:xfrm>
        </p:spPr>
        <p:txBody>
          <a:bodyPr/>
          <a:lstStyle/>
          <a:p>
            <a:r>
              <a:rPr lang="en-US" dirty="0" smtClean="0"/>
              <a:t>Importers pay 9.6% duty when importing from many competitors including China, Greece, Spain, Poland</a:t>
            </a:r>
            <a:r>
              <a:rPr lang="en-US" dirty="0"/>
              <a:t> </a:t>
            </a:r>
            <a:r>
              <a:rPr lang="en-US" dirty="0" smtClean="0"/>
              <a:t>and Bulgaria </a:t>
            </a:r>
          </a:p>
          <a:p>
            <a:r>
              <a:rPr lang="en-US" dirty="0" smtClean="0"/>
              <a:t>Importers pay 0% on GSP imports from Georgia</a:t>
            </a:r>
          </a:p>
          <a:p>
            <a:r>
              <a:rPr lang="en-US" dirty="0" smtClean="0"/>
              <a:t>At $1.35 per kilo, buyers save 13 cents per kilo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AutoShape 2" descr="Image result for clip art jewelry"/>
          <p:cNvSpPr>
            <a:spLocks noChangeAspect="1" noChangeArrowheads="1"/>
          </p:cNvSpPr>
          <p:nvPr/>
        </p:nvSpPr>
        <p:spPr bwMode="auto">
          <a:xfrm>
            <a:off x="612775" y="4419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clip art jewelry"/>
          <p:cNvSpPr>
            <a:spLocks noChangeAspect="1" noChangeArrowheads="1"/>
          </p:cNvSpPr>
          <p:nvPr/>
        </p:nvSpPr>
        <p:spPr bwMode="auto">
          <a:xfrm>
            <a:off x="1639887" y="106437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clip art oli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lip art oli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93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r>
              <a:rPr lang="en-US" sz="4200" dirty="0"/>
              <a:t>NEXT </a:t>
            </a:r>
            <a:r>
              <a:rPr lang="en-US" sz="4200" dirty="0" smtClean="0"/>
              <a:t>STEPS: Make sure the buyer claims GSP whenever the product is eligible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5000" b="1" dirty="0" smtClean="0">
                <a:solidFill>
                  <a:schemeClr val="tx1"/>
                </a:solidFill>
              </a:rPr>
              <a:t>Next Steps: </a:t>
            </a:r>
            <a:br>
              <a:rPr lang="en-US" sz="5000" b="1" dirty="0" smtClean="0">
                <a:solidFill>
                  <a:schemeClr val="tx1"/>
                </a:solidFill>
              </a:rPr>
            </a:br>
            <a:r>
              <a:rPr lang="en-US" sz="5000" b="1" dirty="0" smtClean="0">
                <a:solidFill>
                  <a:schemeClr val="tx1"/>
                </a:solidFill>
              </a:rPr>
              <a:t>Eligible Products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022783" y="1905000"/>
            <a:ext cx="3733800" cy="3696397"/>
          </a:xfr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Ineligible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Most textiles &amp; apparel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Watches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Footwear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Some gloves &amp; leather goods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Many agricultural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0294" y="6248400"/>
            <a:ext cx="2133600" cy="457200"/>
          </a:xfrm>
        </p:spPr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14</a:t>
            </a:fld>
            <a:endParaRPr lang="en-US" sz="11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77" y="1905000"/>
            <a:ext cx="3581400" cy="4238083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Eligible</a:t>
            </a:r>
            <a:endParaRPr 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any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manufactured items &amp;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inputs NEW: travel goods such as backpacks, purses, wallets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Jewelry 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 agricultural products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 Chemicals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 Minerals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 Carpets </a:t>
            </a:r>
          </a:p>
        </p:txBody>
      </p:sp>
      <p:pic>
        <p:nvPicPr>
          <p:cNvPr id="8194" name="Picture 2" descr="C:\Users\weaver_m\AppData\Local\Microsoft\Windows\Temporary Internet Files\Content.IE5\ORL62FSN\MP9004031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6053"/>
          <a:stretch/>
        </p:blipFill>
        <p:spPr bwMode="auto">
          <a:xfrm>
            <a:off x="7848600" y="5802269"/>
            <a:ext cx="952901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eaver_m\AppData\Local\Microsoft\Windows\Temporary Internet Files\Content.IE5\DH4SF8EK\MP900289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" y="5789093"/>
            <a:ext cx="1364638" cy="10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eaver_m\AppData\Local\Microsoft\Windows\Temporary Internet Files\Content.IE5\ORL62FSN\MP90044401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75012" r="9921" b="6394"/>
          <a:stretch/>
        </p:blipFill>
        <p:spPr bwMode="auto">
          <a:xfrm>
            <a:off x="1375065" y="5789093"/>
            <a:ext cx="1749135" cy="11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weaver_m\AppData\Local\Microsoft\Windows\Temporary Internet Files\Content.IE5\IPG162LX\MP90038744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8750"/>
          <a:stretch/>
        </p:blipFill>
        <p:spPr bwMode="auto">
          <a:xfrm>
            <a:off x="6548869" y="5808867"/>
            <a:ext cx="1299731" cy="1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weaver_m\AppData\Local\Microsoft\Windows\Temporary Internet Files\Content.IE5\LOKWD1NJ\MP9003143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69" y="5802269"/>
            <a:ext cx="838200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weaver_m\AppData\Local\Microsoft\Windows\Temporary Internet Files\Content.IE5\DH4SF8EK\MP9003861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0460" r="16842" b="30592"/>
          <a:stretch/>
        </p:blipFill>
        <p:spPr bwMode="auto">
          <a:xfrm>
            <a:off x="4531093" y="5794262"/>
            <a:ext cx="1278556" cy="1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weaver_m\AppData\Local\Microsoft\Windows\Temporary Internet Files\Content.IE5\ORL62FSN\MP900175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7162"/>
            <a:ext cx="1406893" cy="10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lipart hand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0941"/>
            <a:ext cx="2152864" cy="18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uggag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73388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349066"/>
            <a:ext cx="52578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Steps: </a:t>
            </a:r>
          </a:p>
          <a:p>
            <a:pPr algn="ctr"/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GSP products: “Travel goods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094624"/>
            <a:ext cx="6019800" cy="2661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Market for “Travel Goods” including Luggage, Purses, Backpacks, and “Pocket Goods” such as wallets, eyeglass cases: $10 </a:t>
            </a:r>
            <a:r>
              <a:rPr lang="en-US" sz="2600" dirty="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Billion</a:t>
            </a:r>
            <a:endParaRPr lang="en-US" sz="2600" dirty="0">
              <a:solidFill>
                <a:srgbClr val="0E43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Duties range from 6 to 20% depending on product</a:t>
            </a:r>
            <a:endParaRPr lang="en-US" sz="2600" dirty="0">
              <a:solidFill>
                <a:srgbClr val="0E435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398587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Annual GSP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sz="4500" b="1" i="1" dirty="0" smtClean="0">
                <a:solidFill>
                  <a:schemeClr val="tx1"/>
                </a:solidFill>
              </a:rPr>
              <a:t>Review Process </a:t>
            </a:r>
            <a:br>
              <a:rPr lang="en-US" sz="4500" b="1" i="1" dirty="0" smtClean="0">
                <a:solidFill>
                  <a:schemeClr val="tx1"/>
                </a:solidFill>
              </a:rPr>
            </a:br>
            <a:r>
              <a:rPr lang="en-US" sz="5100" b="1" dirty="0" smtClean="0">
                <a:solidFill>
                  <a:schemeClr val="tx1"/>
                </a:solidFill>
              </a:rPr>
              <a:t/>
            </a:r>
            <a:br>
              <a:rPr lang="en-US" sz="5100" b="1" dirty="0" smtClean="0">
                <a:solidFill>
                  <a:schemeClr val="tx1"/>
                </a:solidFill>
              </a:rPr>
            </a:br>
            <a:endParaRPr lang="en-US" sz="51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62000" y="16002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5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839200" cy="55177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Exports from any country need to be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control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fulfillment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adjust to new requirements quickly</a:t>
            </a:r>
          </a:p>
          <a:p>
            <a:pPr marL="285743" indent="-28574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3" indent="-28574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 Standards </a:t>
            </a:r>
          </a:p>
          <a:p>
            <a:pPr marL="457189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lip art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72440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3249" y="16042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Beyond GSP: Identifying </a:t>
            </a:r>
            <a:r>
              <a:rPr lang="en-US" sz="4000" b="1" dirty="0">
                <a:solidFill>
                  <a:schemeClr val="tx1"/>
                </a:solidFill>
              </a:rPr>
              <a:t>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Depends on size, sector, experience</a:t>
            </a:r>
          </a:p>
          <a:p>
            <a:pPr marL="0" indent="0">
              <a:buNone/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Understanding the US market</a:t>
            </a:r>
          </a:p>
          <a:p>
            <a:pPr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kind of relationship: agent, distributor, partner, joint venture</a:t>
            </a:r>
          </a:p>
          <a:p>
            <a:pPr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 leads: your own network!</a:t>
            </a:r>
          </a:p>
          <a:p>
            <a:pPr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Trade shows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sz="4800" dirty="0" smtClean="0"/>
              <a:t>Beyond GSP: Regulations Affecting Imports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Highly complex and sector specific</a:t>
            </a:r>
          </a:p>
          <a:p>
            <a:r>
              <a:rPr lang="en-US" dirty="0" smtClean="0"/>
              <a:t>Food and medical products more highly regulated: USDA and FDA SPS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The United States is the biggest single trading nation in the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3600" dirty="0" smtClean="0"/>
              <a:t>$2.2 trillion in exports</a:t>
            </a:r>
          </a:p>
          <a:p>
            <a:r>
              <a:rPr lang="en-US" sz="3600" dirty="0" smtClean="0"/>
              <a:t>$2.7 trillion in imports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BCEC-A5D6-4778-89F8-C8C763ECA7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Is my product eligible for </a:t>
            </a:r>
            <a:r>
              <a:rPr lang="en-US" sz="3200" b="1" dirty="0" smtClean="0">
                <a:solidFill>
                  <a:schemeClr val="tx1"/>
                </a:solidFill>
              </a:rPr>
              <a:t>GSP</a:t>
            </a:r>
            <a:r>
              <a:rPr lang="en-US" sz="3200" b="1" dirty="0">
                <a:solidFill>
                  <a:schemeClr val="tx1"/>
                </a:solidFill>
              </a:rPr>
              <a:t>?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3"/>
                </a:solidFill>
                <a:effectLst/>
              </a:rPr>
              <a:t>Ask U.S. Embassy</a:t>
            </a:r>
          </a:p>
          <a:p>
            <a:pPr lvl="0"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3"/>
                </a:solidFill>
                <a:effectLst/>
              </a:rPr>
              <a:t>U.S</a:t>
            </a:r>
            <a:r>
              <a:rPr lang="en-US" sz="1800" b="1" dirty="0">
                <a:solidFill>
                  <a:schemeClr val="accent3"/>
                </a:solidFill>
                <a:effectLst/>
              </a:rPr>
              <a:t>. </a:t>
            </a:r>
            <a:r>
              <a:rPr lang="en-US" sz="1800" b="1" dirty="0" smtClean="0">
                <a:solidFill>
                  <a:schemeClr val="accent3"/>
                </a:solidFill>
                <a:effectLst/>
              </a:rPr>
              <a:t>Customs </a:t>
            </a:r>
            <a:r>
              <a:rPr lang="en-US" sz="1800" b="1" dirty="0">
                <a:solidFill>
                  <a:schemeClr val="accent3"/>
                </a:solidFill>
                <a:effectLst/>
              </a:rPr>
              <a:t>and Border Protection (CBP):  </a:t>
            </a:r>
            <a:endParaRPr lang="en-US" sz="1800" dirty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2"/>
              </a:rPr>
              <a:t>https://www.cbp.gov/trade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  <a:endParaRPr lang="en-US" sz="1400" dirty="0" smtClean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 smtClean="0">
                <a:effectLst/>
              </a:rPr>
              <a:t>Advanced Rulings</a:t>
            </a:r>
            <a:endParaRPr lang="en-US" sz="1400" dirty="0">
              <a:effectLst/>
            </a:endParaRPr>
          </a:p>
          <a:p>
            <a:pPr lvl="0">
              <a:buFont typeface="+mj-lt"/>
              <a:buAutoNum type="arabicPeriod"/>
            </a:pPr>
            <a:r>
              <a:rPr lang="en-US" sz="1800" b="1" dirty="0">
                <a:solidFill>
                  <a:schemeClr val="accent3"/>
                </a:solidFill>
                <a:effectLst/>
              </a:rPr>
              <a:t>U.S. Tariff Schedule and Tariff Database: </a:t>
            </a:r>
            <a:endParaRPr lang="en-US" sz="1800" dirty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3"/>
              </a:rPr>
              <a:t>http://usitc.gov/tata/hts/bychapter/index.htm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</a:rPr>
              <a:t>See </a:t>
            </a:r>
            <a:r>
              <a:rPr lang="en-US" sz="1400" dirty="0" smtClean="0">
                <a:effectLst/>
              </a:rPr>
              <a:t>especially </a:t>
            </a:r>
            <a:r>
              <a:rPr lang="en-US" sz="1400" dirty="0">
                <a:effectLst/>
              </a:rPr>
              <a:t>General Note 4.</a:t>
            </a:r>
          </a:p>
          <a:p>
            <a:pPr lvl="1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4"/>
              </a:rPr>
              <a:t>http://www.usitc.gov/tariff_affairs/tariff_databases.htm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  <a:endParaRPr lang="en-US" sz="1400" dirty="0" smtClean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endParaRPr lang="en-US" sz="1400" dirty="0">
              <a:solidFill>
                <a:schemeClr val="accent3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Further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1" dirty="0">
                <a:solidFill>
                  <a:schemeClr val="accent3"/>
                </a:solidFill>
                <a:effectLst/>
              </a:rPr>
              <a:t>Health/Safety/Consumer issues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effectLst/>
              </a:rPr>
              <a:t>h</a:t>
            </a:r>
            <a:r>
              <a:rPr lang="en-US" sz="1400" u="sng" dirty="0">
                <a:effectLst/>
              </a:rPr>
              <a:t>ttps://www.cpsc.gov/Business--Manufacturing/Import-Safety</a:t>
            </a:r>
            <a:endParaRPr lang="en-US" sz="1400" dirty="0"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2"/>
              </a:rPr>
              <a:t>http://www.fda.gov/ForIndustry/FDABasicsforIndustry/default.htm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accent3"/>
                </a:solidFill>
                <a:effectLst/>
                <a:hlinkClick r:id="rId3"/>
              </a:rPr>
              <a:t>https://www.fsis.usda.gov/wps/portal/fsis/home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US" sz="1800" b="1" dirty="0" smtClean="0">
              <a:solidFill>
                <a:schemeClr val="accent3"/>
              </a:solidFill>
              <a:effectLst/>
            </a:endParaRPr>
          </a:p>
          <a:p>
            <a:pPr lvl="0"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3"/>
                </a:solidFill>
                <a:effectLst/>
              </a:rPr>
              <a:t>USTR </a:t>
            </a:r>
            <a:r>
              <a:rPr lang="en-US" sz="1800" b="1" dirty="0">
                <a:solidFill>
                  <a:schemeClr val="accent3"/>
                </a:solidFill>
                <a:effectLst/>
              </a:rPr>
              <a:t>Website, email and phone contact: </a:t>
            </a:r>
            <a:endParaRPr lang="en-US" sz="1800" dirty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4"/>
              </a:rPr>
              <a:t>https://ustr.gov/issue-areas/trade-development/preference-programs/generalized-system-preference-gsp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</a:rPr>
              <a:t>USTR contact: gsp@ustr.eop.gov or + 1-202-395-2974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  <a:hlinkClick r:id="rId5"/>
              </a:rPr>
              <a:t>GSP Guidebook</a:t>
            </a:r>
            <a:r>
              <a:rPr lang="en-US" sz="1400" dirty="0">
                <a:effectLst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US" sz="1800" b="1" dirty="0" smtClean="0">
              <a:solidFill>
                <a:schemeClr val="accent3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 rot="-480000">
            <a:off x="521654" y="6620423"/>
            <a:ext cx="7559040" cy="1723675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582" name="Picture 6" descr="C:\Users\weaver_m\AppData\Local\Microsoft\Windows\Temporary Internet Files\Content.IE5\LOKWD1NJ\MP9002892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56" y="2661637"/>
            <a:ext cx="6186144" cy="4193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 smtClean="0">
                <a:solidFill>
                  <a:srgbClr val="FFC000"/>
                </a:solidFill>
              </a:rPr>
              <a:t>Thank you</a:t>
            </a:r>
            <a:r>
              <a:rPr lang="en-US" sz="6500" b="1" i="1" dirty="0">
                <a:solidFill>
                  <a:srgbClr val="FFC000"/>
                </a:solidFill>
              </a:rPr>
              <a:t>!</a:t>
            </a:r>
            <a:endParaRPr lang="en-US" sz="65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808937" y="2384310"/>
            <a:ext cx="297155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lag of Georg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0000">
            <a:off x="279930" y="2479217"/>
            <a:ext cx="2911324" cy="18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28600" y="273050"/>
            <a:ext cx="7924800" cy="1162050"/>
          </a:xfrm>
        </p:spPr>
        <p:txBody>
          <a:bodyPr/>
          <a:lstStyle/>
          <a:p>
            <a:r>
              <a:rPr lang="en-US" sz="2600" dirty="0" smtClean="0"/>
              <a:t>New Administration Trade Policy: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895725" y="2133600"/>
            <a:ext cx="4791075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EXPAND OUR GOODS AND SERVICES EXPORTS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ENFORCE U.S. TRADE LAWS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 U.S. INTELLECTUAL PROPERTY RIGHTS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286000"/>
            <a:ext cx="217646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06CFCF9-DD6C-48A1-A052-D781CE753856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GSP Program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87450"/>
            <a:ext cx="8458200" cy="4483100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Provides duty-free treatment for about 3,500 products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(including jewelry, jams, spirits, musical instruments, manufacturing parts and accessories) from Georgia and 119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countries and territories</a:t>
            </a:r>
          </a:p>
          <a:p>
            <a:pPr marL="469900" indent="-469900" eaLnBrk="1" hangingPunct="1"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18.9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billion in total U.S. GSP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imports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2016) ; U.S. tariff receipts reduced by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$1 billion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0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Benefits of GSP for Georgia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Diversify exports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Improved employment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Economic development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 Eligibility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Income under $12,400 per capita (Georgia now $3,810 per capita)</a:t>
            </a:r>
          </a:p>
          <a:p>
            <a:r>
              <a:rPr lang="en-US" sz="3000" dirty="0" smtClean="0"/>
              <a:t>Expropriation/Arbitral Awards</a:t>
            </a:r>
          </a:p>
          <a:p>
            <a:r>
              <a:rPr lang="en-US" sz="3000" dirty="0" smtClean="0"/>
              <a:t>Worker rights, including child labor</a:t>
            </a:r>
          </a:p>
          <a:p>
            <a:r>
              <a:rPr lang="en-US" sz="3000" dirty="0" smtClean="0"/>
              <a:t>Market Access for US exports</a:t>
            </a:r>
          </a:p>
          <a:p>
            <a:r>
              <a:rPr lang="en-US" sz="3000" dirty="0" smtClean="0"/>
              <a:t>US Intellectual Property Rights protected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Full description and list in GSP Guidebook on USTR Website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85800"/>
            <a:ext cx="7543800" cy="457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Georgia Worker Rights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GSP program Open Worker Rights Case with 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Result in Loss of GSP for 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Issues: 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Code Reform</a:t>
            </a:r>
            <a:endParaRPr lang="en-US" sz="2600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Inspectorate </a:t>
            </a:r>
            <a:endParaRPr lang="en-US" sz="2600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 of Tripartite Dialogue</a:t>
            </a:r>
            <a:endParaRPr lang="en-US" sz="2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8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chemeClr val="tx1"/>
                </a:solidFill>
              </a:rPr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2566076"/>
              </p:ext>
            </p:extLst>
          </p:nvPr>
        </p:nvGraphicFramePr>
        <p:xfrm>
          <a:off x="228600" y="1371600"/>
          <a:ext cx="86868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3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other countries are in GSP?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0482" y="1834788"/>
            <a:ext cx="4589420" cy="4530725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119 countries &amp; territories including neighbors:  Turkey, 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Pakistan, Ukraine, India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Image result for india ma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3" y="1417638"/>
            <a:ext cx="1790893" cy="21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95" y="4852988"/>
            <a:ext cx="2266521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691" y="5087185"/>
            <a:ext cx="1685925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556" y="3211431"/>
            <a:ext cx="1836888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23330</TotalTime>
  <Words>788</Words>
  <Application>Microsoft Office PowerPoint</Application>
  <PresentationFormat>On-screen Show (4:3)</PresentationFormat>
  <Paragraphs>170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Verdana</vt:lpstr>
      <vt:lpstr>Wingdings</vt:lpstr>
      <vt:lpstr>Globe</vt:lpstr>
      <vt:lpstr>U.S. Trade Policy and Opportunities for Georgia through GSP </vt:lpstr>
      <vt:lpstr>The United States is the biggest single trading nation in the world</vt:lpstr>
      <vt:lpstr>New Administration Trade Policy:</vt:lpstr>
      <vt:lpstr>GSP Program</vt:lpstr>
      <vt:lpstr>Benefits of GSP for Georgia</vt:lpstr>
      <vt:lpstr>GSP Eligibility Rules</vt:lpstr>
      <vt:lpstr>PowerPoint Presentation</vt:lpstr>
      <vt:lpstr>How to Qualify for Duty-Free Treatment under GSP</vt:lpstr>
      <vt:lpstr>Which other countries are in GSP?</vt:lpstr>
      <vt:lpstr>Which countries are not in GSP?</vt:lpstr>
      <vt:lpstr>Georgia’s 2016 Exports to U.S.</vt:lpstr>
      <vt:lpstr>Example:  GSP advantage for Georgia’s preserved vegetable (including olive)  exports. </vt:lpstr>
      <vt:lpstr>PowerPoint Presentation</vt:lpstr>
      <vt:lpstr>Next Steps:  Eligible Products</vt:lpstr>
      <vt:lpstr>PowerPoint Presentation</vt:lpstr>
      <vt:lpstr>  Annual GSP Review Process   </vt:lpstr>
      <vt:lpstr>PowerPoint Presentation</vt:lpstr>
      <vt:lpstr>Beyond GSP: Identifying &amp; Developing Potential U.S. Buyers</vt:lpstr>
      <vt:lpstr>Beyond GSP: Regulations Affecting Imports</vt:lpstr>
      <vt:lpstr>Is my product eligible for GSP?  </vt:lpstr>
      <vt:lpstr>Further Information</vt:lpstr>
      <vt:lpstr>Thank you!</vt:lpstr>
    </vt:vector>
  </TitlesOfParts>
  <Company>EOP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Ukraine's Exports under the GSP Program</dc:title>
  <dc:creator>Larsen, Aimee</dc:creator>
  <cp:lastModifiedBy>Freeman, Naomi S. EOP/USTR</cp:lastModifiedBy>
  <cp:revision>864</cp:revision>
  <cp:lastPrinted>2017-09-07T18:43:12Z</cp:lastPrinted>
  <dcterms:created xsi:type="dcterms:W3CDTF">2008-10-03T15:04:36Z</dcterms:created>
  <dcterms:modified xsi:type="dcterms:W3CDTF">2017-09-25T14:37:36Z</dcterms:modified>
</cp:coreProperties>
</file>