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64" r:id="rId9"/>
    <p:sldMasterId id="2147483777" r:id="rId10"/>
    <p:sldMasterId id="2147483790" r:id="rId11"/>
    <p:sldMasterId id="2147483803" r:id="rId12"/>
    <p:sldMasterId id="2147483816" r:id="rId13"/>
    <p:sldMasterId id="2147483829" r:id="rId14"/>
    <p:sldMasterId id="2147483842" r:id="rId15"/>
    <p:sldMasterId id="2147483855" r:id="rId16"/>
    <p:sldMasterId id="2147483868" r:id="rId17"/>
    <p:sldMasterId id="2147483881" r:id="rId18"/>
    <p:sldMasterId id="2147483894" r:id="rId19"/>
    <p:sldMasterId id="2147483907" r:id="rId20"/>
    <p:sldMasterId id="2147483920" r:id="rId21"/>
    <p:sldMasterId id="2147483933" r:id="rId22"/>
  </p:sldMasterIdLst>
  <p:notesMasterIdLst>
    <p:notesMasterId r:id="rId54"/>
  </p:notesMasterIdLst>
  <p:sldIdLst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83" autoAdjust="0"/>
  </p:normalViewPr>
  <p:slideViewPr>
    <p:cSldViewPr>
      <p:cViewPr varScale="1">
        <p:scale>
          <a:sx n="111" d="100"/>
          <a:sy n="111" d="100"/>
        </p:scale>
        <p:origin x="-9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32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2.4070523793221499E-2"/>
                  <c:y val="-0.2098436608467419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err="1" smtClean="0"/>
                      <a:t>Produits</a:t>
                    </a:r>
                    <a:r>
                      <a:rPr lang="en-US" sz="1600" b="1" dirty="0" smtClean="0"/>
                      <a:t> </a:t>
                    </a:r>
                    <a:r>
                      <a:rPr lang="en-US" sz="1600" b="1" dirty="0" err="1" smtClean="0"/>
                      <a:t>manufacturés</a:t>
                    </a:r>
                    <a:r>
                      <a:rPr lang="en-US" sz="1600" b="1" dirty="0" smtClean="0"/>
                      <a:t> / </a:t>
                    </a:r>
                    <a:r>
                      <a:rPr lang="en-US" sz="1600" b="1" dirty="0" err="1" smtClean="0"/>
                      <a:t>Produits</a:t>
                    </a:r>
                    <a:r>
                      <a:rPr lang="en-US" sz="1600" b="1" dirty="0" smtClean="0"/>
                      <a:t> </a:t>
                    </a:r>
                    <a:r>
                      <a:rPr lang="en-US" sz="1600" b="1" dirty="0" err="1" smtClean="0"/>
                      <a:t>chimiques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03012666894899"/>
                  <c:y val="0.2009298158997093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Resources </a:t>
                    </a:r>
                    <a:r>
                      <a:rPr lang="en-US" b="1" dirty="0" err="1" smtClean="0"/>
                      <a:t>naturelles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70912316515991"/>
                  <c:y val="0.1995221515320395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 smtClean="0"/>
                      <a:t>Produits</a:t>
                    </a:r>
                    <a:r>
                      <a:rPr lang="en-US" b="1" dirty="0" smtClean="0"/>
                      <a:t> </a:t>
                    </a:r>
                    <a:r>
                      <a:rPr lang="en-US" b="1" dirty="0" err="1" smtClean="0"/>
                      <a:t>agricoles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2.2999999999999998</c:v>
                </c:pt>
                <c:pt idx="2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1"/>
            <c:bubble3D val="0"/>
            <c:explosion val="7"/>
          </c:dPt>
          <c:dPt>
            <c:idx val="2"/>
            <c:bubble3D val="0"/>
            <c:explosion val="7"/>
            <c:spPr>
              <a:solidFill>
                <a:schemeClr val="accent3"/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.11991761446485856"/>
                  <c:y val="-0.3055360896986685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Produits</a:t>
                    </a:r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agricoles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0316175755808308E-2"/>
                  <c:y val="1.9109524413863114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200" b="1" i="0" baseline="0" dirty="0" err="1" smtClean="0">
                        <a:solidFill>
                          <a:schemeClr val="bg1"/>
                        </a:solidFill>
                        <a:effectLst/>
                      </a:rPr>
                      <a:t>Produits</a:t>
                    </a:r>
                    <a:r>
                      <a:rPr lang="en-US" sz="1200" b="1" i="0" baseline="0" dirty="0" smtClean="0">
                        <a:solidFill>
                          <a:schemeClr val="bg1"/>
                        </a:solidFill>
                        <a:effectLst/>
                      </a:rPr>
                      <a:t> </a:t>
                    </a:r>
                    <a:r>
                      <a:rPr lang="en-US" sz="1200" b="1" i="0" baseline="0" dirty="0" err="1" smtClean="0">
                        <a:solidFill>
                          <a:schemeClr val="bg1"/>
                        </a:solidFill>
                        <a:effectLst/>
                      </a:rPr>
                      <a:t>manufacturés</a:t>
                    </a:r>
                    <a:r>
                      <a:rPr lang="en-US" sz="1200" b="1" i="0" baseline="0" dirty="0" smtClean="0">
                        <a:solidFill>
                          <a:schemeClr val="bg1"/>
                        </a:solidFill>
                        <a:effectLst/>
                      </a:rPr>
                      <a:t> / </a:t>
                    </a:r>
                    <a:r>
                      <a:rPr lang="en-US" sz="1200" b="1" i="0" baseline="0" dirty="0" err="1" smtClean="0">
                        <a:solidFill>
                          <a:schemeClr val="bg1"/>
                        </a:solidFill>
                        <a:effectLst/>
                      </a:rPr>
                      <a:t>Produits</a:t>
                    </a:r>
                    <a:r>
                      <a:rPr lang="en-US" sz="1200" b="1" i="0" baseline="0" dirty="0" smtClean="0">
                        <a:solidFill>
                          <a:schemeClr val="bg1"/>
                        </a:solidFill>
                        <a:effectLst/>
                      </a:rPr>
                      <a:t> </a:t>
                    </a:r>
                    <a:r>
                      <a:rPr lang="en-US" sz="1200" b="1" i="0" baseline="0" dirty="0" err="1" smtClean="0">
                        <a:solidFill>
                          <a:schemeClr val="bg1"/>
                        </a:solidFill>
                        <a:effectLst/>
                      </a:rPr>
                      <a:t>chimiques</a:t>
                    </a:r>
                    <a:endParaRPr lang="en-US" sz="1200" dirty="0">
                      <a:solidFill>
                        <a:schemeClr val="bg1"/>
                      </a:solidFill>
                      <a:effectLst/>
                    </a:endParaRPr>
                  </a:p>
                </c:rich>
              </c:tx>
              <c:spPr>
                <a:solidFill>
                  <a:schemeClr val="tx1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437365783822477E-3"/>
                  <c:y val="3.118420440386514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Resources</a:t>
                    </a:r>
                    <a:r>
                      <a:rPr lang="en-US" sz="1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400" b="1" baseline="0" dirty="0" err="1" smtClean="0">
                        <a:solidFill>
                          <a:schemeClr val="bg1"/>
                        </a:solidFill>
                      </a:rPr>
                      <a:t>naturelles</a:t>
                    </a:r>
                    <a:endParaRPr lang="en-US" sz="14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solidFill>
                  <a:schemeClr val="tx1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1.5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ustr.gov/issue-areas/trade-development/preference-programs/generalized-system-preferences-gsp/gsp-program-i-0" TargetMode="External"/><Relationship Id="rId1" Type="http://schemas.openxmlformats.org/officeDocument/2006/relationships/hyperlink" Target="http://dataweb.usitc.gov/scripts/tariff_current.asp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p.gov/" TargetMode="External"/><Relationship Id="rId1" Type="http://schemas.openxmlformats.org/officeDocument/2006/relationships/hyperlink" Target="https://ustr.gov/issue-areas/trade-development/preference-programs/generalized-system-preference-gsp" TargetMode="Externa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itc.gov/tariff_affairs/tariff_databases.htm" TargetMode="External"/><Relationship Id="rId1" Type="http://schemas.openxmlformats.org/officeDocument/2006/relationships/hyperlink" Target="http://usitc.gov/tata/hts/bychapter/index.htm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psc.gov/businfo/faq.html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fda.gov/ForIndustry/FDABasicsforIndustry/default.ht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31BBB-4A27-471B-95CF-CA0F1BF376CC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21949131-8204-48B4-95BB-77BE24062BE8}">
      <dgm:prSet phldrT="[Text]"/>
      <dgm:spPr/>
      <dgm:t>
        <a:bodyPr/>
        <a:lstStyle/>
        <a:p>
          <a:r>
            <a:rPr lang="en-US" b="1" dirty="0" err="1" smtClean="0">
              <a:latin typeface="Arial" charset="0"/>
            </a:rPr>
            <a:t>Aperçu</a:t>
          </a:r>
          <a:r>
            <a:rPr lang="en-US" b="1" dirty="0" smtClean="0">
              <a:latin typeface="Arial" charset="0"/>
            </a:rPr>
            <a:t> </a:t>
          </a:r>
          <a:r>
            <a:rPr lang="en-US" b="1" dirty="0" err="1" smtClean="0">
              <a:latin typeface="Arial" charset="0"/>
            </a:rPr>
            <a:t>général</a:t>
          </a:r>
          <a:r>
            <a:rPr lang="en-US" b="1" dirty="0" smtClean="0">
              <a:latin typeface="Arial" charset="0"/>
            </a:rPr>
            <a:t> du program SGP  </a:t>
          </a:r>
          <a:endParaRPr lang="en-US" dirty="0"/>
        </a:p>
      </dgm:t>
    </dgm:pt>
    <dgm:pt modelId="{A0D57142-36D6-46A4-ABF7-6FDDDF090A72}" type="parTrans" cxnId="{52956521-D4C2-4FE6-90D5-933900FB36B5}">
      <dgm:prSet/>
      <dgm:spPr/>
      <dgm:t>
        <a:bodyPr/>
        <a:lstStyle/>
        <a:p>
          <a:endParaRPr lang="en-US"/>
        </a:p>
      </dgm:t>
    </dgm:pt>
    <dgm:pt modelId="{E9C19856-8F84-4CB0-87D1-14A7B61C5929}" type="sibTrans" cxnId="{52956521-D4C2-4FE6-90D5-933900FB36B5}">
      <dgm:prSet/>
      <dgm:spPr/>
      <dgm:t>
        <a:bodyPr/>
        <a:lstStyle/>
        <a:p>
          <a:endParaRPr lang="en-US"/>
        </a:p>
      </dgm:t>
    </dgm:pt>
    <dgm:pt modelId="{9C472228-7D25-42A5-A672-C6BDDDE27332}">
      <dgm:prSet/>
      <dgm:spPr/>
      <dgm:t>
        <a:bodyPr/>
        <a:lstStyle/>
        <a:p>
          <a:r>
            <a:rPr lang="fr-FR" b="1" dirty="0" smtClean="0">
              <a:latin typeface="Arial" charset="0"/>
            </a:rPr>
            <a:t>Les exportations de la Tunisie vers les Etats-Unis dans le cadre du programme SGP</a:t>
          </a:r>
          <a:endParaRPr lang="en-US" b="1" dirty="0" smtClean="0">
            <a:latin typeface="Arial" charset="0"/>
          </a:endParaRPr>
        </a:p>
      </dgm:t>
    </dgm:pt>
    <dgm:pt modelId="{B387228C-0258-4E6F-9A37-AB20D7FD13AC}" type="parTrans" cxnId="{59AF453A-26FA-4D36-A4A4-01F4DAAB79A2}">
      <dgm:prSet/>
      <dgm:spPr/>
      <dgm:t>
        <a:bodyPr/>
        <a:lstStyle/>
        <a:p>
          <a:endParaRPr lang="en-US"/>
        </a:p>
      </dgm:t>
    </dgm:pt>
    <dgm:pt modelId="{CD3CAFC8-41C4-475C-BD3B-0266A48FB930}" type="sibTrans" cxnId="{59AF453A-26FA-4D36-A4A4-01F4DAAB79A2}">
      <dgm:prSet/>
      <dgm:spPr/>
      <dgm:t>
        <a:bodyPr/>
        <a:lstStyle/>
        <a:p>
          <a:endParaRPr lang="en-US"/>
        </a:p>
      </dgm:t>
    </dgm:pt>
    <dgm:pt modelId="{5B91FA1F-82BF-41B7-A9C9-CBE1753DDF25}" type="pres">
      <dgm:prSet presAssocID="{93031BBB-4A27-471B-95CF-CA0F1BF376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DCB60D-EF1B-4C10-B264-ED32C29353D9}" type="pres">
      <dgm:prSet presAssocID="{93031BBB-4A27-471B-95CF-CA0F1BF376CC}" presName="Name1" presStyleCnt="0"/>
      <dgm:spPr/>
    </dgm:pt>
    <dgm:pt modelId="{C5F8AA73-CF95-4F64-B99B-B9AACFEE8BE1}" type="pres">
      <dgm:prSet presAssocID="{93031BBB-4A27-471B-95CF-CA0F1BF376CC}" presName="cycle" presStyleCnt="0"/>
      <dgm:spPr/>
    </dgm:pt>
    <dgm:pt modelId="{473C0AB8-3424-4C3A-A163-8C8B344C5EB0}" type="pres">
      <dgm:prSet presAssocID="{93031BBB-4A27-471B-95CF-CA0F1BF376CC}" presName="srcNode" presStyleLbl="node1" presStyleIdx="0" presStyleCnt="2"/>
      <dgm:spPr/>
    </dgm:pt>
    <dgm:pt modelId="{DD685D9E-B8B9-42FE-871B-590FBC69CCC0}" type="pres">
      <dgm:prSet presAssocID="{93031BBB-4A27-471B-95CF-CA0F1BF376CC}" presName="conn" presStyleLbl="parChTrans1D2" presStyleIdx="0" presStyleCnt="1"/>
      <dgm:spPr/>
      <dgm:t>
        <a:bodyPr/>
        <a:lstStyle/>
        <a:p>
          <a:endParaRPr lang="en-US"/>
        </a:p>
      </dgm:t>
    </dgm:pt>
    <dgm:pt modelId="{BF98E504-4E42-4B28-BC8C-067042F557CF}" type="pres">
      <dgm:prSet presAssocID="{93031BBB-4A27-471B-95CF-CA0F1BF376CC}" presName="extraNode" presStyleLbl="node1" presStyleIdx="0" presStyleCnt="2"/>
      <dgm:spPr/>
    </dgm:pt>
    <dgm:pt modelId="{40451825-ACFA-494C-9CA4-B5DF34AEC42A}" type="pres">
      <dgm:prSet presAssocID="{93031BBB-4A27-471B-95CF-CA0F1BF376CC}" presName="dstNode" presStyleLbl="node1" presStyleIdx="0" presStyleCnt="2"/>
      <dgm:spPr/>
    </dgm:pt>
    <dgm:pt modelId="{5AEC03EC-5C64-46AA-896A-B8917077420C}" type="pres">
      <dgm:prSet presAssocID="{21949131-8204-48B4-95BB-77BE24062BE8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87F36-149A-4B0A-9887-E8D65A79B942}" type="pres">
      <dgm:prSet presAssocID="{21949131-8204-48B4-95BB-77BE24062BE8}" presName="accent_1" presStyleCnt="0"/>
      <dgm:spPr/>
    </dgm:pt>
    <dgm:pt modelId="{3153F29F-F76C-4066-8DFD-272EFFEF5C9E}" type="pres">
      <dgm:prSet presAssocID="{21949131-8204-48B4-95BB-77BE24062BE8}" presName="accentRepeatNode" presStyleLbl="solidFgAcc1" presStyleIdx="0" presStyleCnt="2" custScaleX="51666" custScaleY="55873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963FB4FD-6E58-45E3-8CE9-9E50C7E784D3}" type="pres">
      <dgm:prSet presAssocID="{9C472228-7D25-42A5-A672-C6BDDDE2733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A8849-83E8-4715-972B-E84CE012CD56}" type="pres">
      <dgm:prSet presAssocID="{9C472228-7D25-42A5-A672-C6BDDDE27332}" presName="accent_2" presStyleCnt="0"/>
      <dgm:spPr/>
    </dgm:pt>
    <dgm:pt modelId="{BF6D0636-8979-467C-8869-A62F04EEC727}" type="pres">
      <dgm:prSet presAssocID="{9C472228-7D25-42A5-A672-C6BDDDE27332}" presName="accentRepeatNode" presStyleLbl="solidFgAcc1" presStyleIdx="1" presStyleCnt="2" custScaleX="51666" custScaleY="55873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</dgm:ptLst>
  <dgm:cxnLst>
    <dgm:cxn modelId="{466B1DBD-B55E-41B0-B220-A2E74E510FBB}" type="presOf" srcId="{21949131-8204-48B4-95BB-77BE24062BE8}" destId="{5AEC03EC-5C64-46AA-896A-B8917077420C}" srcOrd="0" destOrd="0" presId="urn:microsoft.com/office/officeart/2008/layout/VerticalCurvedList"/>
    <dgm:cxn modelId="{21ADB2E3-32D4-438A-891E-E5AEC97FD081}" type="presOf" srcId="{9C472228-7D25-42A5-A672-C6BDDDE27332}" destId="{963FB4FD-6E58-45E3-8CE9-9E50C7E784D3}" srcOrd="0" destOrd="0" presId="urn:microsoft.com/office/officeart/2008/layout/VerticalCurvedList"/>
    <dgm:cxn modelId="{915A3A82-5027-4238-B8E6-B84B236F9B95}" type="presOf" srcId="{93031BBB-4A27-471B-95CF-CA0F1BF376CC}" destId="{5B91FA1F-82BF-41B7-A9C9-CBE1753DDF25}" srcOrd="0" destOrd="0" presId="urn:microsoft.com/office/officeart/2008/layout/VerticalCurvedList"/>
    <dgm:cxn modelId="{59AF453A-26FA-4D36-A4A4-01F4DAAB79A2}" srcId="{93031BBB-4A27-471B-95CF-CA0F1BF376CC}" destId="{9C472228-7D25-42A5-A672-C6BDDDE27332}" srcOrd="1" destOrd="0" parTransId="{B387228C-0258-4E6F-9A37-AB20D7FD13AC}" sibTransId="{CD3CAFC8-41C4-475C-BD3B-0266A48FB930}"/>
    <dgm:cxn modelId="{83E7D87F-D688-4452-A313-ACCCFE9365E8}" type="presOf" srcId="{E9C19856-8F84-4CB0-87D1-14A7B61C5929}" destId="{DD685D9E-B8B9-42FE-871B-590FBC69CCC0}" srcOrd="0" destOrd="0" presId="urn:microsoft.com/office/officeart/2008/layout/VerticalCurvedList"/>
    <dgm:cxn modelId="{52956521-D4C2-4FE6-90D5-933900FB36B5}" srcId="{93031BBB-4A27-471B-95CF-CA0F1BF376CC}" destId="{21949131-8204-48B4-95BB-77BE24062BE8}" srcOrd="0" destOrd="0" parTransId="{A0D57142-36D6-46A4-ABF7-6FDDDF090A72}" sibTransId="{E9C19856-8F84-4CB0-87D1-14A7B61C5929}"/>
    <dgm:cxn modelId="{FE482C3F-1B03-478D-AD9E-3CBEA2473DEB}" type="presParOf" srcId="{5B91FA1F-82BF-41B7-A9C9-CBE1753DDF25}" destId="{D6DCB60D-EF1B-4C10-B264-ED32C29353D9}" srcOrd="0" destOrd="0" presId="urn:microsoft.com/office/officeart/2008/layout/VerticalCurvedList"/>
    <dgm:cxn modelId="{A24D6BBE-7BC5-42BD-B490-6ABBE265E815}" type="presParOf" srcId="{D6DCB60D-EF1B-4C10-B264-ED32C29353D9}" destId="{C5F8AA73-CF95-4F64-B99B-B9AACFEE8BE1}" srcOrd="0" destOrd="0" presId="urn:microsoft.com/office/officeart/2008/layout/VerticalCurvedList"/>
    <dgm:cxn modelId="{1B1B545E-8392-4C2E-9A82-659144EA1898}" type="presParOf" srcId="{C5F8AA73-CF95-4F64-B99B-B9AACFEE8BE1}" destId="{473C0AB8-3424-4C3A-A163-8C8B344C5EB0}" srcOrd="0" destOrd="0" presId="urn:microsoft.com/office/officeart/2008/layout/VerticalCurvedList"/>
    <dgm:cxn modelId="{4A9B0E23-C7C9-41B9-9D86-0672BCC6DFD0}" type="presParOf" srcId="{C5F8AA73-CF95-4F64-B99B-B9AACFEE8BE1}" destId="{DD685D9E-B8B9-42FE-871B-590FBC69CCC0}" srcOrd="1" destOrd="0" presId="urn:microsoft.com/office/officeart/2008/layout/VerticalCurvedList"/>
    <dgm:cxn modelId="{D6B918C9-3141-4DA6-AD4B-507675654F0F}" type="presParOf" srcId="{C5F8AA73-CF95-4F64-B99B-B9AACFEE8BE1}" destId="{BF98E504-4E42-4B28-BC8C-067042F557CF}" srcOrd="2" destOrd="0" presId="urn:microsoft.com/office/officeart/2008/layout/VerticalCurvedList"/>
    <dgm:cxn modelId="{365F2ADC-B847-425E-9675-A261CA1DB4DE}" type="presParOf" srcId="{C5F8AA73-CF95-4F64-B99B-B9AACFEE8BE1}" destId="{40451825-ACFA-494C-9CA4-B5DF34AEC42A}" srcOrd="3" destOrd="0" presId="urn:microsoft.com/office/officeart/2008/layout/VerticalCurvedList"/>
    <dgm:cxn modelId="{38B6DEB1-8955-4909-86CC-554F72418661}" type="presParOf" srcId="{D6DCB60D-EF1B-4C10-B264-ED32C29353D9}" destId="{5AEC03EC-5C64-46AA-896A-B8917077420C}" srcOrd="1" destOrd="0" presId="urn:microsoft.com/office/officeart/2008/layout/VerticalCurvedList"/>
    <dgm:cxn modelId="{5162CCD1-7EEF-444D-9282-AE38994D711C}" type="presParOf" srcId="{D6DCB60D-EF1B-4C10-B264-ED32C29353D9}" destId="{DF687F36-149A-4B0A-9887-E8D65A79B942}" srcOrd="2" destOrd="0" presId="urn:microsoft.com/office/officeart/2008/layout/VerticalCurvedList"/>
    <dgm:cxn modelId="{D68F66A5-3883-4387-B611-23B427044868}" type="presParOf" srcId="{DF687F36-149A-4B0A-9887-E8D65A79B942}" destId="{3153F29F-F76C-4066-8DFD-272EFFEF5C9E}" srcOrd="0" destOrd="0" presId="urn:microsoft.com/office/officeart/2008/layout/VerticalCurvedList"/>
    <dgm:cxn modelId="{387EFBD7-4695-4858-9995-107CD7694B10}" type="presParOf" srcId="{D6DCB60D-EF1B-4C10-B264-ED32C29353D9}" destId="{963FB4FD-6E58-45E3-8CE9-9E50C7E784D3}" srcOrd="3" destOrd="0" presId="urn:microsoft.com/office/officeart/2008/layout/VerticalCurvedList"/>
    <dgm:cxn modelId="{77DCCEA1-513D-4ED8-8EEF-DA4E921B3483}" type="presParOf" srcId="{D6DCB60D-EF1B-4C10-B264-ED32C29353D9}" destId="{E34A8849-83E8-4715-972B-E84CE012CD56}" srcOrd="4" destOrd="0" presId="urn:microsoft.com/office/officeart/2008/layout/VerticalCurvedList"/>
    <dgm:cxn modelId="{9A9184C5-D939-4C5B-B7FA-B768347B40D3}" type="presParOf" srcId="{E34A8849-83E8-4715-972B-E84CE012CD56}" destId="{BF6D0636-8979-467C-8869-A62F04EEC7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BEB634-A709-4E90-BE81-AFA4E310D78B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483CBA3-5AE7-4E8F-A1B1-3522BD1EA148}">
      <dgm:prSet phldrT="[Text]"/>
      <dgm:spPr/>
      <dgm:t>
        <a:bodyPr/>
        <a:lstStyle/>
        <a:p>
          <a:r>
            <a:rPr lang="fr-FR" b="1" dirty="0" smtClean="0">
              <a:latin typeface="+mj-lt"/>
            </a:rPr>
            <a:t>Ajouter des produits au SGP pour TOUS les pays ou les pays les moins avancés (s’ils ne sont pas exclus par loi)</a:t>
          </a:r>
          <a:endParaRPr lang="en-US" dirty="0"/>
        </a:p>
      </dgm:t>
    </dgm:pt>
    <dgm:pt modelId="{AE84B58C-221C-463B-9299-248475201815}" type="parTrans" cxnId="{AB2C90E6-2E4C-41CA-BF43-44576F20F124}">
      <dgm:prSet/>
      <dgm:spPr/>
      <dgm:t>
        <a:bodyPr/>
        <a:lstStyle/>
        <a:p>
          <a:endParaRPr lang="en-US"/>
        </a:p>
      </dgm:t>
    </dgm:pt>
    <dgm:pt modelId="{0B498FBC-0F23-4356-A6A7-E825A666AD57}" type="sibTrans" cxnId="{AB2C90E6-2E4C-41CA-BF43-44576F20F124}">
      <dgm:prSet/>
      <dgm:spPr/>
      <dgm:t>
        <a:bodyPr/>
        <a:lstStyle/>
        <a:p>
          <a:endParaRPr lang="en-US"/>
        </a:p>
      </dgm:t>
    </dgm:pt>
    <dgm:pt modelId="{EE3EA7D7-D836-4D5F-93F1-7D0844E2F037}">
      <dgm:prSet/>
      <dgm:spPr/>
      <dgm:t>
        <a:bodyPr/>
        <a:lstStyle/>
        <a:p>
          <a:r>
            <a:rPr lang="fr-FR" b="1" dirty="0" smtClean="0">
              <a:latin typeface="+mj-lt"/>
            </a:rPr>
            <a:t>Supprimer les produits: Limites de besoins concurrentiels (valeur en $ ou part en % ) --- peuvent être renoncés; ou pétition de la part de l'industrie américaine</a:t>
          </a:r>
          <a:endParaRPr lang="en-US" b="0" dirty="0">
            <a:latin typeface="+mj-lt"/>
          </a:endParaRPr>
        </a:p>
      </dgm:t>
    </dgm:pt>
    <dgm:pt modelId="{CEEC1E92-BD0C-436F-9430-20EA147746C3}" type="parTrans" cxnId="{32BF21F9-EFD0-47EB-A252-787D3BB0A4DD}">
      <dgm:prSet/>
      <dgm:spPr/>
      <dgm:t>
        <a:bodyPr/>
        <a:lstStyle/>
        <a:p>
          <a:endParaRPr lang="en-US"/>
        </a:p>
      </dgm:t>
    </dgm:pt>
    <dgm:pt modelId="{BCF0A1DE-008E-49DF-956F-5E274F9B926C}" type="sibTrans" cxnId="{32BF21F9-EFD0-47EB-A252-787D3BB0A4DD}">
      <dgm:prSet/>
      <dgm:spPr/>
      <dgm:t>
        <a:bodyPr/>
        <a:lstStyle/>
        <a:p>
          <a:endParaRPr lang="en-US"/>
        </a:p>
      </dgm:t>
    </dgm:pt>
    <dgm:pt modelId="{000CA362-D4FF-4D6D-A2D3-15C297E36D0A}">
      <dgm:prSet/>
      <dgm:spPr/>
      <dgm:t>
        <a:bodyPr/>
        <a:lstStyle/>
        <a:p>
          <a:r>
            <a:rPr lang="fr-FR" b="1" dirty="0" smtClean="0">
              <a:latin typeface="+mj-lt"/>
            </a:rPr>
            <a:t>Supprimer ou ajouter les avantages des pays du SGP </a:t>
          </a:r>
          <a:endParaRPr lang="en-US" b="1" dirty="0" smtClean="0">
            <a:latin typeface="+mj-lt"/>
          </a:endParaRPr>
        </a:p>
      </dgm:t>
    </dgm:pt>
    <dgm:pt modelId="{488F9242-BAE6-492A-8B31-97906D240D16}" type="parTrans" cxnId="{4190764B-5453-46C5-AE8D-155DA3213203}">
      <dgm:prSet/>
      <dgm:spPr/>
      <dgm:t>
        <a:bodyPr/>
        <a:lstStyle/>
        <a:p>
          <a:endParaRPr lang="en-US"/>
        </a:p>
      </dgm:t>
    </dgm:pt>
    <dgm:pt modelId="{B2AE8AD9-6F43-4E9D-B4F1-AAEEFB0991FB}" type="sibTrans" cxnId="{4190764B-5453-46C5-AE8D-155DA3213203}">
      <dgm:prSet/>
      <dgm:spPr/>
      <dgm:t>
        <a:bodyPr/>
        <a:lstStyle/>
        <a:p>
          <a:endParaRPr lang="en-US"/>
        </a:p>
      </dgm:t>
    </dgm:pt>
    <dgm:pt modelId="{C43DE0B6-88CF-4386-A8BB-24C0CB5251A2}" type="pres">
      <dgm:prSet presAssocID="{5FBEB634-A709-4E90-BE81-AFA4E310D7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437330C-9EBD-466C-A07E-6BEF3EE31307}" type="pres">
      <dgm:prSet presAssocID="{5FBEB634-A709-4E90-BE81-AFA4E310D78B}" presName="Name1" presStyleCnt="0"/>
      <dgm:spPr/>
    </dgm:pt>
    <dgm:pt modelId="{62EC1B9D-002D-42FE-8556-BDBD4F75C590}" type="pres">
      <dgm:prSet presAssocID="{5FBEB634-A709-4E90-BE81-AFA4E310D78B}" presName="cycle" presStyleCnt="0"/>
      <dgm:spPr/>
    </dgm:pt>
    <dgm:pt modelId="{561F268F-0A8B-4CB0-9796-82A02AC6914D}" type="pres">
      <dgm:prSet presAssocID="{5FBEB634-A709-4E90-BE81-AFA4E310D78B}" presName="srcNode" presStyleLbl="node1" presStyleIdx="0" presStyleCnt="3"/>
      <dgm:spPr/>
    </dgm:pt>
    <dgm:pt modelId="{B402FA08-A2B4-4542-9B1E-F034B89A4693}" type="pres">
      <dgm:prSet presAssocID="{5FBEB634-A709-4E90-BE81-AFA4E310D78B}" presName="conn" presStyleLbl="parChTrans1D2" presStyleIdx="0" presStyleCnt="1"/>
      <dgm:spPr/>
      <dgm:t>
        <a:bodyPr/>
        <a:lstStyle/>
        <a:p>
          <a:endParaRPr lang="en-US"/>
        </a:p>
      </dgm:t>
    </dgm:pt>
    <dgm:pt modelId="{93C40441-BD9A-48D6-A5C3-112ADE2611F5}" type="pres">
      <dgm:prSet presAssocID="{5FBEB634-A709-4E90-BE81-AFA4E310D78B}" presName="extraNode" presStyleLbl="node1" presStyleIdx="0" presStyleCnt="3"/>
      <dgm:spPr/>
    </dgm:pt>
    <dgm:pt modelId="{2B674A7F-FB98-40D6-90F6-1853513652D9}" type="pres">
      <dgm:prSet presAssocID="{5FBEB634-A709-4E90-BE81-AFA4E310D78B}" presName="dstNode" presStyleLbl="node1" presStyleIdx="0" presStyleCnt="3"/>
      <dgm:spPr/>
    </dgm:pt>
    <dgm:pt modelId="{60A06C29-07C1-4291-97BE-330BC53F0133}" type="pres">
      <dgm:prSet presAssocID="{6483CBA3-5AE7-4E8F-A1B1-3522BD1EA148}" presName="text_1" presStyleLbl="node1" presStyleIdx="0" presStyleCnt="3" custLinFactNeighborX="-1074" custLinFactNeighborY="-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A3D23-6720-4A9C-AC89-9BEFF594772E}" type="pres">
      <dgm:prSet presAssocID="{6483CBA3-5AE7-4E8F-A1B1-3522BD1EA148}" presName="accent_1" presStyleCnt="0"/>
      <dgm:spPr/>
    </dgm:pt>
    <dgm:pt modelId="{86E4046D-BF27-42AE-B123-C9824FACE4DF}" type="pres">
      <dgm:prSet presAssocID="{6483CBA3-5AE7-4E8F-A1B1-3522BD1EA148}" presName="accentRepeatNode" presStyleLbl="solidFgAcc1" presStyleIdx="0" presStyleCnt="3" custScaleX="68300" custScaleY="62500"/>
      <dgm:spPr/>
    </dgm:pt>
    <dgm:pt modelId="{6E1F848E-FE7E-442B-97D4-5962F09DA113}" type="pres">
      <dgm:prSet presAssocID="{EE3EA7D7-D836-4D5F-93F1-7D0844E2F03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E3D52-BA51-42A8-9E7A-9315F897315E}" type="pres">
      <dgm:prSet presAssocID="{EE3EA7D7-D836-4D5F-93F1-7D0844E2F037}" presName="accent_2" presStyleCnt="0"/>
      <dgm:spPr/>
    </dgm:pt>
    <dgm:pt modelId="{58414364-45ED-4E38-840E-3CB64E111D49}" type="pres">
      <dgm:prSet presAssocID="{EE3EA7D7-D836-4D5F-93F1-7D0844E2F037}" presName="accentRepeatNode" presStyleLbl="solidFgAcc1" presStyleIdx="1" presStyleCnt="3" custScaleX="68300" custScaleY="62500"/>
      <dgm:spPr/>
    </dgm:pt>
    <dgm:pt modelId="{011FAA11-195F-4A8F-9A45-D7BA83606608}" type="pres">
      <dgm:prSet presAssocID="{000CA362-D4FF-4D6D-A2D3-15C297E36D0A}" presName="text_3" presStyleLbl="node1" presStyleIdx="2" presStyleCnt="3" custLinFactNeighborX="-1074" custLinFactNeighborY="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15F87-BCC6-41BE-AAE5-64FC7056AA9D}" type="pres">
      <dgm:prSet presAssocID="{000CA362-D4FF-4D6D-A2D3-15C297E36D0A}" presName="accent_3" presStyleCnt="0"/>
      <dgm:spPr/>
    </dgm:pt>
    <dgm:pt modelId="{474822A0-1D22-43B0-ADD5-86CED4428AFF}" type="pres">
      <dgm:prSet presAssocID="{000CA362-D4FF-4D6D-A2D3-15C297E36D0A}" presName="accentRepeatNode" presStyleLbl="solidFgAcc1" presStyleIdx="2" presStyleCnt="3" custScaleX="68300" custScaleY="62500"/>
      <dgm:spPr/>
    </dgm:pt>
  </dgm:ptLst>
  <dgm:cxnLst>
    <dgm:cxn modelId="{79900DCD-A151-489E-AE02-5DBDD5299899}" type="presOf" srcId="{5FBEB634-A709-4E90-BE81-AFA4E310D78B}" destId="{C43DE0B6-88CF-4386-A8BB-24C0CB5251A2}" srcOrd="0" destOrd="0" presId="urn:microsoft.com/office/officeart/2008/layout/VerticalCurvedList"/>
    <dgm:cxn modelId="{8A6081A5-695B-4E39-B06E-042D6FC73A1D}" type="presOf" srcId="{EE3EA7D7-D836-4D5F-93F1-7D0844E2F037}" destId="{6E1F848E-FE7E-442B-97D4-5962F09DA113}" srcOrd="0" destOrd="0" presId="urn:microsoft.com/office/officeart/2008/layout/VerticalCurvedList"/>
    <dgm:cxn modelId="{E16D4F9A-990C-4DAA-806F-39C31691F088}" type="presOf" srcId="{000CA362-D4FF-4D6D-A2D3-15C297E36D0A}" destId="{011FAA11-195F-4A8F-9A45-D7BA83606608}" srcOrd="0" destOrd="0" presId="urn:microsoft.com/office/officeart/2008/layout/VerticalCurvedList"/>
    <dgm:cxn modelId="{A61AC88B-0B22-4B7F-BD50-40CEA649D61E}" type="presOf" srcId="{6483CBA3-5AE7-4E8F-A1B1-3522BD1EA148}" destId="{60A06C29-07C1-4291-97BE-330BC53F0133}" srcOrd="0" destOrd="0" presId="urn:microsoft.com/office/officeart/2008/layout/VerticalCurvedList"/>
    <dgm:cxn modelId="{5507A362-A418-4A48-9854-65A0F6176056}" type="presOf" srcId="{0B498FBC-0F23-4356-A6A7-E825A666AD57}" destId="{B402FA08-A2B4-4542-9B1E-F034B89A4693}" srcOrd="0" destOrd="0" presId="urn:microsoft.com/office/officeart/2008/layout/VerticalCurvedList"/>
    <dgm:cxn modelId="{4190764B-5453-46C5-AE8D-155DA3213203}" srcId="{5FBEB634-A709-4E90-BE81-AFA4E310D78B}" destId="{000CA362-D4FF-4D6D-A2D3-15C297E36D0A}" srcOrd="2" destOrd="0" parTransId="{488F9242-BAE6-492A-8B31-97906D240D16}" sibTransId="{B2AE8AD9-6F43-4E9D-B4F1-AAEEFB0991FB}"/>
    <dgm:cxn modelId="{32BF21F9-EFD0-47EB-A252-787D3BB0A4DD}" srcId="{5FBEB634-A709-4E90-BE81-AFA4E310D78B}" destId="{EE3EA7D7-D836-4D5F-93F1-7D0844E2F037}" srcOrd="1" destOrd="0" parTransId="{CEEC1E92-BD0C-436F-9430-20EA147746C3}" sibTransId="{BCF0A1DE-008E-49DF-956F-5E274F9B926C}"/>
    <dgm:cxn modelId="{AB2C90E6-2E4C-41CA-BF43-44576F20F124}" srcId="{5FBEB634-A709-4E90-BE81-AFA4E310D78B}" destId="{6483CBA3-5AE7-4E8F-A1B1-3522BD1EA148}" srcOrd="0" destOrd="0" parTransId="{AE84B58C-221C-463B-9299-248475201815}" sibTransId="{0B498FBC-0F23-4356-A6A7-E825A666AD57}"/>
    <dgm:cxn modelId="{5C06B708-D5DE-4D50-9D51-C1124FD3DC31}" type="presParOf" srcId="{C43DE0B6-88CF-4386-A8BB-24C0CB5251A2}" destId="{1437330C-9EBD-466C-A07E-6BEF3EE31307}" srcOrd="0" destOrd="0" presId="urn:microsoft.com/office/officeart/2008/layout/VerticalCurvedList"/>
    <dgm:cxn modelId="{C2E0A651-9E74-4483-BE0E-EAB144E9577C}" type="presParOf" srcId="{1437330C-9EBD-466C-A07E-6BEF3EE31307}" destId="{62EC1B9D-002D-42FE-8556-BDBD4F75C590}" srcOrd="0" destOrd="0" presId="urn:microsoft.com/office/officeart/2008/layout/VerticalCurvedList"/>
    <dgm:cxn modelId="{C5EC2304-FB3D-4641-8063-C6D47025818F}" type="presParOf" srcId="{62EC1B9D-002D-42FE-8556-BDBD4F75C590}" destId="{561F268F-0A8B-4CB0-9796-82A02AC6914D}" srcOrd="0" destOrd="0" presId="urn:microsoft.com/office/officeart/2008/layout/VerticalCurvedList"/>
    <dgm:cxn modelId="{24801F88-F146-4E12-B9F6-5803678A453B}" type="presParOf" srcId="{62EC1B9D-002D-42FE-8556-BDBD4F75C590}" destId="{B402FA08-A2B4-4542-9B1E-F034B89A4693}" srcOrd="1" destOrd="0" presId="urn:microsoft.com/office/officeart/2008/layout/VerticalCurvedList"/>
    <dgm:cxn modelId="{1B176F12-19BB-49CB-9592-C3A5D4E2A382}" type="presParOf" srcId="{62EC1B9D-002D-42FE-8556-BDBD4F75C590}" destId="{93C40441-BD9A-48D6-A5C3-112ADE2611F5}" srcOrd="2" destOrd="0" presId="urn:microsoft.com/office/officeart/2008/layout/VerticalCurvedList"/>
    <dgm:cxn modelId="{466D8F39-C105-4F9F-A259-F334751477E2}" type="presParOf" srcId="{62EC1B9D-002D-42FE-8556-BDBD4F75C590}" destId="{2B674A7F-FB98-40D6-90F6-1853513652D9}" srcOrd="3" destOrd="0" presId="urn:microsoft.com/office/officeart/2008/layout/VerticalCurvedList"/>
    <dgm:cxn modelId="{0DA3184C-1B18-4766-86F8-DCB0F93FEF7C}" type="presParOf" srcId="{1437330C-9EBD-466C-A07E-6BEF3EE31307}" destId="{60A06C29-07C1-4291-97BE-330BC53F0133}" srcOrd="1" destOrd="0" presId="urn:microsoft.com/office/officeart/2008/layout/VerticalCurvedList"/>
    <dgm:cxn modelId="{8DC1CB66-A87D-45DC-A553-6894B92AD457}" type="presParOf" srcId="{1437330C-9EBD-466C-A07E-6BEF3EE31307}" destId="{BACA3D23-6720-4A9C-AC89-9BEFF594772E}" srcOrd="2" destOrd="0" presId="urn:microsoft.com/office/officeart/2008/layout/VerticalCurvedList"/>
    <dgm:cxn modelId="{C768345C-91D2-49B6-B824-437E9798295E}" type="presParOf" srcId="{BACA3D23-6720-4A9C-AC89-9BEFF594772E}" destId="{86E4046D-BF27-42AE-B123-C9824FACE4DF}" srcOrd="0" destOrd="0" presId="urn:microsoft.com/office/officeart/2008/layout/VerticalCurvedList"/>
    <dgm:cxn modelId="{C9130D80-16F8-464A-A696-F9C39AEF04CA}" type="presParOf" srcId="{1437330C-9EBD-466C-A07E-6BEF3EE31307}" destId="{6E1F848E-FE7E-442B-97D4-5962F09DA113}" srcOrd="3" destOrd="0" presId="urn:microsoft.com/office/officeart/2008/layout/VerticalCurvedList"/>
    <dgm:cxn modelId="{8F163960-13AE-4F48-8F9B-F880F40873AD}" type="presParOf" srcId="{1437330C-9EBD-466C-A07E-6BEF3EE31307}" destId="{36EE3D52-BA51-42A8-9E7A-9315F897315E}" srcOrd="4" destOrd="0" presId="urn:microsoft.com/office/officeart/2008/layout/VerticalCurvedList"/>
    <dgm:cxn modelId="{0823A60C-A259-451B-A004-08CE3E066430}" type="presParOf" srcId="{36EE3D52-BA51-42A8-9E7A-9315F897315E}" destId="{58414364-45ED-4E38-840E-3CB64E111D49}" srcOrd="0" destOrd="0" presId="urn:microsoft.com/office/officeart/2008/layout/VerticalCurvedList"/>
    <dgm:cxn modelId="{66416656-C1F7-4477-8D23-D62436D4484F}" type="presParOf" srcId="{1437330C-9EBD-466C-A07E-6BEF3EE31307}" destId="{011FAA11-195F-4A8F-9A45-D7BA83606608}" srcOrd="5" destOrd="0" presId="urn:microsoft.com/office/officeart/2008/layout/VerticalCurvedList"/>
    <dgm:cxn modelId="{08CC10CA-97B2-4425-8A8C-38ACC7217947}" type="presParOf" srcId="{1437330C-9EBD-466C-A07E-6BEF3EE31307}" destId="{3D815F87-BCC6-41BE-AAE5-64FC7056AA9D}" srcOrd="6" destOrd="0" presId="urn:microsoft.com/office/officeart/2008/layout/VerticalCurvedList"/>
    <dgm:cxn modelId="{9A4CF5DE-5786-4129-91A6-3F2C3BA35309}" type="presParOf" srcId="{3D815F87-BCC6-41BE-AAE5-64FC7056AA9D}" destId="{474822A0-1D22-43B0-ADD5-86CED4428A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1F2976-7F2F-4448-B206-FD99C01317FD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46686D94-2C74-4330-87BD-387588AAB5D6}">
      <dgm:prSet phldrT="[Text]" custT="1"/>
      <dgm:spPr/>
      <dgm:t>
        <a:bodyPr/>
        <a:lstStyle/>
        <a:p>
          <a:r>
            <a:rPr lang="en-US" sz="1900" b="1" dirty="0" smtClean="0">
              <a:latin typeface="+mj-lt"/>
            </a:rPr>
            <a:t>Le </a:t>
          </a:r>
          <a:r>
            <a:rPr lang="en-US" sz="1900" b="1" dirty="0" err="1" smtClean="0">
              <a:latin typeface="+mj-lt"/>
            </a:rPr>
            <a:t>produit</a:t>
          </a:r>
          <a:r>
            <a:rPr lang="en-US" sz="1900" b="1" dirty="0" smtClean="0">
              <a:latin typeface="+mj-lt"/>
            </a:rPr>
            <a:t> </a:t>
          </a:r>
          <a:r>
            <a:rPr lang="en-US" sz="1900" b="1" dirty="0" err="1" smtClean="0">
              <a:latin typeface="+mj-lt"/>
            </a:rPr>
            <a:t>doit</a:t>
          </a:r>
          <a:r>
            <a:rPr lang="en-US" sz="1900" b="1" dirty="0" smtClean="0">
              <a:latin typeface="+mj-lt"/>
            </a:rPr>
            <a:t> </a:t>
          </a:r>
          <a:r>
            <a:rPr lang="en-US" sz="1900" b="1" dirty="0" err="1" smtClean="0">
              <a:latin typeface="+mj-lt"/>
            </a:rPr>
            <a:t>étre</a:t>
          </a:r>
          <a:r>
            <a:rPr lang="en-US" sz="1900" b="1" dirty="0" smtClean="0">
              <a:latin typeface="+mj-lt"/>
            </a:rPr>
            <a:t> </a:t>
          </a:r>
          <a:r>
            <a:rPr lang="en-US" sz="1900" b="1" dirty="0" err="1" smtClean="0">
              <a:latin typeface="+mj-lt"/>
            </a:rPr>
            <a:t>éligible</a:t>
          </a:r>
          <a:r>
            <a:rPr lang="en-US" sz="1900" b="1" dirty="0" smtClean="0">
              <a:latin typeface="+mj-lt"/>
            </a:rPr>
            <a:t> au SGP</a:t>
          </a:r>
          <a:endParaRPr lang="en-US" sz="1900" dirty="0"/>
        </a:p>
      </dgm:t>
    </dgm:pt>
    <dgm:pt modelId="{B5BCEB62-D04A-4291-9667-05584944E55F}" type="parTrans" cxnId="{51554C4A-AFE7-4B0D-A709-D8487E89B963}">
      <dgm:prSet/>
      <dgm:spPr/>
      <dgm:t>
        <a:bodyPr/>
        <a:lstStyle/>
        <a:p>
          <a:endParaRPr lang="en-US"/>
        </a:p>
      </dgm:t>
    </dgm:pt>
    <dgm:pt modelId="{06480983-ADAD-4E70-B6C0-7FCF198CEA05}" type="sibTrans" cxnId="{51554C4A-AFE7-4B0D-A709-D8487E89B963}">
      <dgm:prSet/>
      <dgm:spPr/>
      <dgm:t>
        <a:bodyPr/>
        <a:lstStyle/>
        <a:p>
          <a:endParaRPr lang="en-US"/>
        </a:p>
      </dgm:t>
    </dgm:pt>
    <dgm:pt modelId="{E9F698E5-ECEC-4F23-B7C6-9104664C9538}">
      <dgm:prSet/>
      <dgm:spPr/>
      <dgm:t>
        <a:bodyPr/>
        <a:lstStyle/>
        <a:p>
          <a:r>
            <a:rPr lang="en-US" b="1" dirty="0" smtClean="0">
              <a:latin typeface="+mj-lt"/>
            </a:rPr>
            <a:t>Le </a:t>
          </a:r>
          <a:r>
            <a:rPr lang="en-US" b="1" dirty="0" err="1" smtClean="0">
              <a:latin typeface="+mj-lt"/>
            </a:rPr>
            <a:t>produit</a:t>
          </a:r>
          <a:r>
            <a:rPr lang="en-US" b="1" dirty="0" smtClean="0">
              <a:latin typeface="+mj-lt"/>
            </a:rPr>
            <a:t> </a:t>
          </a:r>
          <a:r>
            <a:rPr lang="en-US" b="1" dirty="0" err="1" smtClean="0">
              <a:latin typeface="+mj-lt"/>
            </a:rPr>
            <a:t>doit</a:t>
          </a:r>
          <a:r>
            <a:rPr lang="en-US" b="1" dirty="0" smtClean="0">
              <a:latin typeface="+mj-lt"/>
            </a:rPr>
            <a:t> </a:t>
          </a:r>
          <a:r>
            <a:rPr lang="en-US" b="1" dirty="0" err="1" smtClean="0">
              <a:latin typeface="+mj-lt"/>
            </a:rPr>
            <a:t>étre</a:t>
          </a:r>
          <a:r>
            <a:rPr lang="en-US" b="1" dirty="0" smtClean="0">
              <a:latin typeface="+mj-lt"/>
            </a:rPr>
            <a:t> </a:t>
          </a:r>
          <a:r>
            <a:rPr lang="en-US" b="1" dirty="0" err="1" smtClean="0">
              <a:latin typeface="+mj-lt"/>
            </a:rPr>
            <a:t>tunisien</a:t>
          </a:r>
          <a:endParaRPr lang="en-US" b="1" dirty="0" smtClean="0">
            <a:latin typeface="+mj-lt"/>
          </a:endParaRPr>
        </a:p>
      </dgm:t>
    </dgm:pt>
    <dgm:pt modelId="{A9BD664E-B76F-4666-BDE0-14D29B618511}" type="parTrans" cxnId="{CCD7032B-B652-4AF9-854F-BFC2F6386CE4}">
      <dgm:prSet/>
      <dgm:spPr/>
      <dgm:t>
        <a:bodyPr/>
        <a:lstStyle/>
        <a:p>
          <a:endParaRPr lang="en-US"/>
        </a:p>
      </dgm:t>
    </dgm:pt>
    <dgm:pt modelId="{B98E0BDD-6653-4BC7-9A27-C1DF7621FFD6}" type="sibTrans" cxnId="{CCD7032B-B652-4AF9-854F-BFC2F6386CE4}">
      <dgm:prSet/>
      <dgm:spPr/>
      <dgm:t>
        <a:bodyPr/>
        <a:lstStyle/>
        <a:p>
          <a:endParaRPr lang="en-US"/>
        </a:p>
      </dgm:t>
    </dgm:pt>
    <dgm:pt modelId="{F2BB3A2C-88BA-4B5B-A06B-E1847146C5A0}">
      <dgm:prSet/>
      <dgm:spPr/>
      <dgm:t>
        <a:bodyPr/>
        <a:lstStyle/>
        <a:p>
          <a:r>
            <a:rPr lang="fr-FR" b="1" dirty="0" smtClean="0">
              <a:latin typeface="+mj-lt"/>
            </a:rPr>
            <a:t>Si les intrants ne sont pas tunisiens, le contenu et le traitement local doivent être ≥ 35% de la valeur</a:t>
          </a:r>
          <a:endParaRPr lang="en-US" b="1" dirty="0" smtClean="0">
            <a:latin typeface="+mj-lt"/>
          </a:endParaRPr>
        </a:p>
      </dgm:t>
    </dgm:pt>
    <dgm:pt modelId="{56F4F783-62CE-4065-87EA-9F8CAF42801B}" type="parTrans" cxnId="{ADB3E0C7-D180-42C8-90FB-5866805B0ED0}">
      <dgm:prSet/>
      <dgm:spPr/>
      <dgm:t>
        <a:bodyPr/>
        <a:lstStyle/>
        <a:p>
          <a:endParaRPr lang="en-US"/>
        </a:p>
      </dgm:t>
    </dgm:pt>
    <dgm:pt modelId="{7693AF01-8906-416D-BE36-35C47BCFD5BE}" type="sibTrans" cxnId="{ADB3E0C7-D180-42C8-90FB-5866805B0ED0}">
      <dgm:prSet/>
      <dgm:spPr/>
      <dgm:t>
        <a:bodyPr/>
        <a:lstStyle/>
        <a:p>
          <a:endParaRPr lang="en-US"/>
        </a:p>
      </dgm:t>
    </dgm:pt>
    <dgm:pt modelId="{7C37353F-06C0-45DF-8048-3827104457B9}">
      <dgm:prSet/>
      <dgm:spPr/>
      <dgm:t>
        <a:bodyPr/>
        <a:lstStyle/>
        <a:p>
          <a:r>
            <a:rPr lang="fr-FR" b="1" dirty="0" smtClean="0">
              <a:latin typeface="+mj-lt"/>
            </a:rPr>
            <a:t>Doit être importé directement aux États-Unis sans entrer dans le commerce d'un autre pays</a:t>
          </a:r>
          <a:endParaRPr lang="en-US" b="1" dirty="0" smtClean="0">
            <a:latin typeface="+mj-lt"/>
          </a:endParaRPr>
        </a:p>
      </dgm:t>
    </dgm:pt>
    <dgm:pt modelId="{67FF6CD2-F2A6-4417-8C6F-11C96F8FA628}" type="parTrans" cxnId="{A55D6742-4534-49FA-86D2-CDFCAD6BC04D}">
      <dgm:prSet/>
      <dgm:spPr/>
      <dgm:t>
        <a:bodyPr/>
        <a:lstStyle/>
        <a:p>
          <a:endParaRPr lang="en-US"/>
        </a:p>
      </dgm:t>
    </dgm:pt>
    <dgm:pt modelId="{37C8297D-7C61-417A-B3D6-AC532E4C0DD5}" type="sibTrans" cxnId="{A55D6742-4534-49FA-86D2-CDFCAD6BC04D}">
      <dgm:prSet/>
      <dgm:spPr/>
      <dgm:t>
        <a:bodyPr/>
        <a:lstStyle/>
        <a:p>
          <a:endParaRPr lang="en-US"/>
        </a:p>
      </dgm:t>
    </dgm:pt>
    <dgm:pt modelId="{900B3B1E-3EFA-49BF-BB04-BAC658153403}">
      <dgm:prSet/>
      <dgm:spPr/>
      <dgm:t>
        <a:bodyPr/>
        <a:lstStyle/>
        <a:p>
          <a:r>
            <a:rPr lang="fr-FR" b="1" dirty="0" smtClean="0">
              <a:latin typeface="+mj-lt"/>
            </a:rPr>
            <a:t>L’avantage doit être réclamée par l'importateur</a:t>
          </a:r>
          <a:endParaRPr lang="en-US" b="1" dirty="0" smtClean="0">
            <a:latin typeface="+mj-lt"/>
          </a:endParaRPr>
        </a:p>
      </dgm:t>
    </dgm:pt>
    <dgm:pt modelId="{74CFD4ED-E1F2-4B90-8122-BCBBD44996FF}" type="parTrans" cxnId="{BFF1877A-176F-45CB-86F3-A59140A94278}">
      <dgm:prSet/>
      <dgm:spPr/>
      <dgm:t>
        <a:bodyPr/>
        <a:lstStyle/>
        <a:p>
          <a:endParaRPr lang="en-US"/>
        </a:p>
      </dgm:t>
    </dgm:pt>
    <dgm:pt modelId="{650334E0-6601-4A90-8567-A370C5A63749}" type="sibTrans" cxnId="{BFF1877A-176F-45CB-86F3-A59140A94278}">
      <dgm:prSet/>
      <dgm:spPr/>
      <dgm:t>
        <a:bodyPr/>
        <a:lstStyle/>
        <a:p>
          <a:endParaRPr lang="en-US"/>
        </a:p>
      </dgm:t>
    </dgm:pt>
    <dgm:pt modelId="{FB6E8E6A-BC61-487B-8FC6-5D8F8C976B44}">
      <dgm:prSet/>
      <dgm:spPr/>
      <dgm:t>
        <a:bodyPr/>
        <a:lstStyle/>
        <a:p>
          <a:r>
            <a:rPr lang="fr-FR" b="1" dirty="0" smtClean="0">
              <a:latin typeface="+mj-lt"/>
            </a:rPr>
            <a:t>Tenir des registres de production / comptabilité pour aider l'importateur à vérifier réclamation SGP</a:t>
          </a:r>
          <a:endParaRPr lang="en-US" b="1" dirty="0" smtClean="0">
            <a:latin typeface="+mj-lt"/>
          </a:endParaRPr>
        </a:p>
      </dgm:t>
    </dgm:pt>
    <dgm:pt modelId="{1FF9B066-37D2-47AD-94E2-C16463E8945B}" type="parTrans" cxnId="{0A331207-2ACD-4A09-B0AE-DE7F7E797558}">
      <dgm:prSet/>
      <dgm:spPr/>
      <dgm:t>
        <a:bodyPr/>
        <a:lstStyle/>
        <a:p>
          <a:endParaRPr lang="en-US"/>
        </a:p>
      </dgm:t>
    </dgm:pt>
    <dgm:pt modelId="{16B654E5-A316-404B-A876-05CCCF60C780}" type="sibTrans" cxnId="{0A331207-2ACD-4A09-B0AE-DE7F7E797558}">
      <dgm:prSet/>
      <dgm:spPr/>
      <dgm:t>
        <a:bodyPr/>
        <a:lstStyle/>
        <a:p>
          <a:endParaRPr lang="en-US"/>
        </a:p>
      </dgm:t>
    </dgm:pt>
    <dgm:pt modelId="{62897CC6-F2F6-4C82-A2BA-C5A41184D4CB}" type="pres">
      <dgm:prSet presAssocID="{861F2976-7F2F-4448-B206-FD99C01317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7AFAD7F-5346-4E49-8BC8-AA68062FA8E4}" type="pres">
      <dgm:prSet presAssocID="{861F2976-7F2F-4448-B206-FD99C01317FD}" presName="Name1" presStyleCnt="0"/>
      <dgm:spPr/>
    </dgm:pt>
    <dgm:pt modelId="{24DB276A-33BB-463D-B8CB-FF9E7E6E277D}" type="pres">
      <dgm:prSet presAssocID="{861F2976-7F2F-4448-B206-FD99C01317FD}" presName="cycle" presStyleCnt="0"/>
      <dgm:spPr/>
    </dgm:pt>
    <dgm:pt modelId="{ECFA8691-4A0B-4A54-A07F-07608C412018}" type="pres">
      <dgm:prSet presAssocID="{861F2976-7F2F-4448-B206-FD99C01317FD}" presName="srcNode" presStyleLbl="node1" presStyleIdx="0" presStyleCnt="6"/>
      <dgm:spPr/>
    </dgm:pt>
    <dgm:pt modelId="{A6F44792-DBB0-431D-8B95-4B7F0C641036}" type="pres">
      <dgm:prSet presAssocID="{861F2976-7F2F-4448-B206-FD99C01317FD}" presName="conn" presStyleLbl="parChTrans1D2" presStyleIdx="0" presStyleCnt="1"/>
      <dgm:spPr/>
      <dgm:t>
        <a:bodyPr/>
        <a:lstStyle/>
        <a:p>
          <a:endParaRPr lang="en-US"/>
        </a:p>
      </dgm:t>
    </dgm:pt>
    <dgm:pt modelId="{C08EC092-E7A4-40A6-B50F-FDD62B8C02DC}" type="pres">
      <dgm:prSet presAssocID="{861F2976-7F2F-4448-B206-FD99C01317FD}" presName="extraNode" presStyleLbl="node1" presStyleIdx="0" presStyleCnt="6"/>
      <dgm:spPr/>
    </dgm:pt>
    <dgm:pt modelId="{5960E26A-6C0E-4A96-9087-C12C2A365301}" type="pres">
      <dgm:prSet presAssocID="{861F2976-7F2F-4448-B206-FD99C01317FD}" presName="dstNode" presStyleLbl="node1" presStyleIdx="0" presStyleCnt="6"/>
      <dgm:spPr/>
    </dgm:pt>
    <dgm:pt modelId="{BA968788-4F39-443F-A1EC-4096E5D9A458}" type="pres">
      <dgm:prSet presAssocID="{46686D94-2C74-4330-87BD-387588AAB5D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6937F-C97F-4547-8078-0E42508F7B72}" type="pres">
      <dgm:prSet presAssocID="{46686D94-2C74-4330-87BD-387588AAB5D6}" presName="accent_1" presStyleCnt="0"/>
      <dgm:spPr/>
    </dgm:pt>
    <dgm:pt modelId="{8D72C8B3-EAD4-4E9D-A455-F8F4D7428C9D}" type="pres">
      <dgm:prSet presAssocID="{46686D94-2C74-4330-87BD-387588AAB5D6}" presName="accentRepeatNode" presStyleLbl="solidFgAcc1" presStyleIdx="0" presStyleCnt="6" custScaleX="54021" custScaleY="45750"/>
      <dgm:spPr/>
    </dgm:pt>
    <dgm:pt modelId="{42C620B3-64A7-4842-810B-B27614D93C2D}" type="pres">
      <dgm:prSet presAssocID="{E9F698E5-ECEC-4F23-B7C6-9104664C9538}" presName="text_2" presStyleLbl="node1" presStyleIdx="1" presStyleCnt="6" custLinFactNeighborX="-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4D13-9118-4145-8112-E36554CDE395}" type="pres">
      <dgm:prSet presAssocID="{E9F698E5-ECEC-4F23-B7C6-9104664C9538}" presName="accent_2" presStyleCnt="0"/>
      <dgm:spPr/>
    </dgm:pt>
    <dgm:pt modelId="{AA5054B0-428C-4F68-BAA9-AA2A8E27F962}" type="pres">
      <dgm:prSet presAssocID="{E9F698E5-ECEC-4F23-B7C6-9104664C9538}" presName="accentRepeatNode" presStyleLbl="solidFgAcc1" presStyleIdx="1" presStyleCnt="6" custScaleX="54021" custScaleY="45750"/>
      <dgm:spPr/>
    </dgm:pt>
    <dgm:pt modelId="{D6DEAE07-2E73-4642-8029-A69A34E0B639}" type="pres">
      <dgm:prSet presAssocID="{F2BB3A2C-88BA-4B5B-A06B-E1847146C5A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C99C7-89BB-4C10-974A-8D1DFB518755}" type="pres">
      <dgm:prSet presAssocID="{F2BB3A2C-88BA-4B5B-A06B-E1847146C5A0}" presName="accent_3" presStyleCnt="0"/>
      <dgm:spPr/>
    </dgm:pt>
    <dgm:pt modelId="{19D9F287-D4E2-4313-8AA2-95892FBB371B}" type="pres">
      <dgm:prSet presAssocID="{F2BB3A2C-88BA-4B5B-A06B-E1847146C5A0}" presName="accentRepeatNode" presStyleLbl="solidFgAcc1" presStyleIdx="2" presStyleCnt="6" custScaleX="54021" custScaleY="45750"/>
      <dgm:spPr/>
    </dgm:pt>
    <dgm:pt modelId="{AB59746D-7C0E-4F6D-B79B-165037BA0A4B}" type="pres">
      <dgm:prSet presAssocID="{7C37353F-06C0-45DF-8048-3827104457B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16103-668A-446E-AFD2-2CFB5B9A02BF}" type="pres">
      <dgm:prSet presAssocID="{7C37353F-06C0-45DF-8048-3827104457B9}" presName="accent_4" presStyleCnt="0"/>
      <dgm:spPr/>
    </dgm:pt>
    <dgm:pt modelId="{FB4AA9AB-6ECA-475F-9D22-3E6FDF9C2E16}" type="pres">
      <dgm:prSet presAssocID="{7C37353F-06C0-45DF-8048-3827104457B9}" presName="accentRepeatNode" presStyleLbl="solidFgAcc1" presStyleIdx="3" presStyleCnt="6" custScaleX="54021" custScaleY="45750"/>
      <dgm:spPr/>
    </dgm:pt>
    <dgm:pt modelId="{4526C4E5-4DDF-446C-BC45-FBDA776226E0}" type="pres">
      <dgm:prSet presAssocID="{900B3B1E-3EFA-49BF-BB04-BAC65815340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8B42F-8F28-4BB1-AD98-C5184194D691}" type="pres">
      <dgm:prSet presAssocID="{900B3B1E-3EFA-49BF-BB04-BAC658153403}" presName="accent_5" presStyleCnt="0"/>
      <dgm:spPr/>
    </dgm:pt>
    <dgm:pt modelId="{01336AF7-F391-4515-94D4-760DD947C1E9}" type="pres">
      <dgm:prSet presAssocID="{900B3B1E-3EFA-49BF-BB04-BAC658153403}" presName="accentRepeatNode" presStyleLbl="solidFgAcc1" presStyleIdx="4" presStyleCnt="6" custScaleX="54021" custScaleY="45750"/>
      <dgm:spPr/>
    </dgm:pt>
    <dgm:pt modelId="{BA10F91D-B0F2-4C13-B50E-E3D1F03D47E2}" type="pres">
      <dgm:prSet presAssocID="{FB6E8E6A-BC61-487B-8FC6-5D8F8C976B4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8010E-C1D2-45F7-9356-94313B00A8FF}" type="pres">
      <dgm:prSet presAssocID="{FB6E8E6A-BC61-487B-8FC6-5D8F8C976B44}" presName="accent_6" presStyleCnt="0"/>
      <dgm:spPr/>
    </dgm:pt>
    <dgm:pt modelId="{3315A1CE-C85E-4758-95C1-761FBBC57F71}" type="pres">
      <dgm:prSet presAssocID="{FB6E8E6A-BC61-487B-8FC6-5D8F8C976B44}" presName="accentRepeatNode" presStyleLbl="solidFgAcc1" presStyleIdx="5" presStyleCnt="6" custScaleX="54021" custScaleY="45750"/>
      <dgm:spPr/>
    </dgm:pt>
  </dgm:ptLst>
  <dgm:cxnLst>
    <dgm:cxn modelId="{51554C4A-AFE7-4B0D-A709-D8487E89B963}" srcId="{861F2976-7F2F-4448-B206-FD99C01317FD}" destId="{46686D94-2C74-4330-87BD-387588AAB5D6}" srcOrd="0" destOrd="0" parTransId="{B5BCEB62-D04A-4291-9667-05584944E55F}" sibTransId="{06480983-ADAD-4E70-B6C0-7FCF198CEA05}"/>
    <dgm:cxn modelId="{6609634F-7F1A-444C-8E6E-6E6750854B09}" type="presOf" srcId="{46686D94-2C74-4330-87BD-387588AAB5D6}" destId="{BA968788-4F39-443F-A1EC-4096E5D9A458}" srcOrd="0" destOrd="0" presId="urn:microsoft.com/office/officeart/2008/layout/VerticalCurvedList"/>
    <dgm:cxn modelId="{0A331207-2ACD-4A09-B0AE-DE7F7E797558}" srcId="{861F2976-7F2F-4448-B206-FD99C01317FD}" destId="{FB6E8E6A-BC61-487B-8FC6-5D8F8C976B44}" srcOrd="5" destOrd="0" parTransId="{1FF9B066-37D2-47AD-94E2-C16463E8945B}" sibTransId="{16B654E5-A316-404B-A876-05CCCF60C780}"/>
    <dgm:cxn modelId="{BFF1877A-176F-45CB-86F3-A59140A94278}" srcId="{861F2976-7F2F-4448-B206-FD99C01317FD}" destId="{900B3B1E-3EFA-49BF-BB04-BAC658153403}" srcOrd="4" destOrd="0" parTransId="{74CFD4ED-E1F2-4B90-8122-BCBBD44996FF}" sibTransId="{650334E0-6601-4A90-8567-A370C5A63749}"/>
    <dgm:cxn modelId="{776A5FB5-969A-4CC0-8380-3CC3FFF5D779}" type="presOf" srcId="{900B3B1E-3EFA-49BF-BB04-BAC658153403}" destId="{4526C4E5-4DDF-446C-BC45-FBDA776226E0}" srcOrd="0" destOrd="0" presId="urn:microsoft.com/office/officeart/2008/layout/VerticalCurvedList"/>
    <dgm:cxn modelId="{30DB5E3E-897E-43BE-8EC3-A7C243EC69BF}" type="presOf" srcId="{F2BB3A2C-88BA-4B5B-A06B-E1847146C5A0}" destId="{D6DEAE07-2E73-4642-8029-A69A34E0B639}" srcOrd="0" destOrd="0" presId="urn:microsoft.com/office/officeart/2008/layout/VerticalCurvedList"/>
    <dgm:cxn modelId="{ADB3E0C7-D180-42C8-90FB-5866805B0ED0}" srcId="{861F2976-7F2F-4448-B206-FD99C01317FD}" destId="{F2BB3A2C-88BA-4B5B-A06B-E1847146C5A0}" srcOrd="2" destOrd="0" parTransId="{56F4F783-62CE-4065-87EA-9F8CAF42801B}" sibTransId="{7693AF01-8906-416D-BE36-35C47BCFD5BE}"/>
    <dgm:cxn modelId="{A55D6742-4534-49FA-86D2-CDFCAD6BC04D}" srcId="{861F2976-7F2F-4448-B206-FD99C01317FD}" destId="{7C37353F-06C0-45DF-8048-3827104457B9}" srcOrd="3" destOrd="0" parTransId="{67FF6CD2-F2A6-4417-8C6F-11C96F8FA628}" sibTransId="{37C8297D-7C61-417A-B3D6-AC532E4C0DD5}"/>
    <dgm:cxn modelId="{6ACEEC8B-FC9D-425A-A984-BFA73F0CD2E4}" type="presOf" srcId="{7C37353F-06C0-45DF-8048-3827104457B9}" destId="{AB59746D-7C0E-4F6D-B79B-165037BA0A4B}" srcOrd="0" destOrd="0" presId="urn:microsoft.com/office/officeart/2008/layout/VerticalCurvedList"/>
    <dgm:cxn modelId="{A0D148C1-C09D-4F61-8084-7B69D869D92C}" type="presOf" srcId="{E9F698E5-ECEC-4F23-B7C6-9104664C9538}" destId="{42C620B3-64A7-4842-810B-B27614D93C2D}" srcOrd="0" destOrd="0" presId="urn:microsoft.com/office/officeart/2008/layout/VerticalCurvedList"/>
    <dgm:cxn modelId="{B94DFF54-1D75-4F7F-BFF4-B5C1FD6CB850}" type="presOf" srcId="{06480983-ADAD-4E70-B6C0-7FCF198CEA05}" destId="{A6F44792-DBB0-431D-8B95-4B7F0C641036}" srcOrd="0" destOrd="0" presId="urn:microsoft.com/office/officeart/2008/layout/VerticalCurvedList"/>
    <dgm:cxn modelId="{CCD7032B-B652-4AF9-854F-BFC2F6386CE4}" srcId="{861F2976-7F2F-4448-B206-FD99C01317FD}" destId="{E9F698E5-ECEC-4F23-B7C6-9104664C9538}" srcOrd="1" destOrd="0" parTransId="{A9BD664E-B76F-4666-BDE0-14D29B618511}" sibTransId="{B98E0BDD-6653-4BC7-9A27-C1DF7621FFD6}"/>
    <dgm:cxn modelId="{6B59A93D-E15A-4603-B2F7-ECE05F5357AE}" type="presOf" srcId="{861F2976-7F2F-4448-B206-FD99C01317FD}" destId="{62897CC6-F2F6-4C82-A2BA-C5A41184D4CB}" srcOrd="0" destOrd="0" presId="urn:microsoft.com/office/officeart/2008/layout/VerticalCurvedList"/>
    <dgm:cxn modelId="{1ADC2E96-2607-44DE-9430-4BFA5CAE0240}" type="presOf" srcId="{FB6E8E6A-BC61-487B-8FC6-5D8F8C976B44}" destId="{BA10F91D-B0F2-4C13-B50E-E3D1F03D47E2}" srcOrd="0" destOrd="0" presId="urn:microsoft.com/office/officeart/2008/layout/VerticalCurvedList"/>
    <dgm:cxn modelId="{979FD4E8-29BC-49F5-ABF8-37467DAB45DA}" type="presParOf" srcId="{62897CC6-F2F6-4C82-A2BA-C5A41184D4CB}" destId="{D7AFAD7F-5346-4E49-8BC8-AA68062FA8E4}" srcOrd="0" destOrd="0" presId="urn:microsoft.com/office/officeart/2008/layout/VerticalCurvedList"/>
    <dgm:cxn modelId="{F7E1CC0D-99E2-4708-A545-604ECC2447AA}" type="presParOf" srcId="{D7AFAD7F-5346-4E49-8BC8-AA68062FA8E4}" destId="{24DB276A-33BB-463D-B8CB-FF9E7E6E277D}" srcOrd="0" destOrd="0" presId="urn:microsoft.com/office/officeart/2008/layout/VerticalCurvedList"/>
    <dgm:cxn modelId="{DB87E9BF-4DD4-4973-8D7F-A7DA3BD67C66}" type="presParOf" srcId="{24DB276A-33BB-463D-B8CB-FF9E7E6E277D}" destId="{ECFA8691-4A0B-4A54-A07F-07608C412018}" srcOrd="0" destOrd="0" presId="urn:microsoft.com/office/officeart/2008/layout/VerticalCurvedList"/>
    <dgm:cxn modelId="{3EC1D3BC-3E0B-4278-8621-468B221D9B94}" type="presParOf" srcId="{24DB276A-33BB-463D-B8CB-FF9E7E6E277D}" destId="{A6F44792-DBB0-431D-8B95-4B7F0C641036}" srcOrd="1" destOrd="0" presId="urn:microsoft.com/office/officeart/2008/layout/VerticalCurvedList"/>
    <dgm:cxn modelId="{3DA9E192-4497-4762-85DD-FE9FF908EB43}" type="presParOf" srcId="{24DB276A-33BB-463D-B8CB-FF9E7E6E277D}" destId="{C08EC092-E7A4-40A6-B50F-FDD62B8C02DC}" srcOrd="2" destOrd="0" presId="urn:microsoft.com/office/officeart/2008/layout/VerticalCurvedList"/>
    <dgm:cxn modelId="{B3EF407F-84B1-4514-93D0-A1220D08CB57}" type="presParOf" srcId="{24DB276A-33BB-463D-B8CB-FF9E7E6E277D}" destId="{5960E26A-6C0E-4A96-9087-C12C2A365301}" srcOrd="3" destOrd="0" presId="urn:microsoft.com/office/officeart/2008/layout/VerticalCurvedList"/>
    <dgm:cxn modelId="{CFC2DB8B-6FD4-4DB9-A7C9-D14382734A33}" type="presParOf" srcId="{D7AFAD7F-5346-4E49-8BC8-AA68062FA8E4}" destId="{BA968788-4F39-443F-A1EC-4096E5D9A458}" srcOrd="1" destOrd="0" presId="urn:microsoft.com/office/officeart/2008/layout/VerticalCurvedList"/>
    <dgm:cxn modelId="{06EF0202-A193-4BB1-8717-3750CD2B8E46}" type="presParOf" srcId="{D7AFAD7F-5346-4E49-8BC8-AA68062FA8E4}" destId="{4F26937F-C97F-4547-8078-0E42508F7B72}" srcOrd="2" destOrd="0" presId="urn:microsoft.com/office/officeart/2008/layout/VerticalCurvedList"/>
    <dgm:cxn modelId="{57FA8F0F-AB94-48D3-AFCC-B851138BAF41}" type="presParOf" srcId="{4F26937F-C97F-4547-8078-0E42508F7B72}" destId="{8D72C8B3-EAD4-4E9D-A455-F8F4D7428C9D}" srcOrd="0" destOrd="0" presId="urn:microsoft.com/office/officeart/2008/layout/VerticalCurvedList"/>
    <dgm:cxn modelId="{9D488A90-451F-4341-BA12-C48BF48FF84C}" type="presParOf" srcId="{D7AFAD7F-5346-4E49-8BC8-AA68062FA8E4}" destId="{42C620B3-64A7-4842-810B-B27614D93C2D}" srcOrd="3" destOrd="0" presId="urn:microsoft.com/office/officeart/2008/layout/VerticalCurvedList"/>
    <dgm:cxn modelId="{AE08EE7C-006D-4998-816D-B87A98AF3A9F}" type="presParOf" srcId="{D7AFAD7F-5346-4E49-8BC8-AA68062FA8E4}" destId="{29C64D13-9118-4145-8112-E36554CDE395}" srcOrd="4" destOrd="0" presId="urn:microsoft.com/office/officeart/2008/layout/VerticalCurvedList"/>
    <dgm:cxn modelId="{2CD9B374-A81D-4B56-BC56-1D19EFE074FB}" type="presParOf" srcId="{29C64D13-9118-4145-8112-E36554CDE395}" destId="{AA5054B0-428C-4F68-BAA9-AA2A8E27F962}" srcOrd="0" destOrd="0" presId="urn:microsoft.com/office/officeart/2008/layout/VerticalCurvedList"/>
    <dgm:cxn modelId="{46B340CF-357D-4A08-B9B2-5B34FE1B5B7A}" type="presParOf" srcId="{D7AFAD7F-5346-4E49-8BC8-AA68062FA8E4}" destId="{D6DEAE07-2E73-4642-8029-A69A34E0B639}" srcOrd="5" destOrd="0" presId="urn:microsoft.com/office/officeart/2008/layout/VerticalCurvedList"/>
    <dgm:cxn modelId="{C0D649B1-D81A-48C1-A5E7-437ABE1031D6}" type="presParOf" srcId="{D7AFAD7F-5346-4E49-8BC8-AA68062FA8E4}" destId="{F01C99C7-89BB-4C10-974A-8D1DFB518755}" srcOrd="6" destOrd="0" presId="urn:microsoft.com/office/officeart/2008/layout/VerticalCurvedList"/>
    <dgm:cxn modelId="{E4FA8EBB-D501-4041-844F-EA98B2760F53}" type="presParOf" srcId="{F01C99C7-89BB-4C10-974A-8D1DFB518755}" destId="{19D9F287-D4E2-4313-8AA2-95892FBB371B}" srcOrd="0" destOrd="0" presId="urn:microsoft.com/office/officeart/2008/layout/VerticalCurvedList"/>
    <dgm:cxn modelId="{FD65D1D7-496D-4CB7-8969-9368D4438E27}" type="presParOf" srcId="{D7AFAD7F-5346-4E49-8BC8-AA68062FA8E4}" destId="{AB59746D-7C0E-4F6D-B79B-165037BA0A4B}" srcOrd="7" destOrd="0" presId="urn:microsoft.com/office/officeart/2008/layout/VerticalCurvedList"/>
    <dgm:cxn modelId="{A1D590B2-3B6C-40C2-B128-2514C3D75950}" type="presParOf" srcId="{D7AFAD7F-5346-4E49-8BC8-AA68062FA8E4}" destId="{54E16103-668A-446E-AFD2-2CFB5B9A02BF}" srcOrd="8" destOrd="0" presId="urn:microsoft.com/office/officeart/2008/layout/VerticalCurvedList"/>
    <dgm:cxn modelId="{BECD2C5E-F259-4D3F-B38B-80D85CF6450F}" type="presParOf" srcId="{54E16103-668A-446E-AFD2-2CFB5B9A02BF}" destId="{FB4AA9AB-6ECA-475F-9D22-3E6FDF9C2E16}" srcOrd="0" destOrd="0" presId="urn:microsoft.com/office/officeart/2008/layout/VerticalCurvedList"/>
    <dgm:cxn modelId="{61919D32-5F0D-4103-B409-6A8C0A0FF1A8}" type="presParOf" srcId="{D7AFAD7F-5346-4E49-8BC8-AA68062FA8E4}" destId="{4526C4E5-4DDF-446C-BC45-FBDA776226E0}" srcOrd="9" destOrd="0" presId="urn:microsoft.com/office/officeart/2008/layout/VerticalCurvedList"/>
    <dgm:cxn modelId="{119B0C8A-2A23-4255-8680-B18074B228AB}" type="presParOf" srcId="{D7AFAD7F-5346-4E49-8BC8-AA68062FA8E4}" destId="{69F8B42F-8F28-4BB1-AD98-C5184194D691}" srcOrd="10" destOrd="0" presId="urn:microsoft.com/office/officeart/2008/layout/VerticalCurvedList"/>
    <dgm:cxn modelId="{3FFE5C76-C6B3-42D8-9070-B51CF58A3087}" type="presParOf" srcId="{69F8B42F-8F28-4BB1-AD98-C5184194D691}" destId="{01336AF7-F391-4515-94D4-760DD947C1E9}" srcOrd="0" destOrd="0" presId="urn:microsoft.com/office/officeart/2008/layout/VerticalCurvedList"/>
    <dgm:cxn modelId="{D65E40D8-4759-4EA7-B9BC-AA1CE01BFB4C}" type="presParOf" srcId="{D7AFAD7F-5346-4E49-8BC8-AA68062FA8E4}" destId="{BA10F91D-B0F2-4C13-B50E-E3D1F03D47E2}" srcOrd="11" destOrd="0" presId="urn:microsoft.com/office/officeart/2008/layout/VerticalCurvedList"/>
    <dgm:cxn modelId="{5E004C05-200F-499D-A343-41D6D322A167}" type="presParOf" srcId="{D7AFAD7F-5346-4E49-8BC8-AA68062FA8E4}" destId="{FE78010E-C1D2-45F7-9356-94313B00A8FF}" srcOrd="12" destOrd="0" presId="urn:microsoft.com/office/officeart/2008/layout/VerticalCurvedList"/>
    <dgm:cxn modelId="{9ED92A22-6BF6-4CC8-947E-C725CEF167B6}" type="presParOf" srcId="{FE78010E-C1D2-45F7-9356-94313B00A8FF}" destId="{3315A1CE-C85E-4758-95C1-761FBBC57F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CE56A7-D038-4527-AB89-CBF2EBB7413D}" type="doc">
      <dgm:prSet loTypeId="urn:microsoft.com/office/officeart/2005/8/layout/list1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A057A978-B7E9-417C-9E13-BBCCB66501FF}">
      <dgm:prSet phldrT="[Text]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La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façon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 la plus facile pour savoir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est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 de consulter </a:t>
          </a:r>
          <a:r>
            <a:rPr lang="en-US" b="1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ce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 lien:</a:t>
          </a:r>
          <a:endParaRPr lang="en-US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CB4843DC-8EC2-433F-AE4C-F39B83285748}" type="parTrans" cxnId="{75723C83-9551-4208-8A5C-4C5B15C9DFB5}">
      <dgm:prSet/>
      <dgm:spPr/>
      <dgm:t>
        <a:bodyPr/>
        <a:lstStyle/>
        <a:p>
          <a:endParaRPr lang="en-US"/>
        </a:p>
      </dgm:t>
    </dgm:pt>
    <dgm:pt modelId="{520EEA3D-26D7-4248-8E9B-0114C829A7C1}" type="sibTrans" cxnId="{75723C83-9551-4208-8A5C-4C5B15C9DFB5}">
      <dgm:prSet/>
      <dgm:spPr/>
      <dgm:t>
        <a:bodyPr/>
        <a:lstStyle/>
        <a:p>
          <a:endParaRPr lang="en-US"/>
        </a:p>
      </dgm:t>
    </dgm:pt>
    <dgm:pt modelId="{D163D4FC-A4C0-44DF-AF88-4A8FF39C8EA5}">
      <dgm:prSet custT="1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La </a:t>
          </a:r>
          <a:r>
            <a:rPr lang="en-US" sz="1800" b="1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liste</a:t>
          </a:r>
          <a:r>
            <a:rPr lang="en-US" sz="1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 des </a:t>
          </a:r>
          <a:r>
            <a:rPr lang="en-US" sz="1800" b="1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produits</a:t>
          </a:r>
          <a:r>
            <a:rPr lang="en-US" sz="1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 </a:t>
          </a:r>
          <a:r>
            <a:rPr lang="en-US" sz="1800" b="1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élligibles</a:t>
          </a:r>
          <a:r>
            <a:rPr lang="en-US" sz="1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 </a:t>
          </a:r>
          <a:r>
            <a:rPr lang="en-US" sz="1800" b="1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dans</a:t>
          </a:r>
          <a:r>
            <a:rPr lang="en-US" sz="1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 le SGP</a:t>
          </a:r>
          <a:r>
            <a:rPr lang="en-US" sz="20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:</a:t>
          </a:r>
        </a:p>
      </dgm:t>
    </dgm:pt>
    <dgm:pt modelId="{63DB7A7A-CB77-4A44-9C7A-198AD92B63C3}" type="parTrans" cxnId="{5A7B6AE2-BB34-466D-BE6E-5892923AEC88}">
      <dgm:prSet/>
      <dgm:spPr/>
      <dgm:t>
        <a:bodyPr/>
        <a:lstStyle/>
        <a:p>
          <a:endParaRPr lang="en-US"/>
        </a:p>
      </dgm:t>
    </dgm:pt>
    <dgm:pt modelId="{1A676F72-B151-4BEA-8BC1-26D7CF3D57A4}" type="sibTrans" cxnId="{5A7B6AE2-BB34-466D-BE6E-5892923AEC88}">
      <dgm:prSet/>
      <dgm:spPr/>
      <dgm:t>
        <a:bodyPr/>
        <a:lstStyle/>
        <a:p>
          <a:endParaRPr lang="en-US"/>
        </a:p>
      </dgm:t>
    </dgm:pt>
    <dgm:pt modelId="{C2F443B7-FE1A-4199-8964-C57EAC6FE92F}">
      <dgm:prSet phldrT="[Text]" custT="1"/>
      <dgm:spPr>
        <a:solidFill>
          <a:schemeClr val="bg1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7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http://dataweb.usitc.gov/scripts/tariff_current.asp</a:t>
          </a:r>
          <a:r>
            <a:rPr lang="en-US" sz="1700" dirty="0" smtClean="0">
              <a:solidFill>
                <a:schemeClr val="tx1"/>
              </a:solidFill>
            </a:rPr>
            <a:t> </a:t>
          </a:r>
          <a:endParaRPr lang="en-US" sz="1700" b="0" dirty="0">
            <a:solidFill>
              <a:schemeClr val="tx1"/>
            </a:solidFill>
            <a:effectLst/>
            <a:latin typeface="+mj-lt"/>
          </a:endParaRPr>
        </a:p>
      </dgm:t>
    </dgm:pt>
    <dgm:pt modelId="{5BE6F9E4-7875-41D5-8889-E6ACC7780DDB}" type="parTrans" cxnId="{2E257F72-7187-4296-BE53-4B99F58CC976}">
      <dgm:prSet/>
      <dgm:spPr/>
      <dgm:t>
        <a:bodyPr/>
        <a:lstStyle/>
        <a:p>
          <a:endParaRPr lang="en-US"/>
        </a:p>
      </dgm:t>
    </dgm:pt>
    <dgm:pt modelId="{4FC61C4D-E420-4CDC-85C6-FD5049EC83DA}" type="sibTrans" cxnId="{2E257F72-7187-4296-BE53-4B99F58CC976}">
      <dgm:prSet/>
      <dgm:spPr/>
      <dgm:t>
        <a:bodyPr/>
        <a:lstStyle/>
        <a:p>
          <a:endParaRPr lang="en-US"/>
        </a:p>
      </dgm:t>
    </dgm:pt>
    <dgm:pt modelId="{CD5A8780-FDDE-4C8A-B865-DE027410898F}">
      <dgm:prSet custT="1"/>
      <dgm:spPr>
        <a:solidFill>
          <a:schemeClr val="bg1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0" dirty="0" smtClean="0">
              <a:solidFill>
                <a:schemeClr val="tx1"/>
              </a:solidFill>
              <a:latin typeface="+mj-lt"/>
              <a:hlinkClick xmlns:r="http://schemas.openxmlformats.org/officeDocument/2006/relationships" r:id="rId2"/>
            </a:rPr>
            <a:t>https://ustr.gov/issue-areas/trade-development/preference-programs/generalized-system-preferences-gsp/gsp-program-i-0</a:t>
          </a:r>
          <a:r>
            <a:rPr lang="en-US" sz="1800" b="0" dirty="0" smtClean="0">
              <a:solidFill>
                <a:schemeClr val="tx1"/>
              </a:solidFill>
              <a:latin typeface="+mj-lt"/>
            </a:rPr>
            <a:t> </a:t>
          </a:r>
        </a:p>
      </dgm:t>
    </dgm:pt>
    <dgm:pt modelId="{920A3B64-22A8-4D1A-B558-9D381D7186E2}" type="parTrans" cxnId="{44ADB7B3-FA66-45FE-A85E-DAD89F776BD1}">
      <dgm:prSet/>
      <dgm:spPr/>
      <dgm:t>
        <a:bodyPr/>
        <a:lstStyle/>
        <a:p>
          <a:endParaRPr lang="en-US"/>
        </a:p>
      </dgm:t>
    </dgm:pt>
    <dgm:pt modelId="{5C597C65-BB04-46E7-B379-829519743483}" type="sibTrans" cxnId="{44ADB7B3-FA66-45FE-A85E-DAD89F776BD1}">
      <dgm:prSet/>
      <dgm:spPr/>
      <dgm:t>
        <a:bodyPr/>
        <a:lstStyle/>
        <a:p>
          <a:endParaRPr lang="en-US"/>
        </a:p>
      </dgm:t>
    </dgm:pt>
    <dgm:pt modelId="{BCA2A84F-D7AB-4E0F-9CD3-91A68CF9E25C}" type="pres">
      <dgm:prSet presAssocID="{F0CE56A7-D038-4527-AB89-CBF2EBB741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588B09-94BF-4FAF-A9F0-A921318FED50}" type="pres">
      <dgm:prSet presAssocID="{A057A978-B7E9-417C-9E13-BBCCB66501FF}" presName="parentLin" presStyleCnt="0"/>
      <dgm:spPr/>
    </dgm:pt>
    <dgm:pt modelId="{FE93354B-D037-4239-BC74-9E7DEF339C51}" type="pres">
      <dgm:prSet presAssocID="{A057A978-B7E9-417C-9E13-BBCCB66501F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C3692F6-D52C-43FA-AE31-8CA5DFE4DA56}" type="pres">
      <dgm:prSet presAssocID="{A057A978-B7E9-417C-9E13-BBCCB66501FF}" presName="parentText" presStyleLbl="node1" presStyleIdx="0" presStyleCnt="2" custScaleX="118278" custLinFactNeighborX="-100000" custLinFactNeighborY="-910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3BC20-5A39-4028-99BC-35F87DA3CF1D}" type="pres">
      <dgm:prSet presAssocID="{A057A978-B7E9-417C-9E13-BBCCB66501FF}" presName="negativeSpace" presStyleCnt="0"/>
      <dgm:spPr/>
    </dgm:pt>
    <dgm:pt modelId="{076CD126-A103-48B7-9389-710D9A3BFA1D}" type="pres">
      <dgm:prSet presAssocID="{A057A978-B7E9-417C-9E13-BBCCB66501FF}" presName="childText" presStyleLbl="conFgAcc1" presStyleIdx="0" presStyleCnt="2" custScaleX="88460" custScaleY="132705" custLinFactY="-43389" custLinFactNeighborX="288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E99EB-6DE6-4414-9854-0CF68D1ED9C9}" type="pres">
      <dgm:prSet presAssocID="{520EEA3D-26D7-4248-8E9B-0114C829A7C1}" presName="spaceBetweenRectangles" presStyleCnt="0"/>
      <dgm:spPr/>
    </dgm:pt>
    <dgm:pt modelId="{19FD5584-F035-4B56-B8D2-658D2D81A36A}" type="pres">
      <dgm:prSet presAssocID="{D163D4FC-A4C0-44DF-AF88-4A8FF39C8EA5}" presName="parentLin" presStyleCnt="0"/>
      <dgm:spPr/>
    </dgm:pt>
    <dgm:pt modelId="{9619D1E7-4ED5-4573-A931-AFCAA1FA488B}" type="pres">
      <dgm:prSet presAssocID="{D163D4FC-A4C0-44DF-AF88-4A8FF39C8EA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5D65382-CE5C-4C28-9E3D-5D9B1FACE7E2}" type="pres">
      <dgm:prSet presAssocID="{D163D4FC-A4C0-44DF-AF88-4A8FF39C8EA5}" presName="parentText" presStyleLbl="node1" presStyleIdx="1" presStyleCnt="2" custScaleX="106997" custLinFactNeighborX="-100000" custLinFactNeighborY="133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C5EA6-2E36-4EBA-A196-1A4A165ECA81}" type="pres">
      <dgm:prSet presAssocID="{D163D4FC-A4C0-44DF-AF88-4A8FF39C8EA5}" presName="negativeSpace" presStyleCnt="0"/>
      <dgm:spPr/>
    </dgm:pt>
    <dgm:pt modelId="{BECB9D2D-6CB2-4052-9C5D-7ABE09D7F398}" type="pres">
      <dgm:prSet presAssocID="{D163D4FC-A4C0-44DF-AF88-4A8FF39C8EA5}" presName="childText" presStyleLbl="conFgAcc1" presStyleIdx="1" presStyleCnt="2" custScaleX="88460" custScaleY="132705" custLinFactNeighborX="2885" custLinFactNeighborY="1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3E64AF-6089-407E-97D0-F9BDB7747A8E}" type="presOf" srcId="{C2F443B7-FE1A-4199-8964-C57EAC6FE92F}" destId="{076CD126-A103-48B7-9389-710D9A3BFA1D}" srcOrd="0" destOrd="0" presId="urn:microsoft.com/office/officeart/2005/8/layout/list1"/>
    <dgm:cxn modelId="{ED095D6F-C9BE-42F6-B0B2-02B1C44B9CD8}" type="presOf" srcId="{F0CE56A7-D038-4527-AB89-CBF2EBB7413D}" destId="{BCA2A84F-D7AB-4E0F-9CD3-91A68CF9E25C}" srcOrd="0" destOrd="0" presId="urn:microsoft.com/office/officeart/2005/8/layout/list1"/>
    <dgm:cxn modelId="{75723C83-9551-4208-8A5C-4C5B15C9DFB5}" srcId="{F0CE56A7-D038-4527-AB89-CBF2EBB7413D}" destId="{A057A978-B7E9-417C-9E13-BBCCB66501FF}" srcOrd="0" destOrd="0" parTransId="{CB4843DC-8EC2-433F-AE4C-F39B83285748}" sibTransId="{520EEA3D-26D7-4248-8E9B-0114C829A7C1}"/>
    <dgm:cxn modelId="{B3B7BCF3-3880-4EF3-8E13-76A088228690}" type="presOf" srcId="{D163D4FC-A4C0-44DF-AF88-4A8FF39C8EA5}" destId="{9619D1E7-4ED5-4573-A931-AFCAA1FA488B}" srcOrd="0" destOrd="0" presId="urn:microsoft.com/office/officeart/2005/8/layout/list1"/>
    <dgm:cxn modelId="{5A7B6AE2-BB34-466D-BE6E-5892923AEC88}" srcId="{F0CE56A7-D038-4527-AB89-CBF2EBB7413D}" destId="{D163D4FC-A4C0-44DF-AF88-4A8FF39C8EA5}" srcOrd="1" destOrd="0" parTransId="{63DB7A7A-CB77-4A44-9C7A-198AD92B63C3}" sibTransId="{1A676F72-B151-4BEA-8BC1-26D7CF3D57A4}"/>
    <dgm:cxn modelId="{44ADB7B3-FA66-45FE-A85E-DAD89F776BD1}" srcId="{D163D4FC-A4C0-44DF-AF88-4A8FF39C8EA5}" destId="{CD5A8780-FDDE-4C8A-B865-DE027410898F}" srcOrd="0" destOrd="0" parTransId="{920A3B64-22A8-4D1A-B558-9D381D7186E2}" sibTransId="{5C597C65-BB04-46E7-B379-829519743483}"/>
    <dgm:cxn modelId="{2E257F72-7187-4296-BE53-4B99F58CC976}" srcId="{A057A978-B7E9-417C-9E13-BBCCB66501FF}" destId="{C2F443B7-FE1A-4199-8964-C57EAC6FE92F}" srcOrd="0" destOrd="0" parTransId="{5BE6F9E4-7875-41D5-8889-E6ACC7780DDB}" sibTransId="{4FC61C4D-E420-4CDC-85C6-FD5049EC83DA}"/>
    <dgm:cxn modelId="{3621C46E-165C-4CF6-8CC4-EDF1E5DE5EF1}" type="presOf" srcId="{A057A978-B7E9-417C-9E13-BBCCB66501FF}" destId="{0C3692F6-D52C-43FA-AE31-8CA5DFE4DA56}" srcOrd="1" destOrd="0" presId="urn:microsoft.com/office/officeart/2005/8/layout/list1"/>
    <dgm:cxn modelId="{D7018428-91D6-4E0E-8FF8-66713208D47D}" type="presOf" srcId="{CD5A8780-FDDE-4C8A-B865-DE027410898F}" destId="{BECB9D2D-6CB2-4052-9C5D-7ABE09D7F398}" srcOrd="0" destOrd="0" presId="urn:microsoft.com/office/officeart/2005/8/layout/list1"/>
    <dgm:cxn modelId="{477CD605-1292-40DC-976D-888E15A0D690}" type="presOf" srcId="{D163D4FC-A4C0-44DF-AF88-4A8FF39C8EA5}" destId="{65D65382-CE5C-4C28-9E3D-5D9B1FACE7E2}" srcOrd="1" destOrd="0" presId="urn:microsoft.com/office/officeart/2005/8/layout/list1"/>
    <dgm:cxn modelId="{B05DF88C-B950-44E1-B94C-1DB01B9624CE}" type="presOf" srcId="{A057A978-B7E9-417C-9E13-BBCCB66501FF}" destId="{FE93354B-D037-4239-BC74-9E7DEF339C51}" srcOrd="0" destOrd="0" presId="urn:microsoft.com/office/officeart/2005/8/layout/list1"/>
    <dgm:cxn modelId="{ED890565-11D8-4844-9F8E-B23843515A38}" type="presParOf" srcId="{BCA2A84F-D7AB-4E0F-9CD3-91A68CF9E25C}" destId="{60588B09-94BF-4FAF-A9F0-A921318FED50}" srcOrd="0" destOrd="0" presId="urn:microsoft.com/office/officeart/2005/8/layout/list1"/>
    <dgm:cxn modelId="{38BBB40F-0E59-47A9-A884-C4B803840233}" type="presParOf" srcId="{60588B09-94BF-4FAF-A9F0-A921318FED50}" destId="{FE93354B-D037-4239-BC74-9E7DEF339C51}" srcOrd="0" destOrd="0" presId="urn:microsoft.com/office/officeart/2005/8/layout/list1"/>
    <dgm:cxn modelId="{65C86511-1EE2-4C3B-9C24-25D87FF0FE4F}" type="presParOf" srcId="{60588B09-94BF-4FAF-A9F0-A921318FED50}" destId="{0C3692F6-D52C-43FA-AE31-8CA5DFE4DA56}" srcOrd="1" destOrd="0" presId="urn:microsoft.com/office/officeart/2005/8/layout/list1"/>
    <dgm:cxn modelId="{A73F64AF-97D4-457C-B92A-C941379E85AD}" type="presParOf" srcId="{BCA2A84F-D7AB-4E0F-9CD3-91A68CF9E25C}" destId="{7B93BC20-5A39-4028-99BC-35F87DA3CF1D}" srcOrd="1" destOrd="0" presId="urn:microsoft.com/office/officeart/2005/8/layout/list1"/>
    <dgm:cxn modelId="{9CBE125E-25D0-450F-8D75-576619E302AE}" type="presParOf" srcId="{BCA2A84F-D7AB-4E0F-9CD3-91A68CF9E25C}" destId="{076CD126-A103-48B7-9389-710D9A3BFA1D}" srcOrd="2" destOrd="0" presId="urn:microsoft.com/office/officeart/2005/8/layout/list1"/>
    <dgm:cxn modelId="{5DAAC7C2-0F9B-45E8-A14C-CDA2143F2311}" type="presParOf" srcId="{BCA2A84F-D7AB-4E0F-9CD3-91A68CF9E25C}" destId="{923E99EB-6DE6-4414-9854-0CF68D1ED9C9}" srcOrd="3" destOrd="0" presId="urn:microsoft.com/office/officeart/2005/8/layout/list1"/>
    <dgm:cxn modelId="{A9F6BFC6-D99E-4E79-AE3B-C987869BDD85}" type="presParOf" srcId="{BCA2A84F-D7AB-4E0F-9CD3-91A68CF9E25C}" destId="{19FD5584-F035-4B56-B8D2-658D2D81A36A}" srcOrd="4" destOrd="0" presId="urn:microsoft.com/office/officeart/2005/8/layout/list1"/>
    <dgm:cxn modelId="{26B7C5CF-F745-48FA-BE48-61B1FE3ACE79}" type="presParOf" srcId="{19FD5584-F035-4B56-B8D2-658D2D81A36A}" destId="{9619D1E7-4ED5-4573-A931-AFCAA1FA488B}" srcOrd="0" destOrd="0" presId="urn:microsoft.com/office/officeart/2005/8/layout/list1"/>
    <dgm:cxn modelId="{565FA839-B50C-4475-A23A-3E0CE0EDE2EF}" type="presParOf" srcId="{19FD5584-F035-4B56-B8D2-658D2D81A36A}" destId="{65D65382-CE5C-4C28-9E3D-5D9B1FACE7E2}" srcOrd="1" destOrd="0" presId="urn:microsoft.com/office/officeart/2005/8/layout/list1"/>
    <dgm:cxn modelId="{2B127317-2BD7-4C77-9277-22744A5B0FF3}" type="presParOf" srcId="{BCA2A84F-D7AB-4E0F-9CD3-91A68CF9E25C}" destId="{921C5EA6-2E36-4EBA-A196-1A4A165ECA81}" srcOrd="5" destOrd="0" presId="urn:microsoft.com/office/officeart/2005/8/layout/list1"/>
    <dgm:cxn modelId="{FD03C424-CAB1-40D7-854B-C17E503350BF}" type="presParOf" srcId="{BCA2A84F-D7AB-4E0F-9CD3-91A68CF9E25C}" destId="{BECB9D2D-6CB2-4052-9C5D-7ABE09D7F39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EB30AB-377D-4E67-9562-EABC083182F2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423BAF-6FF7-4DC5-B61E-21BBE505F00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200" b="1" dirty="0" err="1" smtClean="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</a:rPr>
            <a:t>Informations</a:t>
          </a:r>
          <a:r>
            <a:rPr lang="en-US" sz="22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</a:rPr>
            <a:t> </a:t>
          </a:r>
          <a:r>
            <a:rPr lang="en-US" sz="2200" b="1" dirty="0" err="1" smtClean="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</a:rPr>
            <a:t>générales</a:t>
          </a:r>
          <a:r>
            <a:rPr lang="en-US" sz="22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" charset="0"/>
            </a:rPr>
            <a:t>:</a:t>
          </a:r>
          <a:endParaRPr lang="en-US" sz="2200" dirty="0">
            <a:solidFill>
              <a:schemeClr val="accent1">
                <a:lumMod val="40000"/>
                <a:lumOff val="60000"/>
              </a:schemeClr>
            </a:solidFill>
            <a:latin typeface="+mj-lt"/>
          </a:endParaRPr>
        </a:p>
      </dgm:t>
    </dgm:pt>
    <dgm:pt modelId="{324D4B43-6E07-4A5D-AC5F-384EC7C75175}" type="parTrans" cxnId="{DCE676B3-295E-41F7-B66C-2DB07DF2D911}">
      <dgm:prSet/>
      <dgm:spPr/>
      <dgm:t>
        <a:bodyPr/>
        <a:lstStyle/>
        <a:p>
          <a:endParaRPr lang="en-US"/>
        </a:p>
      </dgm:t>
    </dgm:pt>
    <dgm:pt modelId="{A3C0DFF0-81A8-49E2-9B34-E0BABA61559C}" type="sibTrans" cxnId="{DCE676B3-295E-41F7-B66C-2DB07DF2D911}">
      <dgm:prSet/>
      <dgm:spPr/>
      <dgm:t>
        <a:bodyPr/>
        <a:lstStyle/>
        <a:p>
          <a:endParaRPr lang="en-US"/>
        </a:p>
      </dgm:t>
    </dgm:pt>
    <dgm:pt modelId="{2616C995-17AC-42AA-BF40-83330D51161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200" b="1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Douanes</a:t>
          </a:r>
          <a:r>
            <a: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 </a:t>
          </a:r>
          <a:r>
            <a:rPr lang="en-US" sz="2200" b="1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Américaine</a:t>
          </a:r>
          <a:r>
            <a: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: Department of Homeland Security: Customs &amp; Border Protection:</a:t>
          </a:r>
          <a:endParaRPr lang="en-US" sz="22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2F25F7C1-4C78-4825-A74C-3F7328D88496}" type="parTrans" cxnId="{137CBF2C-37FC-40EE-ABD5-65C898F920E0}">
      <dgm:prSet/>
      <dgm:spPr/>
      <dgm:t>
        <a:bodyPr/>
        <a:lstStyle/>
        <a:p>
          <a:endParaRPr lang="en-US"/>
        </a:p>
      </dgm:t>
    </dgm:pt>
    <dgm:pt modelId="{CB7D8A43-EFC3-4AAA-AA77-E686C3A9E3A6}" type="sibTrans" cxnId="{137CBF2C-37FC-40EE-ABD5-65C898F920E0}">
      <dgm:prSet/>
      <dgm:spPr/>
      <dgm:t>
        <a:bodyPr/>
        <a:lstStyle/>
        <a:p>
          <a:endParaRPr lang="en-US"/>
        </a:p>
      </dgm:t>
    </dgm:pt>
    <dgm:pt modelId="{1941DCCC-CD88-43B6-AB3F-90765F021E3E}">
      <dgm:prSet custT="1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https://ustr.gov/issue-areas/trade-development/preference-programs/generalized-system-preference-gsp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15BBF844-94DF-40C6-B80B-5CA1E3ABE36C}" type="parTrans" cxnId="{1BDBAA42-33C5-440D-BFB5-BB14CE85356A}">
      <dgm:prSet/>
      <dgm:spPr/>
      <dgm:t>
        <a:bodyPr/>
        <a:lstStyle/>
        <a:p>
          <a:endParaRPr lang="en-US"/>
        </a:p>
      </dgm:t>
    </dgm:pt>
    <dgm:pt modelId="{76A1C6BE-D0AE-4AC4-B3E2-AC3D0955CF2C}" type="sibTrans" cxnId="{1BDBAA42-33C5-440D-BFB5-BB14CE85356A}">
      <dgm:prSet/>
      <dgm:spPr/>
      <dgm:t>
        <a:bodyPr/>
        <a:lstStyle/>
        <a:p>
          <a:endParaRPr lang="en-US"/>
        </a:p>
      </dgm:t>
    </dgm:pt>
    <dgm:pt modelId="{D06F31C3-DF0A-4DE5-B39B-322B3FAE1101}">
      <dgm:prSet phldrT="[Text]" custT="1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200" dirty="0" smtClean="0">
              <a:solidFill>
                <a:schemeClr val="tx1"/>
              </a:solidFill>
              <a:latin typeface="+mj-lt"/>
              <a:hlinkClick xmlns:r="http://schemas.openxmlformats.org/officeDocument/2006/relationships" r:id="rId2"/>
            </a:rPr>
            <a:t>http://www.cbp.gov</a:t>
          </a:r>
          <a:r>
            <a:rPr lang="en-US" sz="2200" dirty="0" smtClean="0">
              <a:solidFill>
                <a:schemeClr val="tx1"/>
              </a:solidFill>
              <a:latin typeface="+mj-lt"/>
            </a:rPr>
            <a:t>  and </a:t>
          </a:r>
          <a:endParaRPr lang="en-US" sz="2200" dirty="0">
            <a:solidFill>
              <a:schemeClr val="tx1"/>
            </a:solidFill>
            <a:latin typeface="+mj-lt"/>
          </a:endParaRPr>
        </a:p>
      </dgm:t>
    </dgm:pt>
    <dgm:pt modelId="{A1271A46-54B2-4EFA-B045-E4C697B76A7D}" type="parTrans" cxnId="{CDA25EA6-11FE-421F-87B1-ADD79BB9A7AF}">
      <dgm:prSet/>
      <dgm:spPr/>
      <dgm:t>
        <a:bodyPr/>
        <a:lstStyle/>
        <a:p>
          <a:endParaRPr lang="en-US"/>
        </a:p>
      </dgm:t>
    </dgm:pt>
    <dgm:pt modelId="{4F6C7B49-7F9C-4937-83D2-2D59694F2BA9}" type="sibTrans" cxnId="{CDA25EA6-11FE-421F-87B1-ADD79BB9A7AF}">
      <dgm:prSet/>
      <dgm:spPr/>
      <dgm:t>
        <a:bodyPr/>
        <a:lstStyle/>
        <a:p>
          <a:endParaRPr lang="en-US"/>
        </a:p>
      </dgm:t>
    </dgm:pt>
    <dgm:pt modelId="{BE5C85DC-3655-4AC4-B745-6E0F82206E55}">
      <dgm:prSet custT="1"/>
      <dgm:spPr/>
      <dgm:t>
        <a:bodyPr/>
        <a:lstStyle/>
        <a:p>
          <a:r>
            <a:rPr lang="en-US" sz="2200" dirty="0" smtClean="0">
              <a:solidFill>
                <a:schemeClr val="tx1"/>
              </a:solidFill>
              <a:latin typeface="+mj-lt"/>
              <a:hlinkClick xmlns:r="http://schemas.openxmlformats.org/officeDocument/2006/relationships" r:id="rId2"/>
            </a:rPr>
            <a:t>https://www.cbp.gov/trade</a:t>
          </a:r>
        </a:p>
      </dgm:t>
    </dgm:pt>
    <dgm:pt modelId="{97FD3DF6-B454-45A9-A313-6AD7AE79B9DA}" type="parTrans" cxnId="{2B246956-7D91-4B88-AF18-AFBC443A0403}">
      <dgm:prSet/>
      <dgm:spPr/>
      <dgm:t>
        <a:bodyPr/>
        <a:lstStyle/>
        <a:p>
          <a:endParaRPr lang="en-US"/>
        </a:p>
      </dgm:t>
    </dgm:pt>
    <dgm:pt modelId="{83313674-1FD2-4A57-ABC0-727EE01DBFA4}" type="sibTrans" cxnId="{2B246956-7D91-4B88-AF18-AFBC443A0403}">
      <dgm:prSet/>
      <dgm:spPr/>
      <dgm:t>
        <a:bodyPr/>
        <a:lstStyle/>
        <a:p>
          <a:endParaRPr lang="en-US"/>
        </a:p>
      </dgm:t>
    </dgm:pt>
    <dgm:pt modelId="{7CA6D296-9B2B-4456-B44D-F40AC1803105}" type="pres">
      <dgm:prSet presAssocID="{ECEB30AB-377D-4E67-9562-EABC083182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1EB1DE-9503-4EAA-8604-5E44C34EFB2F}" type="pres">
      <dgm:prSet presAssocID="{AB423BAF-6FF7-4DC5-B61E-21BBE505F005}" presName="parentLin" presStyleCnt="0"/>
      <dgm:spPr/>
    </dgm:pt>
    <dgm:pt modelId="{EA3A3B63-03F1-4026-AD3B-57A851408C2F}" type="pres">
      <dgm:prSet presAssocID="{AB423BAF-6FF7-4DC5-B61E-21BBE505F00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A4E6A5C-601E-4596-8402-96BC9D3CF86C}" type="pres">
      <dgm:prSet presAssocID="{AB423BAF-6FF7-4DC5-B61E-21BBE505F005}" presName="parentText" presStyleLbl="node1" presStyleIdx="0" presStyleCnt="2" custScaleX="111544" custLinFactNeighborX="1010" custLinFactNeighborY="-112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17135-655C-47ED-BBFE-66208FD2CBD6}" type="pres">
      <dgm:prSet presAssocID="{AB423BAF-6FF7-4DC5-B61E-21BBE505F005}" presName="negativeSpace" presStyleCnt="0"/>
      <dgm:spPr/>
    </dgm:pt>
    <dgm:pt modelId="{EB46EFD5-6108-4603-B832-AE8A83764472}" type="pres">
      <dgm:prSet presAssocID="{AB423BAF-6FF7-4DC5-B61E-21BBE505F005}" presName="childText" presStyleLbl="conFgAcc1" presStyleIdx="0" presStyleCnt="2" custLinFactNeighborY="-52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16BA8-5619-439E-844C-AC26B6B7A5E7}" type="pres">
      <dgm:prSet presAssocID="{A3C0DFF0-81A8-49E2-9B34-E0BABA61559C}" presName="spaceBetweenRectangles" presStyleCnt="0"/>
      <dgm:spPr/>
    </dgm:pt>
    <dgm:pt modelId="{FCC560BF-8623-48B3-A2D6-0893927EBDB2}" type="pres">
      <dgm:prSet presAssocID="{2616C995-17AC-42AA-BF40-83330D51161D}" presName="parentLin" presStyleCnt="0"/>
      <dgm:spPr/>
    </dgm:pt>
    <dgm:pt modelId="{72BEED57-0093-4760-B568-D930708F8E43}" type="pres">
      <dgm:prSet presAssocID="{2616C995-17AC-42AA-BF40-83330D51161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2A0B3E0-A0A0-4BA5-834B-1A0D3B90509A}" type="pres">
      <dgm:prSet presAssocID="{2616C995-17AC-42AA-BF40-83330D51161D}" presName="parentText" presStyleLbl="node1" presStyleIdx="1" presStyleCnt="2" custScaleX="111544" custLinFactNeighborX="1010" custLinFactNeighborY="70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8529E-5DAB-4D35-AA12-106BCB010D01}" type="pres">
      <dgm:prSet presAssocID="{2616C995-17AC-42AA-BF40-83330D51161D}" presName="negativeSpace" presStyleCnt="0"/>
      <dgm:spPr/>
    </dgm:pt>
    <dgm:pt modelId="{BD66E0F2-460B-45A3-A2CB-27E1C5327302}" type="pres">
      <dgm:prSet presAssocID="{2616C995-17AC-42AA-BF40-83330D51161D}" presName="childText" presStyleLbl="conFgAcc1" presStyleIdx="1" presStyleCnt="2" custLinFactNeighborX="-1010" custLinFactNeighborY="1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B1A4BC-01E1-4C36-9983-D48A7D98F844}" type="presOf" srcId="{D06F31C3-DF0A-4DE5-B39B-322B3FAE1101}" destId="{BD66E0F2-460B-45A3-A2CB-27E1C5327302}" srcOrd="0" destOrd="0" presId="urn:microsoft.com/office/officeart/2005/8/layout/list1"/>
    <dgm:cxn modelId="{137CBF2C-37FC-40EE-ABD5-65C898F920E0}" srcId="{ECEB30AB-377D-4E67-9562-EABC083182F2}" destId="{2616C995-17AC-42AA-BF40-83330D51161D}" srcOrd="1" destOrd="0" parTransId="{2F25F7C1-4C78-4825-A74C-3F7328D88496}" sibTransId="{CB7D8A43-EFC3-4AAA-AA77-E686C3A9E3A6}"/>
    <dgm:cxn modelId="{DCE676B3-295E-41F7-B66C-2DB07DF2D911}" srcId="{ECEB30AB-377D-4E67-9562-EABC083182F2}" destId="{AB423BAF-6FF7-4DC5-B61E-21BBE505F005}" srcOrd="0" destOrd="0" parTransId="{324D4B43-6E07-4A5D-AC5F-384EC7C75175}" sibTransId="{A3C0DFF0-81A8-49E2-9B34-E0BABA61559C}"/>
    <dgm:cxn modelId="{9F878B79-5501-4F3D-BB5A-DAEB0655CDA9}" type="presOf" srcId="{AB423BAF-6FF7-4DC5-B61E-21BBE505F005}" destId="{EA4E6A5C-601E-4596-8402-96BC9D3CF86C}" srcOrd="1" destOrd="0" presId="urn:microsoft.com/office/officeart/2005/8/layout/list1"/>
    <dgm:cxn modelId="{CDA25EA6-11FE-421F-87B1-ADD79BB9A7AF}" srcId="{2616C995-17AC-42AA-BF40-83330D51161D}" destId="{D06F31C3-DF0A-4DE5-B39B-322B3FAE1101}" srcOrd="0" destOrd="0" parTransId="{A1271A46-54B2-4EFA-B045-E4C697B76A7D}" sibTransId="{4F6C7B49-7F9C-4937-83D2-2D59694F2BA9}"/>
    <dgm:cxn modelId="{2B246956-7D91-4B88-AF18-AFBC443A0403}" srcId="{2616C995-17AC-42AA-BF40-83330D51161D}" destId="{BE5C85DC-3655-4AC4-B745-6E0F82206E55}" srcOrd="1" destOrd="0" parTransId="{97FD3DF6-B454-45A9-A313-6AD7AE79B9DA}" sibTransId="{83313674-1FD2-4A57-ABC0-727EE01DBFA4}"/>
    <dgm:cxn modelId="{149605C1-579B-4B70-AB65-D34F109E42AF}" type="presOf" srcId="{1941DCCC-CD88-43B6-AB3F-90765F021E3E}" destId="{EB46EFD5-6108-4603-B832-AE8A83764472}" srcOrd="0" destOrd="0" presId="urn:microsoft.com/office/officeart/2005/8/layout/list1"/>
    <dgm:cxn modelId="{88B867C5-7E22-432F-A115-7290FD44CFCB}" type="presOf" srcId="{2616C995-17AC-42AA-BF40-83330D51161D}" destId="{72BEED57-0093-4760-B568-D930708F8E43}" srcOrd="0" destOrd="0" presId="urn:microsoft.com/office/officeart/2005/8/layout/list1"/>
    <dgm:cxn modelId="{66EFD33A-748B-43CB-9240-99A222B02E55}" type="presOf" srcId="{BE5C85DC-3655-4AC4-B745-6E0F82206E55}" destId="{BD66E0F2-460B-45A3-A2CB-27E1C5327302}" srcOrd="0" destOrd="1" presId="urn:microsoft.com/office/officeart/2005/8/layout/list1"/>
    <dgm:cxn modelId="{5A448B4B-2185-40DE-B8B9-5EEB3DA47EA9}" type="presOf" srcId="{ECEB30AB-377D-4E67-9562-EABC083182F2}" destId="{7CA6D296-9B2B-4456-B44D-F40AC1803105}" srcOrd="0" destOrd="0" presId="urn:microsoft.com/office/officeart/2005/8/layout/list1"/>
    <dgm:cxn modelId="{1F2D693C-AA1E-4680-BC1A-3DA4C8ED1BC9}" type="presOf" srcId="{2616C995-17AC-42AA-BF40-83330D51161D}" destId="{A2A0B3E0-A0A0-4BA5-834B-1A0D3B90509A}" srcOrd="1" destOrd="0" presId="urn:microsoft.com/office/officeart/2005/8/layout/list1"/>
    <dgm:cxn modelId="{33A6F695-528A-46C7-A959-2A76E5632447}" type="presOf" srcId="{AB423BAF-6FF7-4DC5-B61E-21BBE505F005}" destId="{EA3A3B63-03F1-4026-AD3B-57A851408C2F}" srcOrd="0" destOrd="0" presId="urn:microsoft.com/office/officeart/2005/8/layout/list1"/>
    <dgm:cxn modelId="{1BDBAA42-33C5-440D-BFB5-BB14CE85356A}" srcId="{AB423BAF-6FF7-4DC5-B61E-21BBE505F005}" destId="{1941DCCC-CD88-43B6-AB3F-90765F021E3E}" srcOrd="0" destOrd="0" parTransId="{15BBF844-94DF-40C6-B80B-5CA1E3ABE36C}" sibTransId="{76A1C6BE-D0AE-4AC4-B3E2-AC3D0955CF2C}"/>
    <dgm:cxn modelId="{4B277C6C-FB2B-4892-AD80-850809459714}" type="presParOf" srcId="{7CA6D296-9B2B-4456-B44D-F40AC1803105}" destId="{911EB1DE-9503-4EAA-8604-5E44C34EFB2F}" srcOrd="0" destOrd="0" presId="urn:microsoft.com/office/officeart/2005/8/layout/list1"/>
    <dgm:cxn modelId="{728CF836-B717-46E6-AA8B-DB659DB163F7}" type="presParOf" srcId="{911EB1DE-9503-4EAA-8604-5E44C34EFB2F}" destId="{EA3A3B63-03F1-4026-AD3B-57A851408C2F}" srcOrd="0" destOrd="0" presId="urn:microsoft.com/office/officeart/2005/8/layout/list1"/>
    <dgm:cxn modelId="{03FD9991-A11B-44B4-8F99-6EE3CE7651BA}" type="presParOf" srcId="{911EB1DE-9503-4EAA-8604-5E44C34EFB2F}" destId="{EA4E6A5C-601E-4596-8402-96BC9D3CF86C}" srcOrd="1" destOrd="0" presId="urn:microsoft.com/office/officeart/2005/8/layout/list1"/>
    <dgm:cxn modelId="{41C3A6FB-DAB1-4280-9096-CF4C4E9C6DAA}" type="presParOf" srcId="{7CA6D296-9B2B-4456-B44D-F40AC1803105}" destId="{71F17135-655C-47ED-BBFE-66208FD2CBD6}" srcOrd="1" destOrd="0" presId="urn:microsoft.com/office/officeart/2005/8/layout/list1"/>
    <dgm:cxn modelId="{B7EF0D8E-90D0-4268-94D1-27110C9BC77B}" type="presParOf" srcId="{7CA6D296-9B2B-4456-B44D-F40AC1803105}" destId="{EB46EFD5-6108-4603-B832-AE8A83764472}" srcOrd="2" destOrd="0" presId="urn:microsoft.com/office/officeart/2005/8/layout/list1"/>
    <dgm:cxn modelId="{2B78E35E-A40A-4474-8516-300D57695F24}" type="presParOf" srcId="{7CA6D296-9B2B-4456-B44D-F40AC1803105}" destId="{D3F16BA8-5619-439E-844C-AC26B6B7A5E7}" srcOrd="3" destOrd="0" presId="urn:microsoft.com/office/officeart/2005/8/layout/list1"/>
    <dgm:cxn modelId="{45DFCA37-5F1E-4984-8862-6D0431DF56EF}" type="presParOf" srcId="{7CA6D296-9B2B-4456-B44D-F40AC1803105}" destId="{FCC560BF-8623-48B3-A2D6-0893927EBDB2}" srcOrd="4" destOrd="0" presId="urn:microsoft.com/office/officeart/2005/8/layout/list1"/>
    <dgm:cxn modelId="{8317D83B-468F-4A67-9EF5-C91E926B5DD3}" type="presParOf" srcId="{FCC560BF-8623-48B3-A2D6-0893927EBDB2}" destId="{72BEED57-0093-4760-B568-D930708F8E43}" srcOrd="0" destOrd="0" presId="urn:microsoft.com/office/officeart/2005/8/layout/list1"/>
    <dgm:cxn modelId="{2CCA2DF7-F5E6-4C47-A440-C7E83A66543C}" type="presParOf" srcId="{FCC560BF-8623-48B3-A2D6-0893927EBDB2}" destId="{A2A0B3E0-A0A0-4BA5-834B-1A0D3B90509A}" srcOrd="1" destOrd="0" presId="urn:microsoft.com/office/officeart/2005/8/layout/list1"/>
    <dgm:cxn modelId="{AA65E4D5-BA1B-4444-B6D3-8CF182AFA6D4}" type="presParOf" srcId="{7CA6D296-9B2B-4456-B44D-F40AC1803105}" destId="{08F8529E-5DAB-4D35-AA12-106BCB010D01}" srcOrd="5" destOrd="0" presId="urn:microsoft.com/office/officeart/2005/8/layout/list1"/>
    <dgm:cxn modelId="{ACABDD02-077D-4983-9862-86B29478AE1F}" type="presParOf" srcId="{7CA6D296-9B2B-4456-B44D-F40AC1803105}" destId="{BD66E0F2-460B-45A3-A2CB-27E1C53273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EB30AB-377D-4E67-9562-EABC083182F2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423BAF-6FF7-4DC5-B61E-21BBE505F00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Tableau </a:t>
          </a:r>
          <a:r>
            <a:rPr lang="en-US" sz="2400" b="1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tarifaire</a:t>
          </a:r>
          <a:r>
            <a: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 des </a:t>
          </a:r>
          <a:r>
            <a:rPr lang="en-US" sz="2400" b="1" dirty="0" err="1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États</a:t>
          </a:r>
          <a:r>
            <a: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-Unis: </a:t>
          </a:r>
          <a:endParaRPr lang="en-US" sz="2400" dirty="0">
            <a:solidFill>
              <a:schemeClr val="accent1">
                <a:lumMod val="60000"/>
                <a:lumOff val="40000"/>
              </a:schemeClr>
            </a:solidFill>
            <a:latin typeface="+mj-lt"/>
          </a:endParaRPr>
        </a:p>
      </dgm:t>
    </dgm:pt>
    <dgm:pt modelId="{324D4B43-6E07-4A5D-AC5F-384EC7C75175}" type="parTrans" cxnId="{DCE676B3-295E-41F7-B66C-2DB07DF2D911}">
      <dgm:prSet/>
      <dgm:spPr/>
      <dgm:t>
        <a:bodyPr/>
        <a:lstStyle/>
        <a:p>
          <a:endParaRPr lang="en-US"/>
        </a:p>
      </dgm:t>
    </dgm:pt>
    <dgm:pt modelId="{A3C0DFF0-81A8-49E2-9B34-E0BABA61559C}" type="sibTrans" cxnId="{DCE676B3-295E-41F7-B66C-2DB07DF2D911}">
      <dgm:prSet/>
      <dgm:spPr/>
      <dgm:t>
        <a:bodyPr/>
        <a:lstStyle/>
        <a:p>
          <a:endParaRPr lang="en-US"/>
        </a:p>
      </dgm:t>
    </dgm:pt>
    <dgm:pt modelId="{2616C995-17AC-42AA-BF40-83330D51161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24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Bases de données tarifaires des États-Unis</a:t>
          </a:r>
          <a:r>
            <a: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:</a:t>
          </a:r>
          <a:endParaRPr lang="en-US" sz="2400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2F25F7C1-4C78-4825-A74C-3F7328D88496}" type="parTrans" cxnId="{137CBF2C-37FC-40EE-ABD5-65C898F920E0}">
      <dgm:prSet/>
      <dgm:spPr/>
      <dgm:t>
        <a:bodyPr/>
        <a:lstStyle/>
        <a:p>
          <a:endParaRPr lang="en-US"/>
        </a:p>
      </dgm:t>
    </dgm:pt>
    <dgm:pt modelId="{CB7D8A43-EFC3-4AAA-AA77-E686C3A9E3A6}" type="sibTrans" cxnId="{137CBF2C-37FC-40EE-ABD5-65C898F920E0}">
      <dgm:prSet/>
      <dgm:spPr/>
      <dgm:t>
        <a:bodyPr/>
        <a:lstStyle/>
        <a:p>
          <a:endParaRPr lang="en-US"/>
        </a:p>
      </dgm:t>
    </dgm:pt>
    <dgm:pt modelId="{1941DCCC-CD88-43B6-AB3F-90765F021E3E}">
      <dgm:prSet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http://usitc.gov/tata/hts/bychapter/index.htm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15BBF844-94DF-40C6-B80B-5CA1E3ABE36C}" type="parTrans" cxnId="{1BDBAA42-33C5-440D-BFB5-BB14CE85356A}">
      <dgm:prSet/>
      <dgm:spPr/>
      <dgm:t>
        <a:bodyPr/>
        <a:lstStyle/>
        <a:p>
          <a:endParaRPr lang="en-US"/>
        </a:p>
      </dgm:t>
    </dgm:pt>
    <dgm:pt modelId="{76A1C6BE-D0AE-4AC4-B3E2-AC3D0955CF2C}" type="sibTrans" cxnId="{1BDBAA42-33C5-440D-BFB5-BB14CE85356A}">
      <dgm:prSet/>
      <dgm:spPr/>
      <dgm:t>
        <a:bodyPr/>
        <a:lstStyle/>
        <a:p>
          <a:endParaRPr lang="en-US"/>
        </a:p>
      </dgm:t>
    </dgm:pt>
    <dgm:pt modelId="{C370043D-5A0B-455F-8F77-A37673061348}">
      <dgm:prSet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0" dirty="0" err="1" smtClean="0">
              <a:solidFill>
                <a:schemeClr val="tx1"/>
              </a:solidFill>
              <a:effectLst/>
            </a:rPr>
            <a:t>Voir</a:t>
          </a:r>
          <a:r>
            <a:rPr lang="en-US" b="0" dirty="0" smtClean="0">
              <a:solidFill>
                <a:schemeClr val="tx1"/>
              </a:solidFill>
              <a:effectLst/>
            </a:rPr>
            <a:t> esp. General Note 4.</a:t>
          </a:r>
          <a:endParaRPr lang="en-US" b="0" dirty="0">
            <a:solidFill>
              <a:schemeClr val="tx1"/>
            </a:solidFill>
            <a:effectLst/>
          </a:endParaRPr>
        </a:p>
      </dgm:t>
    </dgm:pt>
    <dgm:pt modelId="{C467F119-6003-40A5-BA3F-4408A74AFE1D}" type="parTrans" cxnId="{894E552B-8BB5-46F7-B22F-A54DC66E3448}">
      <dgm:prSet/>
      <dgm:spPr/>
      <dgm:t>
        <a:bodyPr/>
        <a:lstStyle/>
        <a:p>
          <a:endParaRPr lang="en-US"/>
        </a:p>
      </dgm:t>
    </dgm:pt>
    <dgm:pt modelId="{0C14EB99-E694-4D60-9B55-6D383955D1B4}" type="sibTrans" cxnId="{894E552B-8BB5-46F7-B22F-A54DC66E3448}">
      <dgm:prSet/>
      <dgm:spPr/>
      <dgm:t>
        <a:bodyPr/>
        <a:lstStyle/>
        <a:p>
          <a:endParaRPr lang="en-US"/>
        </a:p>
      </dgm:t>
    </dgm:pt>
    <dgm:pt modelId="{D06F31C3-DF0A-4DE5-B39B-322B3FAE1101}">
      <dgm:prSet phldrT="[Text]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effectLst/>
              <a:latin typeface="+mj-lt"/>
              <a:hlinkClick xmlns:r="http://schemas.openxmlformats.org/officeDocument/2006/relationships" r:id="rId2"/>
            </a:rPr>
            <a:t>htt</a:t>
          </a:r>
          <a:r>
            <a:rPr lang="en-US" dirty="0" smtClean="0">
              <a:effectLst/>
              <a:latin typeface="+mj-lt"/>
              <a:hlinkClick xmlns:r="http://schemas.openxmlformats.org/officeDocument/2006/relationships" r:id="rId2"/>
            </a:rPr>
            <a:t>p://www.usitc.gov/tariff_affairs/tariff_databases.htm</a:t>
          </a:r>
          <a:r>
            <a:rPr lang="en-US" dirty="0" smtClean="0">
              <a:effectLst/>
              <a:latin typeface="+mj-lt"/>
            </a:rPr>
            <a:t> </a:t>
          </a:r>
          <a:endParaRPr lang="en-US" dirty="0"/>
        </a:p>
      </dgm:t>
    </dgm:pt>
    <dgm:pt modelId="{A1271A46-54B2-4EFA-B045-E4C697B76A7D}" type="parTrans" cxnId="{CDA25EA6-11FE-421F-87B1-ADD79BB9A7AF}">
      <dgm:prSet/>
      <dgm:spPr/>
      <dgm:t>
        <a:bodyPr/>
        <a:lstStyle/>
        <a:p>
          <a:endParaRPr lang="en-US"/>
        </a:p>
      </dgm:t>
    </dgm:pt>
    <dgm:pt modelId="{4F6C7B49-7F9C-4937-83D2-2D59694F2BA9}" type="sibTrans" cxnId="{CDA25EA6-11FE-421F-87B1-ADD79BB9A7AF}">
      <dgm:prSet/>
      <dgm:spPr/>
      <dgm:t>
        <a:bodyPr/>
        <a:lstStyle/>
        <a:p>
          <a:endParaRPr lang="en-US"/>
        </a:p>
      </dgm:t>
    </dgm:pt>
    <dgm:pt modelId="{7CA6D296-9B2B-4456-B44D-F40AC1803105}" type="pres">
      <dgm:prSet presAssocID="{ECEB30AB-377D-4E67-9562-EABC083182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1EB1DE-9503-4EAA-8604-5E44C34EFB2F}" type="pres">
      <dgm:prSet presAssocID="{AB423BAF-6FF7-4DC5-B61E-21BBE505F005}" presName="parentLin" presStyleCnt="0"/>
      <dgm:spPr/>
    </dgm:pt>
    <dgm:pt modelId="{EA3A3B63-03F1-4026-AD3B-57A851408C2F}" type="pres">
      <dgm:prSet presAssocID="{AB423BAF-6FF7-4DC5-B61E-21BBE505F00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A4E6A5C-601E-4596-8402-96BC9D3CF86C}" type="pres">
      <dgm:prSet presAssocID="{AB423BAF-6FF7-4DC5-B61E-21BBE505F005}" presName="parentText" presStyleLbl="node1" presStyleIdx="0" presStyleCnt="2" custScaleY="131970" custLinFactNeighborX="1010" custLinFactNeighborY="-112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17135-655C-47ED-BBFE-66208FD2CBD6}" type="pres">
      <dgm:prSet presAssocID="{AB423BAF-6FF7-4DC5-B61E-21BBE505F005}" presName="negativeSpace" presStyleCnt="0"/>
      <dgm:spPr/>
    </dgm:pt>
    <dgm:pt modelId="{EB46EFD5-6108-4603-B832-AE8A83764472}" type="pres">
      <dgm:prSet presAssocID="{AB423BAF-6FF7-4DC5-B61E-21BBE505F005}" presName="childText" presStyleLbl="conFgAcc1" presStyleIdx="0" presStyleCnt="2" custScaleY="113316" custLinFactNeighborY="-52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16BA8-5619-439E-844C-AC26B6B7A5E7}" type="pres">
      <dgm:prSet presAssocID="{A3C0DFF0-81A8-49E2-9B34-E0BABA61559C}" presName="spaceBetweenRectangles" presStyleCnt="0"/>
      <dgm:spPr/>
    </dgm:pt>
    <dgm:pt modelId="{FCC560BF-8623-48B3-A2D6-0893927EBDB2}" type="pres">
      <dgm:prSet presAssocID="{2616C995-17AC-42AA-BF40-83330D51161D}" presName="parentLin" presStyleCnt="0"/>
      <dgm:spPr/>
    </dgm:pt>
    <dgm:pt modelId="{72BEED57-0093-4760-B568-D930708F8E43}" type="pres">
      <dgm:prSet presAssocID="{2616C995-17AC-42AA-BF40-83330D51161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2A0B3E0-A0A0-4BA5-834B-1A0D3B90509A}" type="pres">
      <dgm:prSet presAssocID="{2616C995-17AC-42AA-BF40-83330D51161D}" presName="parentText" presStyleLbl="node1" presStyleIdx="1" presStyleCnt="2" custScaleY="131970" custLinFactNeighborX="1010" custLinFactNeighborY="70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8529E-5DAB-4D35-AA12-106BCB010D01}" type="pres">
      <dgm:prSet presAssocID="{2616C995-17AC-42AA-BF40-83330D51161D}" presName="negativeSpace" presStyleCnt="0"/>
      <dgm:spPr/>
    </dgm:pt>
    <dgm:pt modelId="{BD66E0F2-460B-45A3-A2CB-27E1C5327302}" type="pres">
      <dgm:prSet presAssocID="{2616C995-17AC-42AA-BF40-83330D51161D}" presName="childText" presStyleLbl="conFgAcc1" presStyleIdx="1" presStyleCnt="2" custScaleY="113316" custLinFactNeighborY="40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A25EA6-11FE-421F-87B1-ADD79BB9A7AF}" srcId="{2616C995-17AC-42AA-BF40-83330D51161D}" destId="{D06F31C3-DF0A-4DE5-B39B-322B3FAE1101}" srcOrd="0" destOrd="0" parTransId="{A1271A46-54B2-4EFA-B045-E4C697B76A7D}" sibTransId="{4F6C7B49-7F9C-4937-83D2-2D59694F2BA9}"/>
    <dgm:cxn modelId="{894E552B-8BB5-46F7-B22F-A54DC66E3448}" srcId="{AB423BAF-6FF7-4DC5-B61E-21BBE505F005}" destId="{C370043D-5A0B-455F-8F77-A37673061348}" srcOrd="1" destOrd="0" parTransId="{C467F119-6003-40A5-BA3F-4408A74AFE1D}" sibTransId="{0C14EB99-E694-4D60-9B55-6D383955D1B4}"/>
    <dgm:cxn modelId="{871CC7DE-AAD0-4D81-8C35-87850DEF695C}" type="presOf" srcId="{2616C995-17AC-42AA-BF40-83330D51161D}" destId="{A2A0B3E0-A0A0-4BA5-834B-1A0D3B90509A}" srcOrd="1" destOrd="0" presId="urn:microsoft.com/office/officeart/2005/8/layout/list1"/>
    <dgm:cxn modelId="{79C312C7-AE86-47D2-8BBF-DB6AC2017608}" type="presOf" srcId="{D06F31C3-DF0A-4DE5-B39B-322B3FAE1101}" destId="{BD66E0F2-460B-45A3-A2CB-27E1C5327302}" srcOrd="0" destOrd="0" presId="urn:microsoft.com/office/officeart/2005/8/layout/list1"/>
    <dgm:cxn modelId="{176BB9C8-DE96-4A2E-B62D-5A4E32949EAF}" type="presOf" srcId="{1941DCCC-CD88-43B6-AB3F-90765F021E3E}" destId="{EB46EFD5-6108-4603-B832-AE8A83764472}" srcOrd="0" destOrd="0" presId="urn:microsoft.com/office/officeart/2005/8/layout/list1"/>
    <dgm:cxn modelId="{137CBF2C-37FC-40EE-ABD5-65C898F920E0}" srcId="{ECEB30AB-377D-4E67-9562-EABC083182F2}" destId="{2616C995-17AC-42AA-BF40-83330D51161D}" srcOrd="1" destOrd="0" parTransId="{2F25F7C1-4C78-4825-A74C-3F7328D88496}" sibTransId="{CB7D8A43-EFC3-4AAA-AA77-E686C3A9E3A6}"/>
    <dgm:cxn modelId="{C2A4A8CE-3B7A-43E4-857F-D4F6B80B49D8}" type="presOf" srcId="{ECEB30AB-377D-4E67-9562-EABC083182F2}" destId="{7CA6D296-9B2B-4456-B44D-F40AC1803105}" srcOrd="0" destOrd="0" presId="urn:microsoft.com/office/officeart/2005/8/layout/list1"/>
    <dgm:cxn modelId="{6620B29B-F2B6-4B23-AF9D-D3353536A51D}" type="presOf" srcId="{AB423BAF-6FF7-4DC5-B61E-21BBE505F005}" destId="{EA3A3B63-03F1-4026-AD3B-57A851408C2F}" srcOrd="0" destOrd="0" presId="urn:microsoft.com/office/officeart/2005/8/layout/list1"/>
    <dgm:cxn modelId="{2728B41C-C6F5-475F-8D55-035F87DE8C22}" type="presOf" srcId="{2616C995-17AC-42AA-BF40-83330D51161D}" destId="{72BEED57-0093-4760-B568-D930708F8E43}" srcOrd="0" destOrd="0" presId="urn:microsoft.com/office/officeart/2005/8/layout/list1"/>
    <dgm:cxn modelId="{491761A4-F7BC-4D21-8AB5-23673D05919E}" type="presOf" srcId="{AB423BAF-6FF7-4DC5-B61E-21BBE505F005}" destId="{EA4E6A5C-601E-4596-8402-96BC9D3CF86C}" srcOrd="1" destOrd="0" presId="urn:microsoft.com/office/officeart/2005/8/layout/list1"/>
    <dgm:cxn modelId="{1BDBAA42-33C5-440D-BFB5-BB14CE85356A}" srcId="{AB423BAF-6FF7-4DC5-B61E-21BBE505F005}" destId="{1941DCCC-CD88-43B6-AB3F-90765F021E3E}" srcOrd="0" destOrd="0" parTransId="{15BBF844-94DF-40C6-B80B-5CA1E3ABE36C}" sibTransId="{76A1C6BE-D0AE-4AC4-B3E2-AC3D0955CF2C}"/>
    <dgm:cxn modelId="{DCE676B3-295E-41F7-B66C-2DB07DF2D911}" srcId="{ECEB30AB-377D-4E67-9562-EABC083182F2}" destId="{AB423BAF-6FF7-4DC5-B61E-21BBE505F005}" srcOrd="0" destOrd="0" parTransId="{324D4B43-6E07-4A5D-AC5F-384EC7C75175}" sibTransId="{A3C0DFF0-81A8-49E2-9B34-E0BABA61559C}"/>
    <dgm:cxn modelId="{1AB6C421-C41B-4ACF-9BB1-7BF3B2389DD9}" type="presOf" srcId="{C370043D-5A0B-455F-8F77-A37673061348}" destId="{EB46EFD5-6108-4603-B832-AE8A83764472}" srcOrd="0" destOrd="1" presId="urn:microsoft.com/office/officeart/2005/8/layout/list1"/>
    <dgm:cxn modelId="{9A341C06-DA5D-4C5A-9CAE-3D7D9AF7D3D2}" type="presParOf" srcId="{7CA6D296-9B2B-4456-B44D-F40AC1803105}" destId="{911EB1DE-9503-4EAA-8604-5E44C34EFB2F}" srcOrd="0" destOrd="0" presId="urn:microsoft.com/office/officeart/2005/8/layout/list1"/>
    <dgm:cxn modelId="{BAB8AA92-2C4B-4EAF-BCB9-4B1D7161EC88}" type="presParOf" srcId="{911EB1DE-9503-4EAA-8604-5E44C34EFB2F}" destId="{EA3A3B63-03F1-4026-AD3B-57A851408C2F}" srcOrd="0" destOrd="0" presId="urn:microsoft.com/office/officeart/2005/8/layout/list1"/>
    <dgm:cxn modelId="{38029A20-0DED-4536-AEE8-900EFE796854}" type="presParOf" srcId="{911EB1DE-9503-4EAA-8604-5E44C34EFB2F}" destId="{EA4E6A5C-601E-4596-8402-96BC9D3CF86C}" srcOrd="1" destOrd="0" presId="urn:microsoft.com/office/officeart/2005/8/layout/list1"/>
    <dgm:cxn modelId="{0DCEC371-65AD-47C5-BB97-E4AEC2563A50}" type="presParOf" srcId="{7CA6D296-9B2B-4456-B44D-F40AC1803105}" destId="{71F17135-655C-47ED-BBFE-66208FD2CBD6}" srcOrd="1" destOrd="0" presId="urn:microsoft.com/office/officeart/2005/8/layout/list1"/>
    <dgm:cxn modelId="{8921DAEA-2061-43D7-A171-C742A7F3CA80}" type="presParOf" srcId="{7CA6D296-9B2B-4456-B44D-F40AC1803105}" destId="{EB46EFD5-6108-4603-B832-AE8A83764472}" srcOrd="2" destOrd="0" presId="urn:microsoft.com/office/officeart/2005/8/layout/list1"/>
    <dgm:cxn modelId="{76BA4312-B14F-4EB1-A30D-466E8B23B6E6}" type="presParOf" srcId="{7CA6D296-9B2B-4456-B44D-F40AC1803105}" destId="{D3F16BA8-5619-439E-844C-AC26B6B7A5E7}" srcOrd="3" destOrd="0" presId="urn:microsoft.com/office/officeart/2005/8/layout/list1"/>
    <dgm:cxn modelId="{7F262BFA-E39D-4442-A1D2-7F892170FDDB}" type="presParOf" srcId="{7CA6D296-9B2B-4456-B44D-F40AC1803105}" destId="{FCC560BF-8623-48B3-A2D6-0893927EBDB2}" srcOrd="4" destOrd="0" presId="urn:microsoft.com/office/officeart/2005/8/layout/list1"/>
    <dgm:cxn modelId="{C2E35C05-8F84-4C84-B492-5A4E880FE277}" type="presParOf" srcId="{FCC560BF-8623-48B3-A2D6-0893927EBDB2}" destId="{72BEED57-0093-4760-B568-D930708F8E43}" srcOrd="0" destOrd="0" presId="urn:microsoft.com/office/officeart/2005/8/layout/list1"/>
    <dgm:cxn modelId="{21868E68-8614-4A89-8899-4096CC5FBAD9}" type="presParOf" srcId="{FCC560BF-8623-48B3-A2D6-0893927EBDB2}" destId="{A2A0B3E0-A0A0-4BA5-834B-1A0D3B90509A}" srcOrd="1" destOrd="0" presId="urn:microsoft.com/office/officeart/2005/8/layout/list1"/>
    <dgm:cxn modelId="{A343FD34-A0EB-4703-90AF-D917829E776A}" type="presParOf" srcId="{7CA6D296-9B2B-4456-B44D-F40AC1803105}" destId="{08F8529E-5DAB-4D35-AA12-106BCB010D01}" srcOrd="5" destOrd="0" presId="urn:microsoft.com/office/officeart/2005/8/layout/list1"/>
    <dgm:cxn modelId="{3895D70A-D22D-4F95-89A1-B4DDCB2A63BB}" type="presParOf" srcId="{7CA6D296-9B2B-4456-B44D-F40AC1803105}" destId="{BD66E0F2-460B-45A3-A2CB-27E1C53273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EB30AB-377D-4E67-9562-EABC083182F2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423BAF-6FF7-4DC5-B61E-21BBE505F00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24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La Commission américaine de surveillance des produits de consommation </a:t>
          </a:r>
          <a:r>
            <a: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: </a:t>
          </a:r>
          <a:endParaRPr lang="en-US" sz="2400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324D4B43-6E07-4A5D-AC5F-384EC7C75175}" type="parTrans" cxnId="{DCE676B3-295E-41F7-B66C-2DB07DF2D911}">
      <dgm:prSet/>
      <dgm:spPr/>
      <dgm:t>
        <a:bodyPr/>
        <a:lstStyle/>
        <a:p>
          <a:endParaRPr lang="en-US"/>
        </a:p>
      </dgm:t>
    </dgm:pt>
    <dgm:pt modelId="{A3C0DFF0-81A8-49E2-9B34-E0BABA61559C}" type="sibTrans" cxnId="{DCE676B3-295E-41F7-B66C-2DB07DF2D911}">
      <dgm:prSet/>
      <dgm:spPr/>
      <dgm:t>
        <a:bodyPr/>
        <a:lstStyle/>
        <a:p>
          <a:endParaRPr lang="en-US"/>
        </a:p>
      </dgm:t>
    </dgm:pt>
    <dgm:pt modelId="{1941DCCC-CD88-43B6-AB3F-90765F021E3E}">
      <dgm:prSet custT="1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http://www.cpsc.gov/businfo/faq.html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endParaRPr lang="en-US" sz="1600" dirty="0">
            <a:solidFill>
              <a:schemeClr val="tx1"/>
            </a:solidFill>
          </a:endParaRPr>
        </a:p>
      </dgm:t>
    </dgm:pt>
    <dgm:pt modelId="{15BBF844-94DF-40C6-B80B-5CA1E3ABE36C}" type="parTrans" cxnId="{1BDBAA42-33C5-440D-BFB5-BB14CE85356A}">
      <dgm:prSet/>
      <dgm:spPr/>
      <dgm:t>
        <a:bodyPr/>
        <a:lstStyle/>
        <a:p>
          <a:endParaRPr lang="en-US"/>
        </a:p>
      </dgm:t>
    </dgm:pt>
    <dgm:pt modelId="{76A1C6BE-D0AE-4AC4-B3E2-AC3D0955CF2C}" type="sibTrans" cxnId="{1BDBAA42-33C5-440D-BFB5-BB14CE85356A}">
      <dgm:prSet/>
      <dgm:spPr/>
      <dgm:t>
        <a:bodyPr/>
        <a:lstStyle/>
        <a:p>
          <a:endParaRPr lang="en-US"/>
        </a:p>
      </dgm:t>
    </dgm:pt>
    <dgm:pt modelId="{895D69CE-F077-472E-9730-8BA947E69536}">
      <dgm:prSet phldrT="[Text]" custT="1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600" u="sng" dirty="0" smtClean="0">
              <a:solidFill>
                <a:schemeClr val="tx1"/>
              </a:solidFill>
            </a:rPr>
            <a:t>htps://www.cbp.gov/trade/rulings</a:t>
          </a:r>
          <a:endParaRPr lang="en-US" sz="1600" u="sng" dirty="0">
            <a:solidFill>
              <a:schemeClr val="tx1"/>
            </a:solidFill>
          </a:endParaRPr>
        </a:p>
      </dgm:t>
    </dgm:pt>
    <dgm:pt modelId="{330A9F9D-406C-427F-ACC3-C4A62572F13D}" type="parTrans" cxnId="{BBC83638-EF17-441A-9D4D-A755B5B974C6}">
      <dgm:prSet/>
      <dgm:spPr/>
      <dgm:t>
        <a:bodyPr/>
        <a:lstStyle/>
        <a:p>
          <a:endParaRPr lang="en-US"/>
        </a:p>
      </dgm:t>
    </dgm:pt>
    <dgm:pt modelId="{2B2F8C35-97B4-4BC7-AFDE-E739C9AD2804}" type="sibTrans" cxnId="{BBC83638-EF17-441A-9D4D-A755B5B974C6}">
      <dgm:prSet/>
      <dgm:spPr/>
      <dgm:t>
        <a:bodyPr/>
        <a:lstStyle/>
        <a:p>
          <a:endParaRPr lang="en-US"/>
        </a:p>
      </dgm:t>
    </dgm:pt>
    <dgm:pt modelId="{CDD89A4B-DE9E-47F9-AC0D-F4DD48B640B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sz="24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Décisions en matière de douanes et de protection des frontières</a:t>
          </a:r>
          <a:endParaRPr lang="en-US" sz="2400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25B68B7-82C3-4517-A882-3782BD4892F1}" type="sibTrans" cxnId="{6ABBA0D9-3F5F-498D-BBE2-16DCAB507897}">
      <dgm:prSet/>
      <dgm:spPr/>
      <dgm:t>
        <a:bodyPr/>
        <a:lstStyle/>
        <a:p>
          <a:endParaRPr lang="en-US"/>
        </a:p>
      </dgm:t>
    </dgm:pt>
    <dgm:pt modelId="{BE0CE14D-3AA3-40A8-9296-7F17323D79A7}" type="parTrans" cxnId="{6ABBA0D9-3F5F-498D-BBE2-16DCAB507897}">
      <dgm:prSet/>
      <dgm:spPr/>
      <dgm:t>
        <a:bodyPr/>
        <a:lstStyle/>
        <a:p>
          <a:endParaRPr lang="en-US"/>
        </a:p>
      </dgm:t>
    </dgm:pt>
    <dgm:pt modelId="{7CA6D296-9B2B-4456-B44D-F40AC1803105}" type="pres">
      <dgm:prSet presAssocID="{ECEB30AB-377D-4E67-9562-EABC083182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1EB1DE-9503-4EAA-8604-5E44C34EFB2F}" type="pres">
      <dgm:prSet presAssocID="{AB423BAF-6FF7-4DC5-B61E-21BBE505F005}" presName="parentLin" presStyleCnt="0"/>
      <dgm:spPr/>
    </dgm:pt>
    <dgm:pt modelId="{EA3A3B63-03F1-4026-AD3B-57A851408C2F}" type="pres">
      <dgm:prSet presAssocID="{AB423BAF-6FF7-4DC5-B61E-21BBE505F00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A4E6A5C-601E-4596-8402-96BC9D3CF86C}" type="pres">
      <dgm:prSet presAssocID="{AB423BAF-6FF7-4DC5-B61E-21BBE505F005}" presName="parentText" presStyleLbl="node1" presStyleIdx="0" presStyleCnt="2" custScaleX="102742" custScaleY="66089" custLinFactNeighborX="1010" custLinFactNeighborY="-112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17135-655C-47ED-BBFE-66208FD2CBD6}" type="pres">
      <dgm:prSet presAssocID="{AB423BAF-6FF7-4DC5-B61E-21BBE505F005}" presName="negativeSpace" presStyleCnt="0"/>
      <dgm:spPr/>
    </dgm:pt>
    <dgm:pt modelId="{EB46EFD5-6108-4603-B832-AE8A83764472}" type="pres">
      <dgm:prSet presAssocID="{AB423BAF-6FF7-4DC5-B61E-21BBE505F005}" presName="childText" presStyleLbl="conFgAcc1" presStyleIdx="0" presStyleCnt="2" custScaleY="103274" custLinFactNeighborY="-46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16BA8-5619-439E-844C-AC26B6B7A5E7}" type="pres">
      <dgm:prSet presAssocID="{A3C0DFF0-81A8-49E2-9B34-E0BABA61559C}" presName="spaceBetweenRectangles" presStyleCnt="0"/>
      <dgm:spPr/>
    </dgm:pt>
    <dgm:pt modelId="{8ABF06C5-4BAD-4A5C-B41B-C1868C439F39}" type="pres">
      <dgm:prSet presAssocID="{CDD89A4B-DE9E-47F9-AC0D-F4DD48B640B1}" presName="parentLin" presStyleCnt="0"/>
      <dgm:spPr/>
    </dgm:pt>
    <dgm:pt modelId="{4A58139F-2F23-44C0-BADF-DA5BDA596E13}" type="pres">
      <dgm:prSet presAssocID="{CDD89A4B-DE9E-47F9-AC0D-F4DD48B640B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D69C5B0-222F-44B9-AADA-5B8047FD6D13}" type="pres">
      <dgm:prSet presAssocID="{CDD89A4B-DE9E-47F9-AC0D-F4DD48B640B1}" presName="parentText" presStyleLbl="node1" presStyleIdx="1" presStyleCnt="2" custScaleX="102742" custScaleY="66089" custLinFactNeighborX="-3614" custLinFactNeighborY="128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54515-D996-41FA-BCEA-70469FD83290}" type="pres">
      <dgm:prSet presAssocID="{CDD89A4B-DE9E-47F9-AC0D-F4DD48B640B1}" presName="negativeSpace" presStyleCnt="0"/>
      <dgm:spPr/>
    </dgm:pt>
    <dgm:pt modelId="{75D3DFE6-012D-416A-AE2A-B117FAE66ED0}" type="pres">
      <dgm:prSet presAssocID="{CDD89A4B-DE9E-47F9-AC0D-F4DD48B640B1}" presName="childText" presStyleLbl="conFgAcc1" presStyleIdx="1" presStyleCnt="2" custScaleX="90909" custScaleY="119486" custLinFactNeighborX="1928" custLinFactNeighborY="20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AB23C1-741D-4B5E-9AC7-2836F4F2AEAF}" type="presOf" srcId="{CDD89A4B-DE9E-47F9-AC0D-F4DD48B640B1}" destId="{4A58139F-2F23-44C0-BADF-DA5BDA596E13}" srcOrd="0" destOrd="0" presId="urn:microsoft.com/office/officeart/2005/8/layout/list1"/>
    <dgm:cxn modelId="{DCE676B3-295E-41F7-B66C-2DB07DF2D911}" srcId="{ECEB30AB-377D-4E67-9562-EABC083182F2}" destId="{AB423BAF-6FF7-4DC5-B61E-21BBE505F005}" srcOrd="0" destOrd="0" parTransId="{324D4B43-6E07-4A5D-AC5F-384EC7C75175}" sibTransId="{A3C0DFF0-81A8-49E2-9B34-E0BABA61559C}"/>
    <dgm:cxn modelId="{6ABBA0D9-3F5F-498D-BBE2-16DCAB507897}" srcId="{ECEB30AB-377D-4E67-9562-EABC083182F2}" destId="{CDD89A4B-DE9E-47F9-AC0D-F4DD48B640B1}" srcOrd="1" destOrd="0" parTransId="{BE0CE14D-3AA3-40A8-9296-7F17323D79A7}" sibTransId="{725B68B7-82C3-4517-A882-3782BD4892F1}"/>
    <dgm:cxn modelId="{BBC83638-EF17-441A-9D4D-A755B5B974C6}" srcId="{CDD89A4B-DE9E-47F9-AC0D-F4DD48B640B1}" destId="{895D69CE-F077-472E-9730-8BA947E69536}" srcOrd="0" destOrd="0" parTransId="{330A9F9D-406C-427F-ACC3-C4A62572F13D}" sibTransId="{2B2F8C35-97B4-4BC7-AFDE-E739C9AD2804}"/>
    <dgm:cxn modelId="{490ACF7D-FF75-4EC9-9AEE-138A91D2C44A}" type="presOf" srcId="{ECEB30AB-377D-4E67-9562-EABC083182F2}" destId="{7CA6D296-9B2B-4456-B44D-F40AC1803105}" srcOrd="0" destOrd="0" presId="urn:microsoft.com/office/officeart/2005/8/layout/list1"/>
    <dgm:cxn modelId="{C53F89D0-A739-4FBE-82B1-155FA4447900}" type="presOf" srcId="{AB423BAF-6FF7-4DC5-B61E-21BBE505F005}" destId="{EA3A3B63-03F1-4026-AD3B-57A851408C2F}" srcOrd="0" destOrd="0" presId="urn:microsoft.com/office/officeart/2005/8/layout/list1"/>
    <dgm:cxn modelId="{AB68E18E-99FF-42E8-9C4B-ED93699539C1}" type="presOf" srcId="{895D69CE-F077-472E-9730-8BA947E69536}" destId="{75D3DFE6-012D-416A-AE2A-B117FAE66ED0}" srcOrd="0" destOrd="0" presId="urn:microsoft.com/office/officeart/2005/8/layout/list1"/>
    <dgm:cxn modelId="{31AC7D73-BC56-41A4-A0CF-77D0DEA3E707}" type="presOf" srcId="{1941DCCC-CD88-43B6-AB3F-90765F021E3E}" destId="{EB46EFD5-6108-4603-B832-AE8A83764472}" srcOrd="0" destOrd="0" presId="urn:microsoft.com/office/officeart/2005/8/layout/list1"/>
    <dgm:cxn modelId="{4A3498FA-1A45-42D0-9DC6-DF983AE46495}" type="presOf" srcId="{CDD89A4B-DE9E-47F9-AC0D-F4DD48B640B1}" destId="{1D69C5B0-222F-44B9-AADA-5B8047FD6D13}" srcOrd="1" destOrd="0" presId="urn:microsoft.com/office/officeart/2005/8/layout/list1"/>
    <dgm:cxn modelId="{200473A6-5D40-43C1-99D8-4BF1CAE75380}" type="presOf" srcId="{AB423BAF-6FF7-4DC5-B61E-21BBE505F005}" destId="{EA4E6A5C-601E-4596-8402-96BC9D3CF86C}" srcOrd="1" destOrd="0" presId="urn:microsoft.com/office/officeart/2005/8/layout/list1"/>
    <dgm:cxn modelId="{1BDBAA42-33C5-440D-BFB5-BB14CE85356A}" srcId="{AB423BAF-6FF7-4DC5-B61E-21BBE505F005}" destId="{1941DCCC-CD88-43B6-AB3F-90765F021E3E}" srcOrd="0" destOrd="0" parTransId="{15BBF844-94DF-40C6-B80B-5CA1E3ABE36C}" sibTransId="{76A1C6BE-D0AE-4AC4-B3E2-AC3D0955CF2C}"/>
    <dgm:cxn modelId="{FC54D0E4-A5ED-4753-A3DA-8B68E42D0A1F}" type="presParOf" srcId="{7CA6D296-9B2B-4456-B44D-F40AC1803105}" destId="{911EB1DE-9503-4EAA-8604-5E44C34EFB2F}" srcOrd="0" destOrd="0" presId="urn:microsoft.com/office/officeart/2005/8/layout/list1"/>
    <dgm:cxn modelId="{BD3BF0BA-537C-480A-9430-60EF5F03BC95}" type="presParOf" srcId="{911EB1DE-9503-4EAA-8604-5E44C34EFB2F}" destId="{EA3A3B63-03F1-4026-AD3B-57A851408C2F}" srcOrd="0" destOrd="0" presId="urn:microsoft.com/office/officeart/2005/8/layout/list1"/>
    <dgm:cxn modelId="{4234AD54-4367-4E84-91B8-732348504B1B}" type="presParOf" srcId="{911EB1DE-9503-4EAA-8604-5E44C34EFB2F}" destId="{EA4E6A5C-601E-4596-8402-96BC9D3CF86C}" srcOrd="1" destOrd="0" presId="urn:microsoft.com/office/officeart/2005/8/layout/list1"/>
    <dgm:cxn modelId="{DBA58B61-A2A2-4408-9BAC-04CA7FA7B316}" type="presParOf" srcId="{7CA6D296-9B2B-4456-B44D-F40AC1803105}" destId="{71F17135-655C-47ED-BBFE-66208FD2CBD6}" srcOrd="1" destOrd="0" presId="urn:microsoft.com/office/officeart/2005/8/layout/list1"/>
    <dgm:cxn modelId="{58E26D53-F7BA-4E4F-BAC8-AA485FE971C6}" type="presParOf" srcId="{7CA6D296-9B2B-4456-B44D-F40AC1803105}" destId="{EB46EFD5-6108-4603-B832-AE8A83764472}" srcOrd="2" destOrd="0" presId="urn:microsoft.com/office/officeart/2005/8/layout/list1"/>
    <dgm:cxn modelId="{F9AA8985-7554-4972-824C-6E125D562D76}" type="presParOf" srcId="{7CA6D296-9B2B-4456-B44D-F40AC1803105}" destId="{D3F16BA8-5619-439E-844C-AC26B6B7A5E7}" srcOrd="3" destOrd="0" presId="urn:microsoft.com/office/officeart/2005/8/layout/list1"/>
    <dgm:cxn modelId="{371C1476-B39E-49A4-982F-4695657E15EE}" type="presParOf" srcId="{7CA6D296-9B2B-4456-B44D-F40AC1803105}" destId="{8ABF06C5-4BAD-4A5C-B41B-C1868C439F39}" srcOrd="4" destOrd="0" presId="urn:microsoft.com/office/officeart/2005/8/layout/list1"/>
    <dgm:cxn modelId="{E825A723-D705-4B5A-90E9-A7A08D6E004F}" type="presParOf" srcId="{8ABF06C5-4BAD-4A5C-B41B-C1868C439F39}" destId="{4A58139F-2F23-44C0-BADF-DA5BDA596E13}" srcOrd="0" destOrd="0" presId="urn:microsoft.com/office/officeart/2005/8/layout/list1"/>
    <dgm:cxn modelId="{184AF697-0D73-4282-84D3-DCB5B014A9CB}" type="presParOf" srcId="{8ABF06C5-4BAD-4A5C-B41B-C1868C439F39}" destId="{1D69C5B0-222F-44B9-AADA-5B8047FD6D13}" srcOrd="1" destOrd="0" presId="urn:microsoft.com/office/officeart/2005/8/layout/list1"/>
    <dgm:cxn modelId="{5D5FCC3D-D1BC-43B8-ACA1-03AABA3B7E99}" type="presParOf" srcId="{7CA6D296-9B2B-4456-B44D-F40AC1803105}" destId="{50754515-D996-41FA-BCEA-70469FD83290}" srcOrd="5" destOrd="0" presId="urn:microsoft.com/office/officeart/2005/8/layout/list1"/>
    <dgm:cxn modelId="{A473623B-060C-4E40-8273-05A567DBE219}" type="presParOf" srcId="{7CA6D296-9B2B-4456-B44D-F40AC1803105}" destId="{75D3DFE6-012D-416A-AE2A-B117FAE66ED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EB30AB-377D-4E67-9562-EABC083182F2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16C995-17AC-42AA-BF40-83330D51161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rPr>
            <a:t>U.S. Food and Drug Administration:</a:t>
          </a:r>
          <a:endParaRPr lang="en-US" sz="2400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2F25F7C1-4C78-4825-A74C-3F7328D88496}" type="parTrans" cxnId="{137CBF2C-37FC-40EE-ABD5-65C898F920E0}">
      <dgm:prSet/>
      <dgm:spPr/>
      <dgm:t>
        <a:bodyPr/>
        <a:lstStyle/>
        <a:p>
          <a:endParaRPr lang="en-US"/>
        </a:p>
      </dgm:t>
    </dgm:pt>
    <dgm:pt modelId="{CB7D8A43-EFC3-4AAA-AA77-E686C3A9E3A6}" type="sibTrans" cxnId="{137CBF2C-37FC-40EE-ABD5-65C898F920E0}">
      <dgm:prSet/>
      <dgm:spPr/>
      <dgm:t>
        <a:bodyPr/>
        <a:lstStyle/>
        <a:p>
          <a:endParaRPr lang="en-US"/>
        </a:p>
      </dgm:t>
    </dgm:pt>
    <dgm:pt modelId="{CDD89A4B-DE9E-47F9-AC0D-F4DD48B640B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rPr>
            <a:t>Questions sur le SGP?  </a:t>
          </a:r>
          <a:endParaRPr lang="en-US" sz="2400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BE0CE14D-3AA3-40A8-9296-7F17323D79A7}" type="parTrans" cxnId="{6ABBA0D9-3F5F-498D-BBE2-16DCAB507897}">
      <dgm:prSet/>
      <dgm:spPr/>
      <dgm:t>
        <a:bodyPr/>
        <a:lstStyle/>
        <a:p>
          <a:endParaRPr lang="en-US"/>
        </a:p>
      </dgm:t>
    </dgm:pt>
    <dgm:pt modelId="{725B68B7-82C3-4517-A882-3782BD4892F1}" type="sibTrans" cxnId="{6ABBA0D9-3F5F-498D-BBE2-16DCAB507897}">
      <dgm:prSet/>
      <dgm:spPr/>
      <dgm:t>
        <a:bodyPr/>
        <a:lstStyle/>
        <a:p>
          <a:endParaRPr lang="en-US"/>
        </a:p>
      </dgm:t>
    </dgm:pt>
    <dgm:pt modelId="{D06F31C3-DF0A-4DE5-B39B-322B3FAE1101}">
      <dgm:prSet phldrT="[Text]" custT="1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</a:t>
          </a:r>
          <a:r>
            <a:rPr lang="en-US" sz="1800" dirty="0" smtClean="0">
              <a:hlinkClick xmlns:r="http://schemas.openxmlformats.org/officeDocument/2006/relationships" r:id="rId1"/>
            </a:rPr>
            <a:t>tp://www.fda.gov/ForIndustry/FDABasicsforIndustry/default.htm</a:t>
          </a:r>
          <a:r>
            <a:rPr lang="en-US" sz="1800" dirty="0" smtClean="0"/>
            <a:t> </a:t>
          </a:r>
          <a:endParaRPr lang="en-US" sz="1800" dirty="0"/>
        </a:p>
      </dgm:t>
    </dgm:pt>
    <dgm:pt modelId="{A1271A46-54B2-4EFA-B045-E4C697B76A7D}" type="parTrans" cxnId="{CDA25EA6-11FE-421F-87B1-ADD79BB9A7AF}">
      <dgm:prSet/>
      <dgm:spPr/>
      <dgm:t>
        <a:bodyPr/>
        <a:lstStyle/>
        <a:p>
          <a:endParaRPr lang="en-US"/>
        </a:p>
      </dgm:t>
    </dgm:pt>
    <dgm:pt modelId="{4F6C7B49-7F9C-4937-83D2-2D59694F2BA9}" type="sibTrans" cxnId="{CDA25EA6-11FE-421F-87B1-ADD79BB9A7AF}">
      <dgm:prSet/>
      <dgm:spPr/>
      <dgm:t>
        <a:bodyPr/>
        <a:lstStyle/>
        <a:p>
          <a:endParaRPr lang="en-US"/>
        </a:p>
      </dgm:t>
    </dgm:pt>
    <dgm:pt modelId="{895D69CE-F077-472E-9730-8BA947E69536}">
      <dgm:prSet phldrT="[Text]" custT="1"/>
      <dgm:spPr>
        <a:solidFill>
          <a:schemeClr val="bg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USTR contact: gsp@ustr.eop.gov or + 1-202-395-2974</a:t>
          </a:r>
          <a:endParaRPr lang="en-US" sz="1800" dirty="0">
            <a:solidFill>
              <a:schemeClr val="tx1"/>
            </a:solidFill>
          </a:endParaRPr>
        </a:p>
      </dgm:t>
    </dgm:pt>
    <dgm:pt modelId="{330A9F9D-406C-427F-ACC3-C4A62572F13D}" type="parTrans" cxnId="{BBC83638-EF17-441A-9D4D-A755B5B974C6}">
      <dgm:prSet/>
      <dgm:spPr/>
      <dgm:t>
        <a:bodyPr/>
        <a:lstStyle/>
        <a:p>
          <a:endParaRPr lang="en-US"/>
        </a:p>
      </dgm:t>
    </dgm:pt>
    <dgm:pt modelId="{2B2F8C35-97B4-4BC7-AFDE-E739C9AD2804}" type="sibTrans" cxnId="{BBC83638-EF17-441A-9D4D-A755B5B974C6}">
      <dgm:prSet/>
      <dgm:spPr/>
      <dgm:t>
        <a:bodyPr/>
        <a:lstStyle/>
        <a:p>
          <a:endParaRPr lang="en-US"/>
        </a:p>
      </dgm:t>
    </dgm:pt>
    <dgm:pt modelId="{7CA6D296-9B2B-4456-B44D-F40AC1803105}" type="pres">
      <dgm:prSet presAssocID="{ECEB30AB-377D-4E67-9562-EABC083182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C560BF-8623-48B3-A2D6-0893927EBDB2}" type="pres">
      <dgm:prSet presAssocID="{2616C995-17AC-42AA-BF40-83330D51161D}" presName="parentLin" presStyleCnt="0"/>
      <dgm:spPr/>
    </dgm:pt>
    <dgm:pt modelId="{72BEED57-0093-4760-B568-D930708F8E43}" type="pres">
      <dgm:prSet presAssocID="{2616C995-17AC-42AA-BF40-83330D51161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2A0B3E0-A0A0-4BA5-834B-1A0D3B90509A}" type="pres">
      <dgm:prSet presAssocID="{2616C995-17AC-42AA-BF40-83330D51161D}" presName="parentText" presStyleLbl="node1" presStyleIdx="0" presStyleCnt="2" custScaleX="102742" custScaleY="66089" custLinFactNeighborX="1010" custLinFactNeighborY="70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8529E-5DAB-4D35-AA12-106BCB010D01}" type="pres">
      <dgm:prSet presAssocID="{2616C995-17AC-42AA-BF40-83330D51161D}" presName="negativeSpace" presStyleCnt="0"/>
      <dgm:spPr/>
    </dgm:pt>
    <dgm:pt modelId="{BD66E0F2-460B-45A3-A2CB-27E1C5327302}" type="pres">
      <dgm:prSet presAssocID="{2616C995-17AC-42AA-BF40-83330D51161D}" presName="childText" presStyleLbl="conFgAcc1" presStyleIdx="0" presStyleCnt="2" custScaleY="117787" custLinFactNeighborY="-22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0DF0E-31EB-4224-BB39-5FEC99E503DF}" type="pres">
      <dgm:prSet presAssocID="{CB7D8A43-EFC3-4AAA-AA77-E686C3A9E3A6}" presName="spaceBetweenRectangles" presStyleCnt="0"/>
      <dgm:spPr/>
    </dgm:pt>
    <dgm:pt modelId="{8ABF06C5-4BAD-4A5C-B41B-C1868C439F39}" type="pres">
      <dgm:prSet presAssocID="{CDD89A4B-DE9E-47F9-AC0D-F4DD48B640B1}" presName="parentLin" presStyleCnt="0"/>
      <dgm:spPr/>
    </dgm:pt>
    <dgm:pt modelId="{4A58139F-2F23-44C0-BADF-DA5BDA596E13}" type="pres">
      <dgm:prSet presAssocID="{CDD89A4B-DE9E-47F9-AC0D-F4DD48B640B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D69C5B0-222F-44B9-AADA-5B8047FD6D13}" type="pres">
      <dgm:prSet presAssocID="{CDD89A4B-DE9E-47F9-AC0D-F4DD48B640B1}" presName="parentText" presStyleLbl="node1" presStyleIdx="1" presStyleCnt="2" custScaleX="102742" custScaleY="66089" custLinFactNeighborX="-3614" custLinFactNeighborY="128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54515-D996-41FA-BCEA-70469FD83290}" type="pres">
      <dgm:prSet presAssocID="{CDD89A4B-DE9E-47F9-AC0D-F4DD48B640B1}" presName="negativeSpace" presStyleCnt="0"/>
      <dgm:spPr/>
    </dgm:pt>
    <dgm:pt modelId="{75D3DFE6-012D-416A-AE2A-B117FAE66ED0}" type="pres">
      <dgm:prSet presAssocID="{CDD89A4B-DE9E-47F9-AC0D-F4DD48B640B1}" presName="childText" presStyleLbl="conFgAcc1" presStyleIdx="1" presStyleCnt="2" custScaleY="108624" custLinFactNeighborX="964" custLinFactNeighborY="7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F3FA0A-B125-4C79-8FD2-649124E40E8B}" type="presOf" srcId="{895D69CE-F077-472E-9730-8BA947E69536}" destId="{75D3DFE6-012D-416A-AE2A-B117FAE66ED0}" srcOrd="0" destOrd="0" presId="urn:microsoft.com/office/officeart/2005/8/layout/list1"/>
    <dgm:cxn modelId="{137CBF2C-37FC-40EE-ABD5-65C898F920E0}" srcId="{ECEB30AB-377D-4E67-9562-EABC083182F2}" destId="{2616C995-17AC-42AA-BF40-83330D51161D}" srcOrd="0" destOrd="0" parTransId="{2F25F7C1-4C78-4825-A74C-3F7328D88496}" sibTransId="{CB7D8A43-EFC3-4AAA-AA77-E686C3A9E3A6}"/>
    <dgm:cxn modelId="{C4FC423A-4862-4BEE-84EE-2029054EDEA7}" type="presOf" srcId="{ECEB30AB-377D-4E67-9562-EABC083182F2}" destId="{7CA6D296-9B2B-4456-B44D-F40AC1803105}" srcOrd="0" destOrd="0" presId="urn:microsoft.com/office/officeart/2005/8/layout/list1"/>
    <dgm:cxn modelId="{69EDE261-09B1-4FE6-82AE-C13E64B66D15}" type="presOf" srcId="{2616C995-17AC-42AA-BF40-83330D51161D}" destId="{A2A0B3E0-A0A0-4BA5-834B-1A0D3B90509A}" srcOrd="1" destOrd="0" presId="urn:microsoft.com/office/officeart/2005/8/layout/list1"/>
    <dgm:cxn modelId="{6ABBA0D9-3F5F-498D-BBE2-16DCAB507897}" srcId="{ECEB30AB-377D-4E67-9562-EABC083182F2}" destId="{CDD89A4B-DE9E-47F9-AC0D-F4DD48B640B1}" srcOrd="1" destOrd="0" parTransId="{BE0CE14D-3AA3-40A8-9296-7F17323D79A7}" sibTransId="{725B68B7-82C3-4517-A882-3782BD4892F1}"/>
    <dgm:cxn modelId="{CDA25EA6-11FE-421F-87B1-ADD79BB9A7AF}" srcId="{2616C995-17AC-42AA-BF40-83330D51161D}" destId="{D06F31C3-DF0A-4DE5-B39B-322B3FAE1101}" srcOrd="0" destOrd="0" parTransId="{A1271A46-54B2-4EFA-B045-E4C697B76A7D}" sibTransId="{4F6C7B49-7F9C-4937-83D2-2D59694F2BA9}"/>
    <dgm:cxn modelId="{BBC83638-EF17-441A-9D4D-A755B5B974C6}" srcId="{CDD89A4B-DE9E-47F9-AC0D-F4DD48B640B1}" destId="{895D69CE-F077-472E-9730-8BA947E69536}" srcOrd="0" destOrd="0" parTransId="{330A9F9D-406C-427F-ACC3-C4A62572F13D}" sibTransId="{2B2F8C35-97B4-4BC7-AFDE-E739C9AD2804}"/>
    <dgm:cxn modelId="{225BE406-CAA0-4AFB-80E8-2C1E1675E642}" type="presOf" srcId="{CDD89A4B-DE9E-47F9-AC0D-F4DD48B640B1}" destId="{4A58139F-2F23-44C0-BADF-DA5BDA596E13}" srcOrd="0" destOrd="0" presId="urn:microsoft.com/office/officeart/2005/8/layout/list1"/>
    <dgm:cxn modelId="{13E287F1-E05E-4920-9551-FC2955C39CEB}" type="presOf" srcId="{2616C995-17AC-42AA-BF40-83330D51161D}" destId="{72BEED57-0093-4760-B568-D930708F8E43}" srcOrd="0" destOrd="0" presId="urn:microsoft.com/office/officeart/2005/8/layout/list1"/>
    <dgm:cxn modelId="{1E1F6435-CB4C-4059-915C-027671D04326}" type="presOf" srcId="{CDD89A4B-DE9E-47F9-AC0D-F4DD48B640B1}" destId="{1D69C5B0-222F-44B9-AADA-5B8047FD6D13}" srcOrd="1" destOrd="0" presId="urn:microsoft.com/office/officeart/2005/8/layout/list1"/>
    <dgm:cxn modelId="{E36B7C54-B6BD-4CF2-9E2A-56ED3BA96A94}" type="presOf" srcId="{D06F31C3-DF0A-4DE5-B39B-322B3FAE1101}" destId="{BD66E0F2-460B-45A3-A2CB-27E1C5327302}" srcOrd="0" destOrd="0" presId="urn:microsoft.com/office/officeart/2005/8/layout/list1"/>
    <dgm:cxn modelId="{898342ED-D9DC-40CF-A97E-D65BF56EBDC0}" type="presParOf" srcId="{7CA6D296-9B2B-4456-B44D-F40AC1803105}" destId="{FCC560BF-8623-48B3-A2D6-0893927EBDB2}" srcOrd="0" destOrd="0" presId="urn:microsoft.com/office/officeart/2005/8/layout/list1"/>
    <dgm:cxn modelId="{78F17C10-EAF3-46C5-B8AC-73C6B74BDEF9}" type="presParOf" srcId="{FCC560BF-8623-48B3-A2D6-0893927EBDB2}" destId="{72BEED57-0093-4760-B568-D930708F8E43}" srcOrd="0" destOrd="0" presId="urn:microsoft.com/office/officeart/2005/8/layout/list1"/>
    <dgm:cxn modelId="{66DFF65D-B6A9-4B4A-B59E-C632351BFDFD}" type="presParOf" srcId="{FCC560BF-8623-48B3-A2D6-0893927EBDB2}" destId="{A2A0B3E0-A0A0-4BA5-834B-1A0D3B90509A}" srcOrd="1" destOrd="0" presId="urn:microsoft.com/office/officeart/2005/8/layout/list1"/>
    <dgm:cxn modelId="{27D64934-7E04-4367-9C6F-E11D23F6DD8C}" type="presParOf" srcId="{7CA6D296-9B2B-4456-B44D-F40AC1803105}" destId="{08F8529E-5DAB-4D35-AA12-106BCB010D01}" srcOrd="1" destOrd="0" presId="urn:microsoft.com/office/officeart/2005/8/layout/list1"/>
    <dgm:cxn modelId="{48BD6A0F-B2D0-479C-862C-1C23892B5EE0}" type="presParOf" srcId="{7CA6D296-9B2B-4456-B44D-F40AC1803105}" destId="{BD66E0F2-460B-45A3-A2CB-27E1C5327302}" srcOrd="2" destOrd="0" presId="urn:microsoft.com/office/officeart/2005/8/layout/list1"/>
    <dgm:cxn modelId="{45F466C1-6180-4DAC-9C65-4BBB1A08377C}" type="presParOf" srcId="{7CA6D296-9B2B-4456-B44D-F40AC1803105}" destId="{E710DF0E-31EB-4224-BB39-5FEC99E503DF}" srcOrd="3" destOrd="0" presId="urn:microsoft.com/office/officeart/2005/8/layout/list1"/>
    <dgm:cxn modelId="{4E54FFE5-EAFC-4338-98CB-28FF71B8612B}" type="presParOf" srcId="{7CA6D296-9B2B-4456-B44D-F40AC1803105}" destId="{8ABF06C5-4BAD-4A5C-B41B-C1868C439F39}" srcOrd="4" destOrd="0" presId="urn:microsoft.com/office/officeart/2005/8/layout/list1"/>
    <dgm:cxn modelId="{0933B48C-7FED-4B6A-9365-02D9A62FF353}" type="presParOf" srcId="{8ABF06C5-4BAD-4A5C-B41B-C1868C439F39}" destId="{4A58139F-2F23-44C0-BADF-DA5BDA596E13}" srcOrd="0" destOrd="0" presId="urn:microsoft.com/office/officeart/2005/8/layout/list1"/>
    <dgm:cxn modelId="{57E42698-2C4B-49D6-9454-04F39F6313C6}" type="presParOf" srcId="{8ABF06C5-4BAD-4A5C-B41B-C1868C439F39}" destId="{1D69C5B0-222F-44B9-AADA-5B8047FD6D13}" srcOrd="1" destOrd="0" presId="urn:microsoft.com/office/officeart/2005/8/layout/list1"/>
    <dgm:cxn modelId="{48989C3B-07D9-4E42-A8DE-E893844C4B2A}" type="presParOf" srcId="{7CA6D296-9B2B-4456-B44D-F40AC1803105}" destId="{50754515-D996-41FA-BCEA-70469FD83290}" srcOrd="5" destOrd="0" presId="urn:microsoft.com/office/officeart/2005/8/layout/list1"/>
    <dgm:cxn modelId="{63E3F53F-421C-4F48-ABB1-E1E9F945C539}" type="presParOf" srcId="{7CA6D296-9B2B-4456-B44D-F40AC1803105}" destId="{75D3DFE6-012D-416A-AE2A-B117FAE66ED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85D9E-B8B9-42FE-871B-590FBC69CCC0}">
      <dsp:nvSpPr>
        <dsp:cNvPr id="0" name=""/>
        <dsp:cNvSpPr/>
      </dsp:nvSpPr>
      <dsp:spPr>
        <a:xfrm>
          <a:off x="-5427711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C03EC-5C64-46AA-896A-B8917077420C}">
      <dsp:nvSpPr>
        <dsp:cNvPr id="0" name=""/>
        <dsp:cNvSpPr/>
      </dsp:nvSpPr>
      <dsp:spPr>
        <a:xfrm>
          <a:off x="840973" y="685813"/>
          <a:ext cx="7169406" cy="137143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857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latin typeface="Arial" charset="0"/>
            </a:rPr>
            <a:t>Aperçu</a:t>
          </a:r>
          <a:r>
            <a:rPr lang="en-US" sz="3000" b="1" kern="1200" dirty="0" smtClean="0">
              <a:latin typeface="Arial" charset="0"/>
            </a:rPr>
            <a:t> </a:t>
          </a:r>
          <a:r>
            <a:rPr lang="en-US" sz="3000" b="1" kern="1200" dirty="0" err="1" smtClean="0">
              <a:latin typeface="Arial" charset="0"/>
            </a:rPr>
            <a:t>général</a:t>
          </a:r>
          <a:r>
            <a:rPr lang="en-US" sz="3000" b="1" kern="1200" dirty="0" smtClean="0">
              <a:latin typeface="Arial" charset="0"/>
            </a:rPr>
            <a:t> du program SGP  </a:t>
          </a:r>
          <a:endParaRPr lang="en-US" sz="3000" kern="1200" dirty="0"/>
        </a:p>
      </dsp:txBody>
      <dsp:txXfrm>
        <a:off x="840973" y="685813"/>
        <a:ext cx="7169406" cy="1371435"/>
      </dsp:txXfrm>
    </dsp:sp>
    <dsp:sp modelId="{3153F29F-F76C-4066-8DFD-272EFFEF5C9E}">
      <dsp:nvSpPr>
        <dsp:cNvPr id="0" name=""/>
        <dsp:cNvSpPr/>
      </dsp:nvSpPr>
      <dsp:spPr>
        <a:xfrm>
          <a:off x="398119" y="892617"/>
          <a:ext cx="885707" cy="957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3FB4FD-6E58-45E3-8CE9-9E50C7E784D3}">
      <dsp:nvSpPr>
        <dsp:cNvPr id="0" name=""/>
        <dsp:cNvSpPr/>
      </dsp:nvSpPr>
      <dsp:spPr>
        <a:xfrm>
          <a:off x="840973" y="2743350"/>
          <a:ext cx="7169406" cy="137143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857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b="1" kern="1200" dirty="0" smtClean="0">
              <a:latin typeface="Arial" charset="0"/>
            </a:rPr>
            <a:t>Les exportations de la Tunisie vers les Etats-Unis dans le cadre du programme SGP</a:t>
          </a:r>
          <a:endParaRPr lang="en-US" sz="3000" b="1" kern="1200" dirty="0" smtClean="0">
            <a:latin typeface="Arial" charset="0"/>
          </a:endParaRPr>
        </a:p>
      </dsp:txBody>
      <dsp:txXfrm>
        <a:off x="840973" y="2743350"/>
        <a:ext cx="7169406" cy="1371435"/>
      </dsp:txXfrm>
    </dsp:sp>
    <dsp:sp modelId="{BF6D0636-8979-467C-8869-A62F04EEC727}">
      <dsp:nvSpPr>
        <dsp:cNvPr id="0" name=""/>
        <dsp:cNvSpPr/>
      </dsp:nvSpPr>
      <dsp:spPr>
        <a:xfrm>
          <a:off x="398119" y="2950154"/>
          <a:ext cx="885707" cy="957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2FA08-A2B4-4542-9B1E-F034B89A4693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06C29-07C1-4291-97BE-330BC53F0133}">
      <dsp:nvSpPr>
        <dsp:cNvPr id="0" name=""/>
        <dsp:cNvSpPr/>
      </dsp:nvSpPr>
      <dsp:spPr>
        <a:xfrm>
          <a:off x="609605" y="457201"/>
          <a:ext cx="7168972" cy="99060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628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latin typeface="+mj-lt"/>
            </a:rPr>
            <a:t>Ajouter des produits au SGP pour TOUS les pays ou les pays les moins avancés (s’ils ne sont pas exclus par loi)</a:t>
          </a:r>
          <a:endParaRPr lang="en-US" sz="1700" kern="1200" dirty="0"/>
        </a:p>
      </dsp:txBody>
      <dsp:txXfrm>
        <a:off x="609605" y="457201"/>
        <a:ext cx="7168972" cy="990600"/>
      </dsp:txXfrm>
    </dsp:sp>
    <dsp:sp modelId="{86E4046D-BF27-42AE-B123-C9824FACE4DF}">
      <dsp:nvSpPr>
        <dsp:cNvPr id="0" name=""/>
        <dsp:cNvSpPr/>
      </dsp:nvSpPr>
      <dsp:spPr>
        <a:xfrm>
          <a:off x="263738" y="603646"/>
          <a:ext cx="845724" cy="773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1F848E-FE7E-442B-97D4-5962F09DA113}">
      <dsp:nvSpPr>
        <dsp:cNvPr id="0" name=""/>
        <dsp:cNvSpPr/>
      </dsp:nvSpPr>
      <dsp:spPr>
        <a:xfrm>
          <a:off x="1046683" y="1981200"/>
          <a:ext cx="6808889" cy="99060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628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latin typeface="+mj-lt"/>
            </a:rPr>
            <a:t>Supprimer les produits: Limites de besoins concurrentiels (valeur en $ ou part en % ) --- peuvent être renoncés; ou pétition de la part de l'industrie américaine</a:t>
          </a:r>
          <a:endParaRPr lang="en-US" sz="1700" b="0" kern="1200" dirty="0">
            <a:latin typeface="+mj-lt"/>
          </a:endParaRPr>
        </a:p>
      </dsp:txBody>
      <dsp:txXfrm>
        <a:off x="1046683" y="1981200"/>
        <a:ext cx="6808889" cy="990600"/>
      </dsp:txXfrm>
    </dsp:sp>
    <dsp:sp modelId="{58414364-45ED-4E38-840E-3CB64E111D49}">
      <dsp:nvSpPr>
        <dsp:cNvPr id="0" name=""/>
        <dsp:cNvSpPr/>
      </dsp:nvSpPr>
      <dsp:spPr>
        <a:xfrm>
          <a:off x="623821" y="2089546"/>
          <a:ext cx="845724" cy="773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1FAA11-195F-4A8F-9A45-D7BA83606608}">
      <dsp:nvSpPr>
        <dsp:cNvPr id="0" name=""/>
        <dsp:cNvSpPr/>
      </dsp:nvSpPr>
      <dsp:spPr>
        <a:xfrm>
          <a:off x="609605" y="3505198"/>
          <a:ext cx="7168972" cy="99060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628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latin typeface="+mj-lt"/>
            </a:rPr>
            <a:t>Supprimer ou ajouter les avantages des pays du SGP </a:t>
          </a:r>
          <a:endParaRPr lang="en-US" sz="1700" b="1" kern="1200" dirty="0" smtClean="0">
            <a:latin typeface="+mj-lt"/>
          </a:endParaRPr>
        </a:p>
      </dsp:txBody>
      <dsp:txXfrm>
        <a:off x="609605" y="3505198"/>
        <a:ext cx="7168972" cy="990600"/>
      </dsp:txXfrm>
    </dsp:sp>
    <dsp:sp modelId="{474822A0-1D22-43B0-ADD5-86CED4428AFF}">
      <dsp:nvSpPr>
        <dsp:cNvPr id="0" name=""/>
        <dsp:cNvSpPr/>
      </dsp:nvSpPr>
      <dsp:spPr>
        <a:xfrm>
          <a:off x="263738" y="3575446"/>
          <a:ext cx="845724" cy="773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C88E0-467C-4BA5-A824-8DEFC68C4BD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82E7C-6078-4C98-9464-1F16A9774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0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6968" indent="-29114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566" indent="-23291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392" indent="-23291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217" indent="-23291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044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7870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3697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59523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B827029-194A-48E6-BBBF-4782F08FA9DE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29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6968" indent="-29114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566" indent="-23291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392" indent="-23291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217" indent="-23291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044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7870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3697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59523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958897-3D27-4349-AAF6-E11AAE14CC01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26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3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6968" indent="-29114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566" indent="-23291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392" indent="-23291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217" indent="-23291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044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7870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3697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59523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54D5DD2-A4A8-42B8-A94A-488CD7D3AE52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117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6968" indent="-29114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566" indent="-23291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392" indent="-23291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217" indent="-23291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044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7870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3697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59523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E818277-E6CD-4B81-93EE-52D9318BDD61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3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3739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229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6968" indent="-29114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566" indent="-23291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392" indent="-23291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217" indent="-23291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044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7870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3697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59523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AC6FF88-E662-47B4-AABE-72B97090AEFA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15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2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Fix bullets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94802" indent="-3056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22773" indent="-24455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711881" indent="-24455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200989" indent="-24455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90099" indent="-244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179208" indent="-244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68317" indent="-244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57425" indent="-244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51B3441-00BB-43DD-A81A-5B8EDC217419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17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89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6968" indent="-29114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566" indent="-23291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392" indent="-23291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217" indent="-23291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044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7870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3697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59523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0EF3BB1-4688-442B-A958-CB92D190C617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21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61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6968" indent="-29114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566" indent="-23291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392" indent="-23291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217" indent="-23291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044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7870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3697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59523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91E6EFD-D205-4397-BF9A-6309888F3087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22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06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6870" indent="-291104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414" indent="-23288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181" indent="-23288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5946" indent="-23288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1713" indent="-2328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7479" indent="-2328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3245" indent="-2328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59010" indent="-2328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91E6EFD-D205-4397-BF9A-6309888F3087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23</a:t>
            </a:fld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2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2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763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809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976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132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565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660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451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700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010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369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0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430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178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695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283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899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665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954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473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725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362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33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25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6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985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922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585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000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331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110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577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537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6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176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799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581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585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245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620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262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039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729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112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97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000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779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386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427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479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4602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009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211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332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2271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254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108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9504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710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254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351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4199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9581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8076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918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45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8034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158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1270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071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321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7882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41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4491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991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265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51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59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994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8218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629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5739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4655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7202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944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7031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75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65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4433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4261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5684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8187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5385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169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6581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1209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088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8635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36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5490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0842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7559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3396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3322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1146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807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8395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7768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2905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56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1542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4775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3732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743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2001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7963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757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9788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8854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2701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33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52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0943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755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5362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3549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080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2833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3279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861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641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27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010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6488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6482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1668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1219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1202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8271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4573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1620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5430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70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9257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1570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4494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2669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8462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6119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9359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6590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7734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632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89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653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0175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5548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750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3031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2735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1646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4638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7830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0153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79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3061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7864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4432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5700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4646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8032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0649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0597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3799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4483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6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1288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7062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7305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4098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8659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6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94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99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7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62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61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26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61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2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62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26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74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15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61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3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95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52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94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96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7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21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42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614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620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26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85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919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79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80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912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32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394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413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6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61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96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85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264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68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221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378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461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010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40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5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118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001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435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823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330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0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568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169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630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715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8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018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076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520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36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788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859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604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56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811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66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7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386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032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717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884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339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992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991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880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281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402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7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4122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90792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6494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628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40169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12615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6617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2071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15182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09649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967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42286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5611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4075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9259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5403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5849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58631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1961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7886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1732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C287E-3008-40AF-9D6E-A22A8430D74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7464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en.wikipedia.org/wiki/Image:Flag_of_the_United_States.svg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rulings.cbp.gov/index.asp" TargetMode="External"/><Relationship Id="rId1" Type="http://schemas.openxmlformats.org/officeDocument/2006/relationships/slideLayout" Target="../slideLayouts/slideLayout1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3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en.wikipedia.org/wiki/Image:Flag_of_the_United_States.sv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web.usitc.gov/scripts/tariff_current.asp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94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1292225" y="4377511"/>
            <a:ext cx="9144000" cy="4719638"/>
          </a:xfrm>
          <a:prstGeom prst="ellipse">
            <a:avLst/>
          </a:prstGeom>
          <a:solidFill>
            <a:srgbClr val="99CCFF"/>
          </a:solidFill>
          <a:ln>
            <a:headEnd type="none" w="med" len="med"/>
            <a:tailEnd type="none" w="med" len="med"/>
          </a:ln>
          <a:effectLst>
            <a:softEdge rad="635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4" name="Picture 6" descr="C:\Users\weaver_m\AppData\Local\Microsoft\Windows\Temporary Internet Files\Content.IE5\DH4SF8EK\MP9004278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45" y="1828800"/>
            <a:ext cx="3282106" cy="3505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76200"/>
            <a:ext cx="9144000" cy="1905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sz="3000" b="1" dirty="0">
                <a:solidFill>
                  <a:schemeClr val="tx1"/>
                </a:solidFill>
              </a:rPr>
              <a:t>LE SYSTÈME GÉNÉRALISÉ </a:t>
            </a:r>
            <a:r>
              <a:rPr lang="fr-FR" sz="3000" b="1" dirty="0" smtClean="0">
                <a:solidFill>
                  <a:schemeClr val="tx1"/>
                </a:solidFill>
              </a:rPr>
              <a:t/>
            </a:r>
            <a:br>
              <a:rPr lang="fr-FR" sz="3000" b="1" dirty="0" smtClean="0">
                <a:solidFill>
                  <a:schemeClr val="tx1"/>
                </a:solidFill>
              </a:rPr>
            </a:br>
            <a:r>
              <a:rPr lang="fr-FR" sz="3000" b="1" dirty="0" smtClean="0">
                <a:solidFill>
                  <a:schemeClr val="tx1"/>
                </a:solidFill>
              </a:rPr>
              <a:t>DES </a:t>
            </a:r>
            <a:r>
              <a:rPr lang="fr-FR" sz="3000" b="1" dirty="0">
                <a:solidFill>
                  <a:schemeClr val="tx1"/>
                </a:solidFill>
              </a:rPr>
              <a:t>PRÉFERENCES </a:t>
            </a:r>
            <a:br>
              <a:rPr lang="fr-FR" sz="3000" b="1" dirty="0">
                <a:solidFill>
                  <a:schemeClr val="tx1"/>
                </a:solidFill>
              </a:rPr>
            </a:br>
            <a:r>
              <a:rPr lang="fr-FR" sz="3000" b="1" dirty="0" smtClean="0">
                <a:solidFill>
                  <a:schemeClr val="tx1"/>
                </a:solidFill>
              </a:rPr>
              <a:t>(SGP)</a:t>
            </a:r>
            <a:endParaRPr lang="fr-FR" sz="3000" b="1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153903"/>
            <a:ext cx="9144000" cy="1728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Erland Herfindahl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Assistant </a:t>
            </a:r>
            <a:r>
              <a:rPr lang="en-US" sz="2400" b="1" dirty="0" err="1" smtClean="0">
                <a:solidFill>
                  <a:srgbClr val="FFC000"/>
                </a:solidFill>
                <a:latin typeface="Arial" charset="0"/>
              </a:rPr>
              <a:t>Adjoint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au </a:t>
            </a:r>
            <a:r>
              <a:rPr lang="en-US" sz="2400" b="1" dirty="0" err="1">
                <a:solidFill>
                  <a:srgbClr val="FFC000"/>
                </a:solidFill>
                <a:latin typeface="Arial" charset="0"/>
              </a:rPr>
              <a:t>Représentant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 du C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ommerce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des Etas-Unis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Avril 2017</a:t>
            </a:r>
            <a:endParaRPr lang="en-US" sz="2400" b="1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D1B07-93AD-4844-84F9-77189CC82B0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221" name="Picture 6" descr=" National flag and ensign. Flag ratio: 10:19">
            <a:hlinkClick r:id="rId5" tooltip=" National flag and ensign. Flag ratio: 10:19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05859"/>
            <a:ext cx="293431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Brazil Flag"/>
          <p:cNvSpPr>
            <a:spLocks noChangeAspect="1" noChangeArrowheads="1"/>
          </p:cNvSpPr>
          <p:nvPr/>
        </p:nvSpPr>
        <p:spPr bwMode="auto">
          <a:xfrm>
            <a:off x="1447800" y="28148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2" descr="Image resul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6" y="2744469"/>
            <a:ext cx="2726217" cy="18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Les exportations de la </a:t>
            </a:r>
            <a:r>
              <a:rPr lang="en-US" sz="3600" b="1" dirty="0" err="1" smtClean="0"/>
              <a:t>Tunisie</a:t>
            </a:r>
            <a:r>
              <a:rPr lang="en-US" sz="3600" b="1" dirty="0" smtClean="0"/>
              <a:t> par </a:t>
            </a:r>
            <a:r>
              <a:rPr lang="en-US" sz="3600" b="1" dirty="0" err="1" smtClean="0"/>
              <a:t>secteur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2016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312098"/>
              </p:ext>
            </p:extLst>
          </p:nvPr>
        </p:nvGraphicFramePr>
        <p:xfrm>
          <a:off x="381000" y="1676400"/>
          <a:ext cx="8382000" cy="483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915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r>
              <a:rPr lang="fr-FR" sz="3600" dirty="0"/>
              <a:t>Les Exportations de la Tunisie Vers les </a:t>
            </a:r>
            <a:r>
              <a:rPr lang="fr-FR" sz="3600" dirty="0" smtClean="0"/>
              <a:t>Etats-Unis en 2016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r>
              <a:rPr lang="fr-FR" sz="2800" dirty="0"/>
              <a:t>Exportations totales: 380 millions de dollars</a:t>
            </a:r>
          </a:p>
          <a:p>
            <a:r>
              <a:rPr lang="fr-FR" sz="2800" dirty="0"/>
              <a:t>Aucun programme </a:t>
            </a:r>
            <a:r>
              <a:rPr lang="fr-FR" sz="2800" dirty="0" smtClean="0"/>
              <a:t>réclamé: </a:t>
            </a:r>
            <a:r>
              <a:rPr lang="fr-FR" sz="2800" dirty="0"/>
              <a:t>266 millions de dollars</a:t>
            </a:r>
          </a:p>
          <a:p>
            <a:r>
              <a:rPr lang="fr-FR" sz="2800" dirty="0" smtClean="0"/>
              <a:t>SGP: </a:t>
            </a:r>
            <a:r>
              <a:rPr lang="fr-FR" sz="2800" dirty="0"/>
              <a:t>114 millions de dollars </a:t>
            </a:r>
            <a:r>
              <a:rPr lang="fr-FR" sz="2800" dirty="0" smtClean="0"/>
              <a:t>– le 13</a:t>
            </a:r>
            <a:r>
              <a:rPr lang="fr-FR" sz="2800" baseline="30000" dirty="0" smtClean="0"/>
              <a:t>e</a:t>
            </a:r>
            <a:r>
              <a:rPr lang="fr-FR" sz="2800" dirty="0" smtClean="0"/>
              <a:t> plus grand </a:t>
            </a:r>
            <a:r>
              <a:rPr lang="fr-FR" sz="2800" dirty="0"/>
              <a:t>exportateur de </a:t>
            </a:r>
            <a:r>
              <a:rPr lang="fr-FR" sz="2800" dirty="0" smtClean="0"/>
              <a:t>SGP </a:t>
            </a:r>
            <a:r>
              <a:rPr lang="fr-FR" sz="2800" dirty="0"/>
              <a:t>aux États-Unis</a:t>
            </a:r>
          </a:p>
          <a:p>
            <a:r>
              <a:rPr lang="fr-FR" sz="2800" dirty="0"/>
              <a:t>80% des exportations de </a:t>
            </a:r>
            <a:r>
              <a:rPr lang="fr-FR" sz="2800" dirty="0" smtClean="0"/>
              <a:t>SGP </a:t>
            </a:r>
            <a:r>
              <a:rPr lang="fr-FR" sz="2800" dirty="0"/>
              <a:t>sont agricoles (notamment les dattes et l'huile d'olive)</a:t>
            </a:r>
          </a:p>
          <a:p>
            <a:r>
              <a:rPr lang="fr-FR" sz="2800" dirty="0"/>
              <a:t>20% des exportations SGP sont </a:t>
            </a:r>
            <a:r>
              <a:rPr lang="fr-FR" sz="2800" dirty="0" smtClean="0"/>
              <a:t>manufacturés (les </a:t>
            </a:r>
            <a:r>
              <a:rPr lang="fr-FR" sz="2800" dirty="0"/>
              <a:t>produits </a:t>
            </a:r>
            <a:r>
              <a:rPr lang="fr-FR" sz="2800" dirty="0" smtClean="0"/>
              <a:t>électriques, notamment)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23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Les Exportations </a:t>
            </a:r>
            <a:r>
              <a:rPr lang="en-US" sz="2800" b="1" dirty="0" err="1" smtClean="0"/>
              <a:t>Principales</a:t>
            </a:r>
            <a:r>
              <a:rPr lang="en-US" sz="2800" b="1" dirty="0" smtClean="0"/>
              <a:t> de La </a:t>
            </a:r>
            <a:r>
              <a:rPr lang="en-US" sz="2800" b="1" dirty="0" err="1" smtClean="0"/>
              <a:t>Tunisie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vers</a:t>
            </a:r>
            <a:r>
              <a:rPr lang="en-US" sz="2800" b="1" dirty="0" smtClean="0"/>
              <a:t> les Etas-Unis </a:t>
            </a:r>
            <a:r>
              <a:rPr lang="en-US" sz="2800" b="1" dirty="0" err="1" smtClean="0"/>
              <a:t>dans</a:t>
            </a:r>
            <a:r>
              <a:rPr lang="en-US" sz="2800" b="1" dirty="0" smtClean="0"/>
              <a:t> le cadre du SGP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055945"/>
              </p:ext>
            </p:extLst>
          </p:nvPr>
        </p:nvGraphicFramePr>
        <p:xfrm>
          <a:off x="228602" y="1600202"/>
          <a:ext cx="8686799" cy="4109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598"/>
                <a:gridCol w="533400"/>
                <a:gridCol w="5257800"/>
                <a:gridCol w="1524001"/>
              </a:tblGrid>
              <a:tr h="685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Le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Chiffre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 du HTS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Taux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droit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 SGP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Brève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 description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Les importations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dans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 le cadre du SGP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1509.10.40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Huile d'olive vierge et ses fractions, même raffinées, non modifiées chimiquement, pesant avec le conteneur immédiat de 18 kg ou plus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$49,157,708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3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1509.10.20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Huile d'olive vierge et ses fractions, même raffinées, non modifiées chimiquement, pesant le récipient immédiat </a:t>
                      </a:r>
                      <a:r>
                        <a:rPr lang="en-US" sz="1400" dirty="0" err="1" smtClean="0">
                          <a:effectLst/>
                        </a:rPr>
                        <a:t>en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dessous</a:t>
                      </a:r>
                      <a:r>
                        <a:rPr lang="en-US" sz="1400" dirty="0" smtClean="0">
                          <a:effectLst/>
                        </a:rPr>
                        <a:t> de 18 </a:t>
                      </a:r>
                      <a:r>
                        <a:rPr lang="en-US" sz="1400" dirty="0">
                          <a:effectLst/>
                        </a:rPr>
                        <a:t>kg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$14,089,336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99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0804.10.60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Dates, fraîches ou séchées, entières, sans puits, emballées dans des unités pesant plus de 4,6 kg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$12,701,542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3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8501.40.20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Moteurs à courant alternatif </a:t>
                      </a:r>
                      <a:r>
                        <a:rPr lang="fr-FR" sz="1400" dirty="0" err="1" smtClean="0">
                          <a:effectLst/>
                        </a:rPr>
                        <a:t>nesi</a:t>
                      </a:r>
                      <a:r>
                        <a:rPr lang="fr-FR" sz="1400" dirty="0" smtClean="0">
                          <a:effectLst/>
                        </a:rPr>
                        <a:t>, monophasé, dépassant 37,5 W mais ne dépassant pas 74,6 W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$8,284,644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3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1509.90.40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Huile d'olive, autre</a:t>
                      </a:r>
                      <a:r>
                        <a:rPr lang="fr-FR" sz="1400" baseline="0" dirty="0" smtClean="0">
                          <a:effectLst/>
                        </a:rPr>
                        <a:t> que </a:t>
                      </a:r>
                      <a:r>
                        <a:rPr lang="fr-FR" sz="1400" dirty="0" smtClean="0">
                          <a:effectLst/>
                        </a:rPr>
                        <a:t>l'huile d'olive vierge, et ses fractions, non modifiées chimiquement, pesant avec le récipient immédiat de 18 kg ou plus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$7,981,668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51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Les exportations </a:t>
            </a:r>
            <a:r>
              <a:rPr lang="en-US" sz="4000" b="1" dirty="0" err="1"/>
              <a:t>t</a:t>
            </a:r>
            <a:r>
              <a:rPr lang="en-US" sz="4000" b="1" dirty="0" err="1" smtClean="0"/>
              <a:t>unisiennes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dattes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dans</a:t>
            </a:r>
            <a:r>
              <a:rPr lang="en-US" sz="4000" b="1" dirty="0" smtClean="0"/>
              <a:t> le cadre du SGP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HTS 0804.10.60</a:t>
            </a:r>
          </a:p>
          <a:p>
            <a:r>
              <a:rPr lang="en-US" sz="2800" dirty="0" smtClean="0"/>
              <a:t>4.2% droit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fr-FR" sz="2800" dirty="0"/>
              <a:t>L'Algérie, Israël et le </a:t>
            </a:r>
            <a:r>
              <a:rPr lang="fr-FR" sz="2800" dirty="0" smtClean="0"/>
              <a:t>Pakistan livrent </a:t>
            </a:r>
            <a:r>
              <a:rPr lang="fr-FR" sz="2800" dirty="0"/>
              <a:t>également </a:t>
            </a:r>
            <a:r>
              <a:rPr lang="fr-FR" sz="2800" dirty="0" smtClean="0"/>
              <a:t>sous SGP </a:t>
            </a:r>
            <a:r>
              <a:rPr lang="fr-FR" sz="2800" dirty="0"/>
              <a:t>ou </a:t>
            </a:r>
            <a:r>
              <a:rPr lang="fr-FR" sz="2800" dirty="0" smtClean="0"/>
              <a:t>FTA</a:t>
            </a:r>
            <a:endParaRPr lang="en-US" sz="2800" dirty="0"/>
          </a:p>
          <a:p>
            <a:r>
              <a:rPr lang="en-US" sz="2800" dirty="0"/>
              <a:t>4.2% </a:t>
            </a:r>
            <a:r>
              <a:rPr lang="en-US" sz="2800" dirty="0" smtClean="0"/>
              <a:t>de Chine, </a:t>
            </a:r>
            <a:r>
              <a:rPr lang="en-US" sz="2800" dirty="0" err="1" smtClean="0"/>
              <a:t>L’Arabie</a:t>
            </a:r>
            <a:r>
              <a:rPr lang="en-US" sz="2800" dirty="0" smtClean="0"/>
              <a:t> </a:t>
            </a:r>
            <a:r>
              <a:rPr lang="en-US" sz="2800" dirty="0" err="1" smtClean="0"/>
              <a:t>Saudite</a:t>
            </a:r>
            <a:r>
              <a:rPr lang="en-US" sz="2800" dirty="0" smtClean="0"/>
              <a:t>, des </a:t>
            </a:r>
            <a:r>
              <a:rPr lang="en-US" sz="2800" dirty="0" err="1" smtClean="0"/>
              <a:t>Emirats</a:t>
            </a:r>
            <a:endParaRPr lang="en-US" sz="2800" dirty="0" smtClean="0"/>
          </a:p>
          <a:p>
            <a:r>
              <a:rPr lang="en-US" sz="2800" dirty="0" smtClean="0"/>
              <a:t>La </a:t>
            </a:r>
            <a:r>
              <a:rPr lang="en-US" sz="2800" dirty="0" err="1" smtClean="0"/>
              <a:t>Tunisie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 la source </a:t>
            </a:r>
            <a:r>
              <a:rPr lang="en-US" sz="2800" dirty="0" err="1" smtClean="0"/>
              <a:t>numéro</a:t>
            </a:r>
            <a:r>
              <a:rPr lang="en-US" sz="2800" dirty="0" smtClean="0"/>
              <a:t> 1 pour les Etas-Unis.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20669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52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81689" y="667246"/>
            <a:ext cx="7429500" cy="774997"/>
          </a:xfrm>
        </p:spPr>
        <p:txBody>
          <a:bodyPr/>
          <a:lstStyle/>
          <a:p>
            <a:pPr algn="ctr"/>
            <a:r>
              <a:rPr lang="en-US" sz="2400" dirty="0" smtClean="0"/>
              <a:t>Les </a:t>
            </a:r>
            <a:r>
              <a:rPr lang="en-US" sz="2400" dirty="0" err="1" smtClean="0"/>
              <a:t>produits</a:t>
            </a:r>
            <a:r>
              <a:rPr lang="en-US" sz="2400" dirty="0" smtClean="0"/>
              <a:t> </a:t>
            </a:r>
            <a:r>
              <a:rPr lang="en-US" sz="2400" dirty="0" err="1" smtClean="0"/>
              <a:t>tunisiens</a:t>
            </a:r>
            <a:r>
              <a:rPr lang="en-US" sz="2400" dirty="0" smtClean="0"/>
              <a:t> </a:t>
            </a:r>
            <a:r>
              <a:rPr lang="en-US" sz="2400" dirty="0" err="1" smtClean="0"/>
              <a:t>ayant</a:t>
            </a:r>
            <a:r>
              <a:rPr lang="en-US" sz="2400" dirty="0" smtClean="0"/>
              <a:t> </a:t>
            </a:r>
            <a:r>
              <a:rPr lang="en-US" sz="2400" dirty="0" err="1" smtClean="0"/>
              <a:t>payé</a:t>
            </a:r>
            <a:r>
              <a:rPr lang="en-US" sz="2400" dirty="0" smtClean="0"/>
              <a:t> des droits de </a:t>
            </a:r>
            <a:r>
              <a:rPr lang="en-US" sz="2400" dirty="0" err="1" smtClean="0"/>
              <a:t>douanes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éligibles</a:t>
            </a:r>
            <a:r>
              <a:rPr lang="en-US" sz="2400" dirty="0" smtClean="0"/>
              <a:t> au SGP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889121"/>
              </p:ext>
            </p:extLst>
          </p:nvPr>
        </p:nvGraphicFramePr>
        <p:xfrm>
          <a:off x="76200" y="1828801"/>
          <a:ext cx="8991599" cy="4773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7597"/>
                <a:gridCol w="784603"/>
                <a:gridCol w="3886200"/>
                <a:gridCol w="1371600"/>
                <a:gridCol w="1371599"/>
              </a:tblGrid>
              <a:tr h="8381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  <a:effectLst/>
                        </a:rPr>
                        <a:t>Numéro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HTS</a:t>
                      </a:r>
                      <a:endParaRPr lang="en-US" sz="16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Taux de droit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Non SGP</a:t>
                      </a:r>
                      <a:endParaRPr lang="fr-FR" sz="1600" baseline="0" dirty="0">
                        <a:solidFill>
                          <a:schemeClr val="accent3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err="1" smtClean="0">
                          <a:solidFill>
                            <a:schemeClr val="accent3"/>
                          </a:solidFill>
                          <a:effectLst/>
                        </a:rPr>
                        <a:t>Brève</a:t>
                      </a:r>
                      <a:r>
                        <a:rPr lang="en-US" sz="16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 description</a:t>
                      </a:r>
                      <a:endParaRPr lang="en-US" sz="1600" baseline="0" dirty="0">
                        <a:solidFill>
                          <a:schemeClr val="accent3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Les importations des Etats-Unis dans le cadre du SGP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Importations don’t les droits </a:t>
                      </a:r>
                      <a:r>
                        <a:rPr lang="en-US" sz="1600" baseline="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sont</a:t>
                      </a:r>
                      <a:r>
                        <a:rPr lang="en-US" sz="1600" baseline="0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payés</a:t>
                      </a:r>
                      <a:endParaRPr lang="en-US" sz="1600" baseline="0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</a:rPr>
                        <a:t>8536.50.90</a:t>
                      </a:r>
                      <a:endParaRPr lang="en-US" sz="16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</a:rPr>
                        <a:t>2.0</a:t>
                      </a:r>
                      <a:endParaRPr lang="en-US" sz="16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Commutateurs NDNCA, pour la commutation ou le raccordement à des circuits électriques, pour une tension ne dépassant pas 1 000 V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</a:rPr>
                        <a:t>$337,427</a:t>
                      </a:r>
                      <a:endParaRPr lang="en-US" sz="16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</a:rPr>
                        <a:t>$9,451,292</a:t>
                      </a:r>
                      <a:endParaRPr lang="en-US" sz="16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</a:rPr>
                        <a:t>8536.20.00</a:t>
                      </a:r>
                      <a:endParaRPr lang="en-US" sz="16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effectLst/>
                        </a:rPr>
                        <a:t>2.7</a:t>
                      </a:r>
                      <a:endParaRPr lang="en-US" sz="16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Disjoncteurs automatiques, pour une tension n'excédant pas    1 000 V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effectLst/>
                        </a:rPr>
                        <a:t>$0</a:t>
                      </a:r>
                      <a:endParaRPr lang="en-US" sz="16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effectLst/>
                        </a:rPr>
                        <a:t>$2,976,106</a:t>
                      </a:r>
                      <a:endParaRPr lang="en-US" sz="16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</a:rPr>
                        <a:t>9032.10.00</a:t>
                      </a:r>
                      <a:endParaRPr lang="en-US" sz="16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effectLst/>
                        </a:rPr>
                        <a:t>1.7</a:t>
                      </a:r>
                      <a:endParaRPr lang="en-US" sz="16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Thermostats </a:t>
                      </a:r>
                      <a:r>
                        <a:rPr lang="en-US" sz="16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automatiques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effectLst/>
                        </a:rPr>
                        <a:t>$494,982</a:t>
                      </a:r>
                      <a:endParaRPr lang="en-US" sz="16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effectLst/>
                        </a:rPr>
                        <a:t>$2,446,569</a:t>
                      </a:r>
                      <a:endParaRPr lang="en-US" sz="16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</a:rPr>
                        <a:t>8504.40.95</a:t>
                      </a:r>
                      <a:endParaRPr lang="en-US" sz="16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effectLst/>
                        </a:rPr>
                        <a:t>1.1</a:t>
                      </a:r>
                      <a:endParaRPr lang="en-US" sz="16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Convertisseurs statiques (par exemple, redresseurs), NDNCA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</a:rPr>
                        <a:t>$0</a:t>
                      </a:r>
                      <a:endParaRPr lang="en-US" sz="16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>
                          <a:effectLst/>
                        </a:rPr>
                        <a:t>$2,211,810</a:t>
                      </a:r>
                      <a:endParaRPr lang="en-US" sz="16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</a:rPr>
                        <a:t>8536.69.80</a:t>
                      </a:r>
                      <a:endParaRPr lang="en-US" sz="16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</a:rPr>
                        <a:t>2.7</a:t>
                      </a:r>
                      <a:endParaRPr lang="en-US" sz="16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Fiches et prises pour le raccordement à des circuits électriques, pour une tension ne dépassant pas 1 000 V, NDNCA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</a:rPr>
                        <a:t>$429,447</a:t>
                      </a:r>
                      <a:endParaRPr lang="en-US" sz="16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</a:rPr>
                        <a:t>$2,192,288</a:t>
                      </a:r>
                      <a:endParaRPr lang="en-US" sz="16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98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940BA37-73DB-4C40-ADB6-F9A91FE11D0A}" type="slidenum">
              <a:rPr lang="en-US" sz="120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39825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fr-FR" sz="3200" b="1" i="1" dirty="0">
                <a:solidFill>
                  <a:schemeClr val="tx1"/>
                </a:solidFill>
              </a:rPr>
              <a:t>Comment se qualifier pour un traitement sans droit de douane </a:t>
            </a:r>
            <a:r>
              <a:rPr lang="fr-FR" sz="3200" b="1" i="1" dirty="0" smtClean="0">
                <a:solidFill>
                  <a:schemeClr val="tx1"/>
                </a:solidFill>
              </a:rPr>
              <a:t>dans le cadre du SGP</a:t>
            </a:r>
            <a:endParaRPr lang="en-US" sz="3200" b="1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33448497"/>
              </p:ext>
            </p:extLst>
          </p:nvPr>
        </p:nvGraphicFramePr>
        <p:xfrm>
          <a:off x="228600" y="1371600"/>
          <a:ext cx="86868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69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8839200" cy="5517729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Au-delà des économies de </a:t>
            </a:r>
            <a:r>
              <a:rPr lang="fr-FR" sz="24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droit</a:t>
            </a:r>
            <a:r>
              <a:rPr lang="en-US" sz="24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en-US" sz="22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exportations de </a:t>
            </a:r>
            <a:r>
              <a:rPr lang="en-US" sz="2200" dirty="0" err="1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n’importe</a:t>
            </a:r>
            <a:r>
              <a:rPr lang="en-US" sz="22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</a:t>
            </a:r>
            <a:r>
              <a:rPr lang="en-US" sz="22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pays </a:t>
            </a:r>
            <a:r>
              <a:rPr lang="en-US" sz="2200" dirty="0" err="1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doivent</a:t>
            </a:r>
            <a:r>
              <a:rPr lang="en-US" sz="22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en-US" sz="2200" dirty="0" err="1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2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competitives</a:t>
            </a:r>
            <a:endParaRPr lang="en-US" sz="22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2" indent="-342892" eaLnBrk="0" fontAlgn="base" hangingPunct="0">
              <a:buFont typeface="Symbol" panose="05050102010706020507" pitchFamily="18" charset="2"/>
              <a:buChar char=""/>
            </a:pPr>
            <a:r>
              <a:rPr lang="fr-FR" sz="32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Contrôle de qualité</a:t>
            </a:r>
          </a:p>
          <a:p>
            <a:pPr marL="342892" indent="-342892" eaLnBrk="0" fontAlgn="base" hangingPunct="0">
              <a:buFont typeface="Symbol" panose="05050102010706020507" pitchFamily="18" charset="2"/>
              <a:buChar char=""/>
            </a:pPr>
            <a:endParaRPr lang="fr-FR" sz="3200" dirty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 eaLnBrk="0" fontAlgn="base" hangingPunct="0">
              <a:buFont typeface="Symbol" panose="05050102010706020507" pitchFamily="18" charset="2"/>
              <a:buChar char=""/>
            </a:pPr>
            <a:r>
              <a:rPr lang="fr-FR" sz="32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Exécution rapide des commandes</a:t>
            </a:r>
          </a:p>
          <a:p>
            <a:pPr marL="342892" indent="-342892" eaLnBrk="0" fontAlgn="base" hangingPunct="0">
              <a:buFont typeface="Symbol" panose="05050102010706020507" pitchFamily="18" charset="2"/>
              <a:buChar char=""/>
            </a:pPr>
            <a:endParaRPr lang="fr-FR" sz="3200" dirty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 eaLnBrk="0" fontAlgn="base" hangingPunct="0">
              <a:buFont typeface="Symbol" panose="05050102010706020507" pitchFamily="18" charset="2"/>
              <a:buChar char=""/>
            </a:pPr>
            <a:r>
              <a:rPr lang="fr-FR" sz="32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Capable de s'adapter rapidement aux nouvelles exigences</a:t>
            </a:r>
          </a:p>
          <a:p>
            <a:pPr marL="342892" indent="-342892" eaLnBrk="0" fontAlgn="base" hangingPunct="0">
              <a:buFont typeface="Symbol" panose="05050102010706020507" pitchFamily="18" charset="2"/>
              <a:buChar char=""/>
            </a:pPr>
            <a:endParaRPr lang="fr-FR" sz="3200" dirty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 eaLnBrk="0" fontAlgn="base" hangingPunct="0">
              <a:buFont typeface="Symbol" panose="05050102010706020507" pitchFamily="18" charset="2"/>
              <a:buChar char=""/>
            </a:pPr>
            <a:r>
              <a:rPr lang="fr-FR" sz="32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Normes </a:t>
            </a:r>
            <a:r>
              <a:rPr lang="fr-FR" sz="3200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travail élevées</a:t>
            </a:r>
            <a:r>
              <a:rPr lang="en-US" sz="66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6600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clip art 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0"/>
            <a:ext cx="3248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92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aver_m\AppData\Local\Microsoft\Windows\Temporary Internet Files\Content.IE5\BVP4JXWN\MP900289290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t="5520" r="2957" b="15479"/>
          <a:stretch/>
        </p:blipFill>
        <p:spPr bwMode="auto">
          <a:xfrm flipH="1">
            <a:off x="23649" y="1457562"/>
            <a:ext cx="9120352" cy="5060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owchart: Connector 17"/>
          <p:cNvSpPr/>
          <p:nvPr/>
        </p:nvSpPr>
        <p:spPr bwMode="auto">
          <a:xfrm>
            <a:off x="4522502" y="388282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 bwMode="auto">
          <a:xfrm>
            <a:off x="3530525" y="516951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 bwMode="auto">
          <a:xfrm>
            <a:off x="5562601" y="26347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 bwMode="auto">
          <a:xfrm>
            <a:off x="2648783" y="6394269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 bwMode="auto">
          <a:xfrm>
            <a:off x="6365391" y="1358834"/>
            <a:ext cx="457200" cy="457200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8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F046051-6541-4B79-9CD6-FEC4CB1C0125}" type="slidenum">
              <a:rPr lang="en-US" sz="120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49" y="76200"/>
            <a:ext cx="9144000" cy="1139825"/>
          </a:xfrm>
        </p:spPr>
        <p:txBody>
          <a:bodyPr anchor="b" anchorCtr="0"/>
          <a:lstStyle/>
          <a:p>
            <a:pPr algn="l" eaLnBrk="1" hangingPunct="1">
              <a:defRPr/>
            </a:pPr>
            <a:r>
              <a:rPr lang="fr-FR" sz="3600" b="1" dirty="0">
                <a:solidFill>
                  <a:schemeClr val="tx1"/>
                </a:solidFill>
              </a:rPr>
              <a:t>Comment augmenter les importations hors taxes libre </a:t>
            </a:r>
            <a:r>
              <a:rPr lang="fr-FR" sz="3600" b="1" dirty="0" smtClean="0">
                <a:solidFill>
                  <a:schemeClr val="tx1"/>
                </a:solidFill>
              </a:rPr>
              <a:t>aux </a:t>
            </a:r>
            <a:r>
              <a:rPr lang="fr-FR" sz="3600" b="1" dirty="0">
                <a:solidFill>
                  <a:schemeClr val="tx1"/>
                </a:solidFill>
              </a:rPr>
              <a:t>U.S</a:t>
            </a:r>
            <a:r>
              <a:rPr lang="en-US" sz="4200" b="1" dirty="0" smtClean="0">
                <a:solidFill>
                  <a:schemeClr val="tx1"/>
                </a:solidFill>
              </a:rPr>
              <a:t>. </a:t>
            </a:r>
            <a:endParaRPr lang="en-US" sz="42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6821" y="5545167"/>
            <a:ext cx="3886200" cy="941358"/>
            <a:chOff x="2091419" y="3860692"/>
            <a:chExt cx="1688998" cy="452953"/>
          </a:xfrm>
          <a:solidFill>
            <a:schemeClr val="accent3">
              <a:lumMod val="75000"/>
              <a:alpha val="54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6" name="Rounded Rectangle 15"/>
            <p:cNvSpPr/>
            <p:nvPr/>
          </p:nvSpPr>
          <p:spPr>
            <a:xfrm>
              <a:off x="2091419" y="3860692"/>
              <a:ext cx="1688998" cy="452953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2113530" y="3882803"/>
              <a:ext cx="1644776" cy="4087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7505" tIns="22860" rIns="22860" bIns="22860" numCol="1" spcCol="1270" anchor="ctr" anchorCtr="0">
              <a:noAutofit/>
            </a:bodyPr>
            <a:lstStyle/>
            <a:p>
              <a:pPr defTabSz="26669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>
                  <a:solidFill>
                    <a:srgbClr val="FFFFFF"/>
                  </a:solidFill>
                  <a:latin typeface="Arial"/>
                </a:rPr>
                <a:t>Envisager des produits avec un avantage SGP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14501" y="4242612"/>
            <a:ext cx="3886200" cy="941358"/>
            <a:chOff x="3607524" y="3313960"/>
            <a:chExt cx="1688998" cy="452953"/>
          </a:xfrm>
          <a:solidFill>
            <a:schemeClr val="accent3">
              <a:lumMod val="75000"/>
              <a:alpha val="54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3607524" y="3313960"/>
              <a:ext cx="1688998" cy="452953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6"/>
            <p:cNvSpPr/>
            <p:nvPr/>
          </p:nvSpPr>
          <p:spPr>
            <a:xfrm>
              <a:off x="3690317" y="3377393"/>
              <a:ext cx="1589646" cy="36045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7505" tIns="22860" rIns="22860" bIns="22860" numCol="1" spcCol="1270" anchor="ctr" anchorCtr="0">
              <a:noAutofit/>
            </a:bodyPr>
            <a:lstStyle/>
            <a:p>
              <a:pPr defTabSz="26669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b="1" dirty="0">
                  <a:solidFill>
                    <a:srgbClr val="FFFFFF"/>
                  </a:solidFill>
                  <a:latin typeface="Arial"/>
                </a:rPr>
                <a:t>Identifiez les produits </a:t>
              </a:r>
              <a:r>
                <a:rPr lang="fr-FR" sz="1500" b="1" dirty="0" smtClean="0">
                  <a:solidFill>
                    <a:srgbClr val="FFFFFF"/>
                  </a:solidFill>
                  <a:latin typeface="Arial"/>
                </a:rPr>
                <a:t>admissibles par le SGP </a:t>
              </a:r>
              <a:r>
                <a:rPr lang="fr-FR" sz="1500" b="1" dirty="0">
                  <a:solidFill>
                    <a:srgbClr val="FFFFFF"/>
                  </a:solidFill>
                  <a:latin typeface="Arial"/>
                </a:rPr>
                <a:t>que vous exportez vers d'autres marchés</a:t>
              </a:r>
              <a:endParaRPr lang="en-US" sz="1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77383" y="3020080"/>
            <a:ext cx="3886200" cy="941358"/>
            <a:chOff x="4253055" y="2451792"/>
            <a:chExt cx="1688998" cy="452953"/>
          </a:xfrm>
          <a:solidFill>
            <a:schemeClr val="accent3">
              <a:lumMod val="75000"/>
              <a:alpha val="54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4253055" y="2451792"/>
              <a:ext cx="1688998" cy="452953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8"/>
            <p:cNvSpPr/>
            <p:nvPr/>
          </p:nvSpPr>
          <p:spPr>
            <a:xfrm>
              <a:off x="4275166" y="2473903"/>
              <a:ext cx="1644776" cy="4087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7505" tIns="22860" rIns="22860" bIns="22860" numCol="1" spcCol="1270" anchor="ctr" anchorCtr="0">
              <a:noAutofit/>
            </a:bodyPr>
            <a:lstStyle/>
            <a:p>
              <a:pPr defTabSz="26669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 smtClean="0">
                  <a:solidFill>
                    <a:srgbClr val="FFFFFF"/>
                  </a:solidFill>
                  <a:latin typeface="Arial"/>
                </a:rPr>
                <a:t>S’assurer que </a:t>
              </a:r>
              <a:r>
                <a:rPr lang="fr-FR" b="1" dirty="0">
                  <a:solidFill>
                    <a:srgbClr val="FFFFFF"/>
                  </a:solidFill>
                  <a:latin typeface="Arial"/>
                </a:rPr>
                <a:t>le traitement SGP soit réclamé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95503" y="1739296"/>
            <a:ext cx="3886200" cy="941358"/>
            <a:chOff x="4536356" y="1424677"/>
            <a:chExt cx="1688998" cy="452953"/>
          </a:xfrm>
          <a:solidFill>
            <a:schemeClr val="accent3">
              <a:lumMod val="75000"/>
              <a:alpha val="54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4536356" y="1424677"/>
              <a:ext cx="1688998" cy="452953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10"/>
            <p:cNvSpPr/>
            <p:nvPr/>
          </p:nvSpPr>
          <p:spPr>
            <a:xfrm>
              <a:off x="4558467" y="1446788"/>
              <a:ext cx="1644776" cy="4087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7505" tIns="22860" rIns="22860" bIns="22860" numCol="1" spcCol="1270" anchor="ctr" anchorCtr="0">
              <a:noAutofit/>
            </a:bodyPr>
            <a:lstStyle/>
            <a:p>
              <a:pPr defTabSz="26669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L-Shape 18"/>
          <p:cNvSpPr/>
          <p:nvPr/>
        </p:nvSpPr>
        <p:spPr bwMode="auto">
          <a:xfrm rot="9296098">
            <a:off x="6215630" y="1088876"/>
            <a:ext cx="784060" cy="724587"/>
          </a:xfrm>
          <a:prstGeom prst="corner">
            <a:avLst>
              <a:gd name="adj1" fmla="val 25092"/>
              <a:gd name="adj2" fmla="val 264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0455" y="1822933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FFFF"/>
                </a:solidFill>
                <a:latin typeface="Arial"/>
              </a:rPr>
              <a:t>Utiliser </a:t>
            </a:r>
            <a:r>
              <a:rPr lang="fr-FR" b="1" dirty="0" smtClean="0">
                <a:solidFill>
                  <a:srgbClr val="FFFFFF"/>
                </a:solidFill>
                <a:latin typeface="Arial"/>
              </a:rPr>
              <a:t>le SGP </a:t>
            </a:r>
            <a:r>
              <a:rPr lang="fr-FR" b="1" dirty="0">
                <a:solidFill>
                  <a:srgbClr val="FFFFFF"/>
                </a:solidFill>
                <a:latin typeface="Arial"/>
              </a:rPr>
              <a:t>comme </a:t>
            </a:r>
            <a:r>
              <a:rPr lang="fr-FR" b="1" dirty="0" smtClean="0">
                <a:solidFill>
                  <a:srgbClr val="FFFFFF"/>
                </a:solidFill>
                <a:latin typeface="Arial"/>
              </a:rPr>
              <a:t>un outil marketing</a:t>
            </a:r>
            <a:endParaRPr lang="en-US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weaver_m\AppData\Local\Microsoft\Windows\Temporary Internet Files\Content.IE5\DH4SF8EK\MC90043806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91319" l="5556" r="97917">
                        <a14:foregroundMark x1="47917" y1="29861" x2="47917" y2="29861"/>
                        <a14:foregroundMark x1="48958" y1="22569" x2="48958" y2="22569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-2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23249" y="16042"/>
            <a:ext cx="457200" cy="6858000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139825"/>
          </a:xfrm>
        </p:spPr>
        <p:txBody>
          <a:bodyPr/>
          <a:lstStyle/>
          <a:p>
            <a:pPr>
              <a:defRPr/>
            </a:pPr>
            <a:r>
              <a:rPr lang="fr-FR" sz="4000" b="1" dirty="0">
                <a:solidFill>
                  <a:schemeClr val="tx1"/>
                </a:solidFill>
              </a:rPr>
              <a:t>Identifier et développer des acheteurs américains potentiels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81600"/>
          </a:xfrm>
        </p:spPr>
        <p:txBody>
          <a:bodyPr/>
          <a:lstStyle/>
          <a:p>
            <a:pPr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Dépend </a:t>
            </a: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la taille, du secteur, de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l'expérience</a:t>
            </a: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Comprendre le marché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américain</a:t>
            </a: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Quel genre de relation: agent, distributeur, partenaire,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entreprise commune</a:t>
            </a:r>
          </a:p>
          <a:p>
            <a:pPr marL="0" indent="0">
              <a:buNone/>
              <a:defRPr/>
            </a:pP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 meilleurs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outils de prospection: </a:t>
            </a: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votre propre réseau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Salons professionnels</a:t>
            </a:r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BCCAC-DB00-43EE-9EB9-2DBC9CD4123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r>
              <a:rPr lang="fr-FR" sz="4000" dirty="0"/>
              <a:t>Comprendre le marché américain: </a:t>
            </a:r>
            <a:r>
              <a:rPr lang="fr-FR" sz="4000" dirty="0" smtClean="0"/>
              <a:t>Règlementations des </a:t>
            </a:r>
            <a:r>
              <a:rPr lang="fr-FR" sz="4000" dirty="0"/>
              <a:t>importations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Très complexes </a:t>
            </a:r>
            <a:r>
              <a:rPr lang="fr-FR" dirty="0"/>
              <a:t>et </a:t>
            </a:r>
            <a:r>
              <a:rPr lang="fr-FR" dirty="0" smtClean="0"/>
              <a:t>spécifiques </a:t>
            </a:r>
            <a:r>
              <a:rPr lang="fr-FR" dirty="0"/>
              <a:t>au secteur</a:t>
            </a:r>
            <a:endParaRPr lang="en-US" dirty="0"/>
          </a:p>
          <a:p>
            <a:r>
              <a:rPr lang="en-US" dirty="0" smtClean="0">
                <a:hlinkClick r:id="rId2"/>
              </a:rPr>
              <a:t>CBP Advance Rulings 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rulings.cbp.gov/index.asp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fr-FR" dirty="0"/>
              <a:t>Les produits alimentaires et médicaux sont plus fortement réglementés: exigences USDA et FDA SPS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100" b="1" dirty="0" smtClean="0">
                <a:solidFill>
                  <a:schemeClr val="tx1"/>
                </a:solidFill>
              </a:rPr>
              <a:t>Résumé de la </a:t>
            </a:r>
            <a:r>
              <a:rPr lang="en-US" sz="5100" b="1" dirty="0" err="1">
                <a:solidFill>
                  <a:schemeClr val="tx1"/>
                </a:solidFill>
              </a:rPr>
              <a:t>P</a:t>
            </a:r>
            <a:r>
              <a:rPr lang="en-US" sz="5100" b="1" dirty="0" err="1" smtClean="0">
                <a:solidFill>
                  <a:schemeClr val="tx1"/>
                </a:solidFill>
              </a:rPr>
              <a:t>résentation</a:t>
            </a:r>
            <a:endParaRPr lang="en-US" sz="5100" b="1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C9689-7C70-43F5-A52E-7282840D56C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55408902"/>
              </p:ext>
            </p:extLst>
          </p:nvPr>
        </p:nvGraphicFramePr>
        <p:xfrm>
          <a:off x="381000" y="1371600"/>
          <a:ext cx="807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83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39825"/>
          </a:xfrm>
        </p:spPr>
        <p:txBody>
          <a:bodyPr/>
          <a:lstStyle/>
          <a:p>
            <a:r>
              <a:rPr lang="en-US" sz="4000" dirty="0" err="1"/>
              <a:t>Comprendre</a:t>
            </a:r>
            <a:r>
              <a:rPr lang="en-US" sz="4000" dirty="0"/>
              <a:t> le </a:t>
            </a:r>
            <a:r>
              <a:rPr lang="en-US" sz="4000" dirty="0" err="1"/>
              <a:t>marché</a:t>
            </a:r>
            <a:r>
              <a:rPr lang="en-US" sz="4000" dirty="0"/>
              <a:t> </a:t>
            </a:r>
            <a:r>
              <a:rPr lang="en-US" sz="4000" dirty="0" err="1"/>
              <a:t>américain</a:t>
            </a:r>
            <a:r>
              <a:rPr lang="en-US" sz="4000" dirty="0"/>
              <a:t>: Le </a:t>
            </a:r>
            <a:r>
              <a:rPr lang="en-US" sz="4000" dirty="0" err="1" smtClean="0"/>
              <a:t>rôle</a:t>
            </a:r>
            <a:r>
              <a:rPr lang="en-US" sz="4000" dirty="0" smtClean="0"/>
              <a:t> </a:t>
            </a:r>
            <a:r>
              <a:rPr lang="en-US" sz="4000" dirty="0"/>
              <a:t>des </a:t>
            </a:r>
            <a:r>
              <a:rPr lang="en-US" sz="4000" dirty="0" err="1"/>
              <a:t>importateurs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fr-FR" sz="2800" dirty="0" smtClean="0"/>
              <a:t>Responsables </a:t>
            </a:r>
            <a:r>
              <a:rPr lang="fr-FR" sz="2800" dirty="0"/>
              <a:t>de s'assurer que toutes les réglementations sont </a:t>
            </a:r>
            <a:r>
              <a:rPr lang="fr-FR" sz="2800" dirty="0" smtClean="0"/>
              <a:t>respectées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dirty="0" smtClean="0"/>
              <a:t>Les </a:t>
            </a:r>
            <a:r>
              <a:rPr lang="fr-FR" sz="2800" dirty="0"/>
              <a:t>normes du secteur privé sont souvent plus strictes que les normes gouvernementales américaines</a:t>
            </a:r>
          </a:p>
          <a:p>
            <a:endParaRPr lang="fr-FR" sz="2800" dirty="0"/>
          </a:p>
          <a:p>
            <a:r>
              <a:rPr lang="fr-FR" sz="2800" dirty="0" smtClean="0"/>
              <a:t>Les intermédiaires en </a:t>
            </a:r>
            <a:r>
              <a:rPr lang="fr-FR" sz="2800" dirty="0"/>
              <a:t>douane des États-Unis, </a:t>
            </a:r>
            <a:r>
              <a:rPr lang="fr-FR" sz="2800" dirty="0" smtClean="0"/>
              <a:t>sont la </a:t>
            </a:r>
            <a:r>
              <a:rPr lang="fr-FR" sz="2800" dirty="0"/>
              <a:t>meilleure source d'informations sectorielles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6574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265238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fr-FR" sz="3200" b="1" dirty="0" smtClean="0">
                <a:solidFill>
                  <a:schemeClr val="tx1"/>
                </a:solidFill>
              </a:rPr>
              <a:t>Est-ce que mon produit est éligible pour </a:t>
            </a:r>
            <a:r>
              <a:rPr lang="fr-FR" sz="3200" b="1" dirty="0">
                <a:solidFill>
                  <a:schemeClr val="tx1"/>
                </a:solidFill>
              </a:rPr>
              <a:t>un traitement </a:t>
            </a:r>
            <a:r>
              <a:rPr lang="fr-FR" sz="3200" b="1" dirty="0" smtClean="0">
                <a:solidFill>
                  <a:schemeClr val="tx1"/>
                </a:solidFill>
              </a:rPr>
              <a:t>hors droit de douane </a:t>
            </a:r>
            <a:r>
              <a:rPr lang="fr-FR" sz="3200" b="1" dirty="0">
                <a:solidFill>
                  <a:schemeClr val="tx1"/>
                </a:solidFill>
              </a:rPr>
              <a:t>sous </a:t>
            </a:r>
            <a:r>
              <a:rPr lang="fr-FR" sz="3200" b="1" dirty="0" smtClean="0">
                <a:solidFill>
                  <a:schemeClr val="tx1"/>
                </a:solidFill>
              </a:rPr>
              <a:t>le SPG</a:t>
            </a:r>
            <a:r>
              <a:rPr lang="fr-FR" sz="3200" b="1" dirty="0">
                <a:solidFill>
                  <a:schemeClr val="tx1"/>
                </a:solidFill>
              </a:rPr>
              <a:t>? - voir aussi la fin de la présentation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6DFEB8B1-BACD-4B4B-8501-601F541C30E5}" type="slidenum">
              <a:rPr lang="en-US" smtClean="0">
                <a:solidFill>
                  <a:srgbClr val="FFFFFF"/>
                </a:solidFill>
                <a:effectLst/>
              </a:rPr>
              <a:pPr>
                <a:defRPr/>
              </a:pPr>
              <a:t>21</a:t>
            </a:fld>
            <a:endParaRPr lang="en-US" dirty="0">
              <a:solidFill>
                <a:srgbClr val="FFFFFF"/>
              </a:solidFill>
              <a:effectLst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94149311"/>
              </p:ext>
            </p:extLst>
          </p:nvPr>
        </p:nvGraphicFramePr>
        <p:xfrm>
          <a:off x="762000" y="2209800"/>
          <a:ext cx="7924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43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A722E46-8A44-4780-989C-9DA27BD1342A}" type="slidenum">
              <a:rPr lang="en-US" sz="120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71628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39825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en-US" sz="5100" b="1" dirty="0" smtClean="0">
                <a:solidFill>
                  <a:schemeClr val="tx1"/>
                </a:solidFill>
              </a:rPr>
              <a:t>Pour plus </a:t>
            </a:r>
            <a:r>
              <a:rPr lang="en-US" sz="5100" b="1" dirty="0" err="1" smtClean="0">
                <a:solidFill>
                  <a:schemeClr val="tx1"/>
                </a:solidFill>
              </a:rPr>
              <a:t>d’informations</a:t>
            </a:r>
            <a:endParaRPr lang="en-US" sz="51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15126438"/>
              </p:ext>
            </p:extLst>
          </p:nvPr>
        </p:nvGraphicFramePr>
        <p:xfrm>
          <a:off x="838200" y="1371600"/>
          <a:ext cx="75438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2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A722E46-8A44-4780-989C-9DA27BD1342A}" type="slidenum">
              <a:rPr lang="en-US" sz="120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7162800"/>
            <a:ext cx="2133600" cy="45720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39825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en-US" sz="5100" b="1" dirty="0" smtClean="0">
                <a:solidFill>
                  <a:schemeClr val="tx1"/>
                </a:solidFill>
              </a:rPr>
              <a:t>Pour plus </a:t>
            </a:r>
            <a:r>
              <a:rPr lang="en-US" sz="5100" b="1" dirty="0" err="1" smtClean="0">
                <a:solidFill>
                  <a:schemeClr val="tx1"/>
                </a:solidFill>
              </a:rPr>
              <a:t>d’nformations</a:t>
            </a:r>
            <a:r>
              <a:rPr lang="en-US" sz="5100" b="1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21426627"/>
              </p:ext>
            </p:extLst>
          </p:nvPr>
        </p:nvGraphicFramePr>
        <p:xfrm>
          <a:off x="762000" y="1173479"/>
          <a:ext cx="7543800" cy="534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63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100" b="1" dirty="0" smtClean="0">
                <a:solidFill>
                  <a:srgbClr val="FFFFFF"/>
                </a:solidFill>
              </a:rPr>
              <a:t>Pour plus </a:t>
            </a:r>
            <a:r>
              <a:rPr lang="en-US" sz="5100" b="1" dirty="0" err="1" smtClean="0">
                <a:solidFill>
                  <a:srgbClr val="FFFFFF"/>
                </a:solidFill>
              </a:rPr>
              <a:t>d’informations</a:t>
            </a:r>
            <a:endParaRPr lang="en-US" sz="5100" b="1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500" i="1" dirty="0" smtClean="0"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78198808"/>
              </p:ext>
            </p:extLst>
          </p:nvPr>
        </p:nvGraphicFramePr>
        <p:xfrm>
          <a:off x="457200" y="1600201"/>
          <a:ext cx="79057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61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100" b="1" dirty="0" smtClean="0">
                <a:solidFill>
                  <a:srgbClr val="FFFFFF"/>
                </a:solidFill>
              </a:rPr>
              <a:t>Pour plus </a:t>
            </a:r>
            <a:r>
              <a:rPr lang="en-US" sz="5100" b="1" dirty="0" err="1" smtClean="0">
                <a:solidFill>
                  <a:srgbClr val="FFFFFF"/>
                </a:solidFill>
              </a:rPr>
              <a:t>d’informations</a:t>
            </a:r>
            <a:endParaRPr lang="en-US" sz="5100" b="1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500" i="1" dirty="0" smtClean="0"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67491986"/>
              </p:ext>
            </p:extLst>
          </p:nvPr>
        </p:nvGraphicFramePr>
        <p:xfrm>
          <a:off x="457200" y="1600201"/>
          <a:ext cx="79057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9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 rot="-480000">
            <a:off x="521654" y="6620423"/>
            <a:ext cx="7559040" cy="1723675"/>
          </a:xfrm>
          <a:prstGeom prst="ellipse">
            <a:avLst/>
          </a:prstGeom>
          <a:solidFill>
            <a:srgbClr val="99CCFF"/>
          </a:solidFill>
          <a:ln>
            <a:headEnd type="none" w="med" len="med"/>
            <a:tailEnd type="none" w="med" len="med"/>
          </a:ln>
          <a:effectLst>
            <a:softEdge rad="635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24582" name="Picture 6" descr="C:\Users\weaver_m\AppData\Local\Microsoft\Windows\Temporary Internet Files\Content.IE5\LOKWD1NJ\MP90028929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9002"/>
            <a:ext cx="6186144" cy="41935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-359637" y="1073973"/>
            <a:ext cx="9525000" cy="1590675"/>
          </a:xfrm>
        </p:spPr>
        <p:txBody>
          <a:bodyPr>
            <a:prstTxWarp prst="textArchUp">
              <a:avLst>
                <a:gd name="adj" fmla="val 10327323"/>
              </a:avLst>
            </a:prstTxWarp>
          </a:bodyPr>
          <a:lstStyle/>
          <a:p>
            <a:pPr eaLnBrk="1" hangingPunct="1">
              <a:defRPr/>
            </a:pPr>
            <a:r>
              <a:rPr lang="en-US" sz="6500" b="1" i="1" dirty="0" smtClean="0">
                <a:solidFill>
                  <a:srgbClr val="FFC000"/>
                </a:solidFill>
              </a:rPr>
              <a:t>Merci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213A6-4149-4EE1-A6A8-0E38182373F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4579" name="Picture 5" descr=" National flag and ensign. Flag ratio: 10:19">
            <a:hlinkClick r:id="rId4" tooltip=" National flag and ensign. Flag ratio: 10:19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">
            <a:off x="5808937" y="2384310"/>
            <a:ext cx="2971557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659078" y="2275249"/>
            <a:ext cx="2726217" cy="18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43" r="1443"/>
          <a:stretch/>
        </p:blipFill>
        <p:spPr>
          <a:xfrm>
            <a:off x="-76200" y="871537"/>
            <a:ext cx="9296400" cy="51149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87272-BAE7-41C7-B58F-518051C678C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07963"/>
            <a:ext cx="9144000" cy="588963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3612" y="5548908"/>
            <a:ext cx="187347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1. </a:t>
            </a:r>
            <a:r>
              <a:rPr lang="en-US" dirty="0" err="1" smtClean="0">
                <a:solidFill>
                  <a:srgbClr val="C00000"/>
                </a:solidFill>
              </a:rPr>
              <a:t>Entrez</a:t>
            </a:r>
            <a:r>
              <a:rPr lang="en-US" dirty="0" smtClean="0">
                <a:solidFill>
                  <a:srgbClr val="C00000"/>
                </a:solidFill>
              </a:rPr>
              <a:t> le nom de </a:t>
            </a:r>
            <a:r>
              <a:rPr lang="en-US" dirty="0" err="1" smtClean="0">
                <a:solidFill>
                  <a:srgbClr val="C00000"/>
                </a:solidFill>
              </a:rPr>
              <a:t>votre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produit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Up Arrow 6"/>
          <p:cNvSpPr/>
          <p:nvPr/>
        </p:nvSpPr>
        <p:spPr bwMode="auto">
          <a:xfrm>
            <a:off x="3778226" y="4456960"/>
            <a:ext cx="342900" cy="1066777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2372" y="5248870"/>
            <a:ext cx="194102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2. </a:t>
            </a:r>
            <a:r>
              <a:rPr lang="en-US" dirty="0" err="1" smtClean="0">
                <a:solidFill>
                  <a:srgbClr val="C00000"/>
                </a:solidFill>
              </a:rPr>
              <a:t>Clickez</a:t>
            </a:r>
            <a:r>
              <a:rPr lang="en-US" dirty="0" smtClean="0">
                <a:solidFill>
                  <a:srgbClr val="C00000"/>
                </a:solidFill>
              </a:rPr>
              <a:t> sur le </a:t>
            </a:r>
            <a:r>
              <a:rPr lang="en-US" dirty="0" err="1" smtClean="0">
                <a:solidFill>
                  <a:srgbClr val="C00000"/>
                </a:solidFill>
              </a:rPr>
              <a:t>bouton</a:t>
            </a:r>
            <a:r>
              <a:rPr lang="en-US" dirty="0" smtClean="0">
                <a:solidFill>
                  <a:srgbClr val="C00000"/>
                </a:solidFill>
              </a:rPr>
              <a:t> “</a:t>
            </a:r>
            <a:r>
              <a:rPr lang="en-US" b="1" dirty="0" smtClean="0">
                <a:solidFill>
                  <a:srgbClr val="C00000"/>
                </a:solidFill>
              </a:rPr>
              <a:t>List </a:t>
            </a:r>
            <a:r>
              <a:rPr lang="en-US" b="1" dirty="0">
                <a:solidFill>
                  <a:srgbClr val="C00000"/>
                </a:solidFill>
              </a:rPr>
              <a:t>items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Up Arrow 14"/>
          <p:cNvSpPr/>
          <p:nvPr/>
        </p:nvSpPr>
        <p:spPr bwMode="auto">
          <a:xfrm rot="19861621">
            <a:off x="6130850" y="4297228"/>
            <a:ext cx="342900" cy="949646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5510157" y="4094226"/>
            <a:ext cx="762553" cy="304800"/>
          </a:xfrm>
          <a:prstGeom prst="donut">
            <a:avLst>
              <a:gd name="adj" fmla="val 801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8642" y="358666"/>
            <a:ext cx="745197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C000"/>
                </a:solidFill>
              </a:rPr>
              <a:t>Allez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vers</a:t>
            </a:r>
            <a:r>
              <a:rPr lang="en-US" dirty="0" smtClean="0">
                <a:solidFill>
                  <a:srgbClr val="FFC000"/>
                </a:solidFill>
              </a:rPr>
              <a:t>: </a:t>
            </a:r>
            <a:r>
              <a:rPr lang="en-US" dirty="0" smtClean="0">
                <a:solidFill>
                  <a:srgbClr val="FFC000"/>
                </a:solidFill>
                <a:hlinkClick r:id="rId3"/>
              </a:rPr>
              <a:t>http://dataweb.usitc.gov/scripts/tariff_current.asp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505"/>
          <a:stretch/>
        </p:blipFill>
        <p:spPr>
          <a:xfrm>
            <a:off x="457200" y="228600"/>
            <a:ext cx="8001000" cy="63410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72056" y="6399320"/>
            <a:ext cx="2133600" cy="457200"/>
          </a:xfrm>
        </p:spPr>
        <p:txBody>
          <a:bodyPr/>
          <a:lstStyle/>
          <a:p>
            <a:pPr>
              <a:defRPr/>
            </a:pPr>
            <a:fld id="{9D387272-BAE7-41C7-B58F-518051C678C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990600"/>
            <a:ext cx="2438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dirty="0" err="1" smtClean="0">
                <a:solidFill>
                  <a:srgbClr val="FF0000"/>
                </a:solidFill>
              </a:rPr>
              <a:t>Clickez</a:t>
            </a:r>
            <a:r>
              <a:rPr lang="en-US" dirty="0" smtClean="0">
                <a:solidFill>
                  <a:srgbClr val="FF0000"/>
                </a:solidFill>
              </a:rPr>
              <a:t> sur le </a:t>
            </a:r>
            <a:r>
              <a:rPr lang="en-US" dirty="0" err="1" smtClean="0">
                <a:solidFill>
                  <a:srgbClr val="FF0000"/>
                </a:solidFill>
              </a:rPr>
              <a:t>bouton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“Detail”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27" y="5638800"/>
            <a:ext cx="170067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1. </a:t>
            </a:r>
            <a:r>
              <a:rPr lang="fr-FR" dirty="0">
                <a:solidFill>
                  <a:srgbClr val="FF0000"/>
                </a:solidFill>
              </a:rPr>
              <a:t>Choisissez votre produit dans la liste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Up Arrow 10"/>
          <p:cNvSpPr/>
          <p:nvPr/>
        </p:nvSpPr>
        <p:spPr bwMode="auto">
          <a:xfrm rot="5400000">
            <a:off x="1865268" y="6155814"/>
            <a:ext cx="342900" cy="498563"/>
          </a:xfrm>
          <a:prstGeom prst="upArrow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2" name="Up Arrow 11"/>
          <p:cNvSpPr/>
          <p:nvPr/>
        </p:nvSpPr>
        <p:spPr bwMode="auto">
          <a:xfrm rot="16200000">
            <a:off x="3840595" y="205384"/>
            <a:ext cx="287117" cy="2207923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2357619" y="1165787"/>
            <a:ext cx="533400" cy="295958"/>
          </a:xfrm>
          <a:prstGeom prst="donut">
            <a:avLst>
              <a:gd name="adj" fmla="val 801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2285845" y="6219259"/>
            <a:ext cx="381155" cy="285552"/>
          </a:xfrm>
          <a:prstGeom prst="donut">
            <a:avLst>
              <a:gd name="adj" fmla="val 80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33" y="685712"/>
            <a:ext cx="8789318" cy="57150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286000" cy="457200"/>
          </a:xfrm>
        </p:spPr>
        <p:txBody>
          <a:bodyPr/>
          <a:lstStyle/>
          <a:p>
            <a:pPr>
              <a:defRPr/>
            </a:pPr>
            <a:fld id="{9D387272-BAE7-41C7-B58F-518051C678C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4358" y="572666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√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2209800" y="5562600"/>
            <a:ext cx="5181600" cy="1143000"/>
          </a:xfrm>
          <a:prstGeom prst="donut">
            <a:avLst>
              <a:gd name="adj" fmla="val 256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144" y="4803338"/>
            <a:ext cx="214832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</a:rPr>
              <a:t>Vérifiez si le </a:t>
            </a:r>
            <a:r>
              <a:rPr lang="fr-FR" dirty="0" smtClean="0">
                <a:solidFill>
                  <a:srgbClr val="FF0000"/>
                </a:solidFill>
              </a:rPr>
              <a:t>code</a:t>
            </a:r>
            <a:r>
              <a:rPr lang="en-US" b="1" dirty="0" smtClean="0">
                <a:solidFill>
                  <a:srgbClr val="FF0000"/>
                </a:solidFill>
              </a:rPr>
              <a:t>“A”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est </a:t>
            </a:r>
            <a:r>
              <a:rPr lang="fr-FR" dirty="0">
                <a:solidFill>
                  <a:srgbClr val="FF0000"/>
                </a:solidFill>
              </a:rPr>
              <a:t>répertorié pour votre </a:t>
            </a:r>
            <a:r>
              <a:rPr lang="fr-FR" dirty="0" smtClean="0">
                <a:solidFill>
                  <a:srgbClr val="FF0000"/>
                </a:solidFill>
              </a:rPr>
              <a:t>produit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257800" y="838200"/>
            <a:ext cx="838200" cy="304800"/>
          </a:xfrm>
          <a:prstGeom prst="ellipse">
            <a:avLst/>
          </a:prstGeom>
          <a:noFill/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weaver_m\AppData\Local\Microsoft\Windows\Temporary Internet Files\Content.IE5\IPG162LX\MC900438064[2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weaver_m\AppData\Local\Microsoft\Windows\Temporary Internet Files\Content.IE5\DH4SF8EK\MC9004380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45" y="4485334"/>
            <a:ext cx="2236141" cy="22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06CFCF9-DD6C-48A1-A052-D781CE753856}" type="slidenum">
              <a:rPr lang="en-US" sz="120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1143000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en-US" sz="5100" b="1" dirty="0" smtClean="0">
                <a:solidFill>
                  <a:schemeClr val="tx1"/>
                </a:solidFill>
              </a:rPr>
              <a:t>Le Program SGP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87450"/>
            <a:ext cx="8458200" cy="4483100"/>
          </a:xfrm>
        </p:spPr>
        <p:txBody>
          <a:bodyPr/>
          <a:lstStyle/>
          <a:p>
            <a:pPr marL="469900" indent="-469900" eaLnBrk="1" hangingPunct="1">
              <a:defRPr/>
            </a:pPr>
            <a:r>
              <a:rPr lang="fr-F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Fournit un traitement </a:t>
            </a:r>
            <a:r>
              <a:rPr lang="fr-F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 franchise pour </a:t>
            </a:r>
            <a:r>
              <a:rPr lang="fr-F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environ 3500 produits </a:t>
            </a:r>
            <a:r>
              <a:rPr lang="fr-F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 provenance de la </a:t>
            </a:r>
            <a:r>
              <a:rPr lang="fr-F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Tunisie et </a:t>
            </a:r>
            <a:r>
              <a:rPr lang="fr-F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119 </a:t>
            </a:r>
            <a:r>
              <a:rPr lang="fr-F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autres </a:t>
            </a:r>
            <a:r>
              <a:rPr lang="fr-F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pays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69900" indent="-469900" eaLnBrk="1" hangingPunct="1">
              <a:defRPr/>
            </a:pPr>
            <a:r>
              <a:rPr lang="fr-F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18,7 milliards de dollars au total </a:t>
            </a:r>
            <a:r>
              <a:rPr lang="fr-F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 </a:t>
            </a:r>
            <a:r>
              <a:rPr lang="fr-F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importations </a:t>
            </a:r>
            <a:r>
              <a:rPr lang="fr-F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 </a:t>
            </a:r>
            <a:r>
              <a:rPr lang="fr-F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États-Unis </a:t>
            </a:r>
            <a:r>
              <a:rPr lang="fr-F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dans le cadre du SGP (2016)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69900" indent="-469900" eaLnBrk="1" hangingPunct="1">
              <a:defRPr/>
            </a:pPr>
            <a:r>
              <a:rPr lang="fr-F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Programme </a:t>
            </a:r>
            <a:r>
              <a:rPr lang="fr-F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SGP </a:t>
            </a:r>
            <a:r>
              <a:rPr lang="fr-F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actuellement autorisé </a:t>
            </a:r>
            <a:r>
              <a:rPr lang="fr-FR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jusqu‘à </a:t>
            </a:r>
            <a:r>
              <a:rPr lang="fr-F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décembre 2017</a:t>
            </a:r>
            <a:endParaRPr lang="en-US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7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9900" indent="-469900" eaLnBrk="1" hangingPunct="1">
              <a:defRPr/>
            </a:pPr>
            <a:endParaRPr lang="en-US" sz="27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7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81000" y="0"/>
            <a:ext cx="457200" cy="6858000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33" y="685712"/>
            <a:ext cx="8789318" cy="57150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286000" cy="457200"/>
          </a:xfrm>
        </p:spPr>
        <p:txBody>
          <a:bodyPr/>
          <a:lstStyle/>
          <a:p>
            <a:pPr>
              <a:defRPr/>
            </a:pPr>
            <a:fld id="{9D387272-BAE7-41C7-B58F-518051C678C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3249415" y="1600200"/>
            <a:ext cx="1476972" cy="228601"/>
          </a:xfrm>
          <a:prstGeom prst="donut">
            <a:avLst>
              <a:gd name="adj" fmla="val 3244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0" y="919877"/>
            <a:ext cx="2082800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</a:rPr>
              <a:t>Vous trouverez plus de détails en cliquant sur les liens ici.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0000"/>
                </a:solidFill>
              </a:rPr>
              <a:t>Par exemple, cliquez sur</a:t>
            </a:r>
            <a:r>
              <a:rPr lang="en-US" b="1" dirty="0" smtClean="0">
                <a:solidFill>
                  <a:srgbClr val="FF0000"/>
                </a:solidFill>
              </a:rPr>
              <a:t>“imports by source country”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Up Arrow 8"/>
          <p:cNvSpPr/>
          <p:nvPr/>
        </p:nvSpPr>
        <p:spPr bwMode="auto">
          <a:xfrm rot="6146579">
            <a:off x="2508128" y="1235348"/>
            <a:ext cx="342900" cy="821222"/>
          </a:xfrm>
          <a:prstGeom prst="upArrow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286000" cy="457200"/>
          </a:xfrm>
        </p:spPr>
        <p:txBody>
          <a:bodyPr/>
          <a:lstStyle/>
          <a:p>
            <a:pPr>
              <a:defRPr/>
            </a:pPr>
            <a:fld id="{9D387272-BAE7-41C7-B58F-518051C678C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0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solidFill>
                  <a:schemeClr val="accent3">
                    <a:lumMod val="75000"/>
                  </a:schemeClr>
                </a:solidFill>
              </a:rPr>
              <a:t>Les avantages 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</a:rPr>
              <a:t>du SGP pour la Tunisie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Diversifier les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exportations</a:t>
            </a:r>
          </a:p>
          <a:p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Possibilités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d'emploi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améliorées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développement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économique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1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398587"/>
          </a:xfrm>
        </p:spPr>
        <p:txBody>
          <a:bodyPr/>
          <a:lstStyle/>
          <a:p>
            <a:pPr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err="1">
                <a:solidFill>
                  <a:schemeClr val="tx1"/>
                </a:solidFill>
              </a:rPr>
              <a:t>Processus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de la revue </a:t>
            </a:r>
            <a:r>
              <a:rPr lang="en-US" b="1" i="1" dirty="0" err="1" smtClean="0">
                <a:solidFill>
                  <a:schemeClr val="tx1"/>
                </a:solidFill>
              </a:rPr>
              <a:t>annuelle</a:t>
            </a:r>
            <a:r>
              <a:rPr lang="en-US" b="1" i="1" dirty="0" smtClean="0">
                <a:solidFill>
                  <a:schemeClr val="tx1"/>
                </a:solidFill>
              </a:rPr>
              <a:t> du SGP</a:t>
            </a:r>
            <a:r>
              <a:rPr lang="en-US" sz="4500" b="1" i="1" dirty="0" smtClean="0">
                <a:solidFill>
                  <a:schemeClr val="tx1"/>
                </a:solidFill>
              </a:rPr>
              <a:t/>
            </a:r>
            <a:br>
              <a:rPr lang="en-US" sz="4500" b="1" i="1" dirty="0" smtClean="0">
                <a:solidFill>
                  <a:schemeClr val="tx1"/>
                </a:solidFill>
              </a:rPr>
            </a:br>
            <a:r>
              <a:rPr lang="en-US" sz="5100" b="1" dirty="0" smtClean="0">
                <a:solidFill>
                  <a:schemeClr val="tx1"/>
                </a:solidFill>
              </a:rPr>
              <a:t/>
            </a:r>
            <a:br>
              <a:rPr lang="en-US" sz="5100" b="1" dirty="0" smtClean="0">
                <a:solidFill>
                  <a:schemeClr val="tx1"/>
                </a:solidFill>
              </a:rPr>
            </a:br>
            <a:endParaRPr lang="en-US" sz="51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83721-EA8F-453F-95A0-987F2CF2EA2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3691146"/>
              </p:ext>
            </p:extLst>
          </p:nvPr>
        </p:nvGraphicFramePr>
        <p:xfrm>
          <a:off x="762000" y="1600200"/>
          <a:ext cx="7924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6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critères d‘éligibilité </a:t>
            </a:r>
            <a:r>
              <a:rPr lang="fr-FR" dirty="0"/>
              <a:t>des pays comprennent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Expropriation / </a:t>
            </a:r>
            <a:r>
              <a:rPr lang="fr-FR" sz="2800" dirty="0" smtClean="0"/>
              <a:t>Sentences </a:t>
            </a:r>
            <a:r>
              <a:rPr lang="fr-FR" sz="2800" dirty="0"/>
              <a:t>arbitrales</a:t>
            </a:r>
            <a:endParaRPr lang="fr-FR" sz="2800" dirty="0" smtClean="0"/>
          </a:p>
          <a:p>
            <a:r>
              <a:rPr lang="fr-FR" sz="2800" dirty="0" smtClean="0"/>
              <a:t>Droits </a:t>
            </a:r>
            <a:r>
              <a:rPr lang="fr-FR" sz="2800" dirty="0"/>
              <a:t>des travailleurs, y compris </a:t>
            </a:r>
            <a:r>
              <a:rPr lang="fr-FR" sz="2800" dirty="0" smtClean="0"/>
              <a:t>l’</a:t>
            </a:r>
            <a:r>
              <a:rPr lang="fr-FR" sz="2800" dirty="0" err="1" smtClean="0"/>
              <a:t>arrét</a:t>
            </a:r>
            <a:r>
              <a:rPr lang="fr-FR" sz="2800" dirty="0" smtClean="0"/>
              <a:t> </a:t>
            </a:r>
            <a:r>
              <a:rPr lang="fr-FR" sz="2800" dirty="0"/>
              <a:t>du travail des </a:t>
            </a:r>
            <a:r>
              <a:rPr lang="fr-FR" sz="2800" dirty="0" smtClean="0"/>
              <a:t>mineurs</a:t>
            </a:r>
            <a:endParaRPr lang="fr-FR" sz="2800" dirty="0"/>
          </a:p>
          <a:p>
            <a:r>
              <a:rPr lang="fr-FR" sz="2800" dirty="0"/>
              <a:t>Accès aux marchés pour les exportations des États-Unis</a:t>
            </a:r>
          </a:p>
          <a:p>
            <a:r>
              <a:rPr lang="fr-FR" sz="2800" dirty="0"/>
              <a:t>Droits de propriété intellectuelle américains </a:t>
            </a:r>
            <a:r>
              <a:rPr lang="fr-FR" sz="2800" dirty="0" smtClean="0"/>
              <a:t>protégés</a:t>
            </a:r>
          </a:p>
          <a:p>
            <a:r>
              <a:rPr lang="fr-FR" dirty="0">
                <a:solidFill>
                  <a:srgbClr val="FF0000"/>
                </a:solidFill>
              </a:rPr>
              <a:t>Description complète et liste dans </a:t>
            </a:r>
            <a:r>
              <a:rPr lang="fr-FR" dirty="0" smtClean="0">
                <a:solidFill>
                  <a:srgbClr val="FF0000"/>
                </a:solidFill>
              </a:rPr>
              <a:t>le Guide: </a:t>
            </a:r>
            <a:r>
              <a:rPr lang="en-US" sz="1600" dirty="0" smtClean="0">
                <a:solidFill>
                  <a:srgbClr val="FF0000"/>
                </a:solidFill>
              </a:rPr>
              <a:t>https</a:t>
            </a:r>
            <a:r>
              <a:rPr lang="en-US" sz="1600" dirty="0">
                <a:solidFill>
                  <a:srgbClr val="FF0000"/>
                </a:solidFill>
              </a:rPr>
              <a:t>://ustr.gov/sites/default/files/The%20GSP%20Guidebook.pdf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>
              <a:defRPr/>
            </a:pPr>
            <a:r>
              <a:rPr lang="en-US" sz="5000" b="1" dirty="0" smtClean="0">
                <a:solidFill>
                  <a:schemeClr val="tx1"/>
                </a:solidFill>
              </a:rPr>
              <a:t>Le Program SGP </a:t>
            </a:r>
            <a:r>
              <a:rPr lang="en-US" sz="5000" b="1" dirty="0">
                <a:solidFill>
                  <a:schemeClr val="tx1"/>
                </a:solidFill>
              </a:rPr>
              <a:t>: </a:t>
            </a:r>
            <a:r>
              <a:rPr lang="en-US" sz="5000" b="1" dirty="0" smtClean="0">
                <a:solidFill>
                  <a:schemeClr val="tx1"/>
                </a:solidFill>
              </a:rPr>
              <a:t/>
            </a:r>
            <a:br>
              <a:rPr lang="en-US" sz="5000" b="1" dirty="0" smtClean="0">
                <a:solidFill>
                  <a:schemeClr val="tx1"/>
                </a:solidFill>
              </a:rPr>
            </a:br>
            <a:r>
              <a:rPr lang="en-US" sz="5000" b="1" dirty="0" smtClean="0">
                <a:solidFill>
                  <a:schemeClr val="tx1"/>
                </a:solidFill>
              </a:rPr>
              <a:t>Les </a:t>
            </a:r>
            <a:r>
              <a:rPr lang="en-US" sz="5000" b="1" dirty="0" err="1" smtClean="0">
                <a:solidFill>
                  <a:schemeClr val="tx1"/>
                </a:solidFill>
              </a:rPr>
              <a:t>produits</a:t>
            </a:r>
            <a:r>
              <a:rPr lang="en-US" sz="5000" b="1" dirty="0" smtClean="0">
                <a:solidFill>
                  <a:schemeClr val="tx1"/>
                </a:solidFill>
              </a:rPr>
              <a:t> </a:t>
            </a:r>
            <a:r>
              <a:rPr lang="en-US" sz="5000" b="1" dirty="0" err="1">
                <a:solidFill>
                  <a:schemeClr val="tx1"/>
                </a:solidFill>
              </a:rPr>
              <a:t>é</a:t>
            </a:r>
            <a:r>
              <a:rPr lang="en-US" sz="5000" b="1" dirty="0" err="1" smtClean="0">
                <a:solidFill>
                  <a:schemeClr val="tx1"/>
                </a:solidFill>
              </a:rPr>
              <a:t>ligibles</a:t>
            </a:r>
            <a:endParaRPr lang="en-US" sz="5000" b="1" dirty="0" smtClean="0">
              <a:solidFill>
                <a:schemeClr val="tx1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5022783" y="1905000"/>
            <a:ext cx="3733800" cy="3696397"/>
          </a:xfrm>
          <a:solidFill>
            <a:srgbClr val="FF0000">
              <a:alpha val="65000"/>
            </a:srgbClr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Non-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éligibles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200" b="1" dirty="0" smtClean="0">
                <a:effectLst/>
                <a:latin typeface="+mj-lt"/>
              </a:rPr>
              <a:t>La </a:t>
            </a:r>
            <a:r>
              <a:rPr lang="fr-FR" sz="2200" b="1" dirty="0">
                <a:effectLst/>
                <a:latin typeface="+mj-lt"/>
              </a:rPr>
              <a:t>plupart des textiles et </a:t>
            </a:r>
            <a:r>
              <a:rPr lang="fr-FR" sz="2200" b="1" dirty="0" smtClean="0">
                <a:effectLst/>
                <a:latin typeface="+mj-lt"/>
              </a:rPr>
              <a:t>vêtements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effectLst/>
                <a:latin typeface="+mj-lt"/>
              </a:rPr>
              <a:t>Les </a:t>
            </a:r>
            <a:r>
              <a:rPr lang="en-US" sz="2200" b="1" dirty="0" err="1" smtClean="0">
                <a:effectLst/>
                <a:latin typeface="+mj-lt"/>
              </a:rPr>
              <a:t>montres</a:t>
            </a:r>
            <a:endParaRPr lang="en-US" sz="2200" b="1" dirty="0" smtClean="0">
              <a:effectLst/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effectLst/>
                <a:latin typeface="+mj-lt"/>
              </a:rPr>
              <a:t>Les </a:t>
            </a:r>
            <a:r>
              <a:rPr lang="en-US" sz="2200" b="1" dirty="0" err="1" smtClean="0">
                <a:effectLst/>
                <a:latin typeface="+mj-lt"/>
              </a:rPr>
              <a:t>chaussures</a:t>
            </a:r>
            <a:endParaRPr lang="en-US" sz="2200" b="1" dirty="0" smtClean="0">
              <a:effectLst/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err="1" smtClean="0">
                <a:effectLst/>
                <a:latin typeface="+mj-lt"/>
              </a:rPr>
              <a:t>Certains</a:t>
            </a:r>
            <a:r>
              <a:rPr lang="en-US" sz="2200" b="1" dirty="0" smtClean="0">
                <a:effectLst/>
                <a:latin typeface="+mj-lt"/>
              </a:rPr>
              <a:t> types de </a:t>
            </a:r>
            <a:r>
              <a:rPr lang="en-US" sz="2200" b="1" dirty="0" err="1" smtClean="0">
                <a:effectLst/>
                <a:latin typeface="+mj-lt"/>
              </a:rPr>
              <a:t>gants</a:t>
            </a:r>
            <a:r>
              <a:rPr lang="en-US" sz="2200" b="1" dirty="0" smtClean="0">
                <a:effectLst/>
                <a:latin typeface="+mj-lt"/>
              </a:rPr>
              <a:t> et </a:t>
            </a:r>
            <a:r>
              <a:rPr lang="en-US" sz="2200" b="1" dirty="0" err="1" smtClean="0">
                <a:effectLst/>
                <a:latin typeface="+mj-lt"/>
              </a:rPr>
              <a:t>d’articles</a:t>
            </a:r>
            <a:r>
              <a:rPr lang="en-US" sz="2200" b="1" dirty="0" smtClean="0">
                <a:effectLst/>
                <a:latin typeface="+mj-lt"/>
              </a:rPr>
              <a:t> </a:t>
            </a:r>
            <a:r>
              <a:rPr lang="en-US" sz="2200" b="1" dirty="0" err="1" smtClean="0">
                <a:effectLst/>
                <a:latin typeface="+mj-lt"/>
              </a:rPr>
              <a:t>en</a:t>
            </a:r>
            <a:r>
              <a:rPr lang="en-US" sz="2200" b="1" dirty="0" smtClean="0">
                <a:effectLst/>
                <a:latin typeface="+mj-lt"/>
              </a:rPr>
              <a:t> </a:t>
            </a:r>
            <a:r>
              <a:rPr lang="en-US" sz="2200" b="1" dirty="0" err="1" smtClean="0">
                <a:effectLst/>
                <a:latin typeface="+mj-lt"/>
              </a:rPr>
              <a:t>cuir</a:t>
            </a:r>
            <a:endParaRPr lang="en-US" sz="2200" b="1" dirty="0" smtClean="0">
              <a:effectLst/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err="1" smtClean="0">
                <a:effectLst/>
                <a:latin typeface="+mj-lt"/>
              </a:rPr>
              <a:t>Plusieurs</a:t>
            </a:r>
            <a:r>
              <a:rPr lang="en-US" sz="2200" b="1" dirty="0" smtClean="0">
                <a:effectLst/>
                <a:latin typeface="+mj-lt"/>
              </a:rPr>
              <a:t> </a:t>
            </a:r>
            <a:r>
              <a:rPr lang="en-US" sz="2200" b="1" dirty="0" err="1" smtClean="0">
                <a:effectLst/>
                <a:latin typeface="+mj-lt"/>
              </a:rPr>
              <a:t>produits</a:t>
            </a:r>
            <a:r>
              <a:rPr lang="en-US" sz="2200" b="1" dirty="0" smtClean="0">
                <a:effectLst/>
                <a:latin typeface="+mj-lt"/>
              </a:rPr>
              <a:t> </a:t>
            </a:r>
            <a:r>
              <a:rPr lang="en-US" sz="2200" b="1" dirty="0" err="1" smtClean="0">
                <a:effectLst/>
                <a:latin typeface="+mj-lt"/>
              </a:rPr>
              <a:t>agricoles</a:t>
            </a:r>
            <a:r>
              <a:rPr lang="en-US" sz="2200" b="1" dirty="0" smtClean="0">
                <a:effectLst/>
                <a:latin typeface="+mj-lt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70294" y="6248400"/>
            <a:ext cx="2133600" cy="457200"/>
          </a:xfrm>
        </p:spPr>
        <p:txBody>
          <a:bodyPr/>
          <a:lstStyle/>
          <a:p>
            <a:pPr>
              <a:defRPr/>
            </a:pPr>
            <a:fld id="{B0DE6F38-C306-4C48-93FC-94DEB278EE2B}" type="slidenum">
              <a:rPr lang="en-US" sz="1100" smtClean="0">
                <a:solidFill>
                  <a:srgbClr val="FFFFFF"/>
                </a:solidFill>
                <a:effectLst/>
              </a:rPr>
              <a:pPr>
                <a:defRPr/>
              </a:pPr>
              <a:t>7</a:t>
            </a:fld>
            <a:endParaRPr lang="en-US" sz="1100" dirty="0">
              <a:solidFill>
                <a:srgbClr val="FFFFFF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177" y="1905000"/>
            <a:ext cx="3581400" cy="348557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en-US" sz="2800" b="1" dirty="0" err="1" smtClean="0"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Eligibles</a:t>
            </a:r>
            <a:endParaRPr lang="en-US" sz="2800" b="1" kern="0" dirty="0"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fr-FR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produits </a:t>
            </a:r>
            <a:r>
              <a:rPr lang="fr-FR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manufacturés et </a:t>
            </a:r>
            <a:r>
              <a:rPr lang="fr-FR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intrants </a:t>
            </a:r>
            <a:r>
              <a:rPr lang="fr-FR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production</a:t>
            </a:r>
            <a:r>
              <a:rPr lang="fr-FR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bijoux</a:t>
            </a:r>
            <a:endParaRPr lang="en-US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Certains</a:t>
            </a:r>
            <a:r>
              <a:rPr lang="en-US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produits</a:t>
            </a:r>
            <a:r>
              <a:rPr 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agricoles</a:t>
            </a:r>
            <a:endParaRPr lang="en-US" sz="2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</a:t>
            </a:r>
            <a:r>
              <a:rPr lang="en-US" sz="2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produits</a:t>
            </a:r>
            <a:r>
              <a:rPr lang="en-US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chimiques</a:t>
            </a:r>
            <a:endParaRPr lang="en-US" sz="21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</a:t>
            </a:r>
            <a:r>
              <a:rPr lang="en-US" sz="2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produits</a:t>
            </a:r>
            <a:r>
              <a:rPr lang="en-US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minéraux</a:t>
            </a:r>
            <a:r>
              <a:rPr lang="en-US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1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Certains</a:t>
            </a:r>
            <a:r>
              <a:rPr lang="en-US" sz="2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tapis </a:t>
            </a:r>
          </a:p>
        </p:txBody>
      </p:sp>
      <p:pic>
        <p:nvPicPr>
          <p:cNvPr id="8194" name="Picture 2" descr="C:\Users\weaver_m\AppData\Local\Microsoft\Windows\Temporary Internet Files\Content.IE5\ORL62FSN\MP900403148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r="26053"/>
          <a:stretch/>
        </p:blipFill>
        <p:spPr bwMode="auto">
          <a:xfrm>
            <a:off x="7848600" y="5802269"/>
            <a:ext cx="952901" cy="10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weaver_m\AppData\Local\Microsoft\Windows\Temporary Internet Files\Content.IE5\DH4SF8EK\MP9002897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" y="5789093"/>
            <a:ext cx="1364638" cy="10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weaver_m\AppData\Local\Microsoft\Windows\Temporary Internet Files\Content.IE5\ORL62FSN\MP900444014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75012" r="9921" b="6394"/>
          <a:stretch/>
        </p:blipFill>
        <p:spPr bwMode="auto">
          <a:xfrm>
            <a:off x="1375065" y="5789093"/>
            <a:ext cx="1749135" cy="11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weaver_m\AppData\Local\Microsoft\Windows\Temporary Internet Files\Content.IE5\IPG162LX\MP900387446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18750"/>
          <a:stretch/>
        </p:blipFill>
        <p:spPr bwMode="auto">
          <a:xfrm>
            <a:off x="6548869" y="5808867"/>
            <a:ext cx="1299731" cy="106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weaver_m\AppData\Local\Microsoft\Windows\Temporary Internet Files\Content.IE5\LOKWD1NJ\MP90031438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69" y="5802269"/>
            <a:ext cx="838200" cy="10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weaver_m\AppData\Local\Microsoft\Windows\Temporary Internet Files\Content.IE5\DH4SF8EK\MP900386192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4" t="30460" r="16842" b="30592"/>
          <a:stretch/>
        </p:blipFill>
        <p:spPr bwMode="auto">
          <a:xfrm>
            <a:off x="4531093" y="5794262"/>
            <a:ext cx="1278556" cy="10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weaver_m\AppData\Local\Microsoft\Windows\Temporary Internet Files\Content.IE5\ORL62FSN\MP90017524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97162"/>
            <a:ext cx="1406893" cy="10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9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600" y="6301462"/>
            <a:ext cx="1225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srgbClr val="FFFFFF"/>
                </a:solidFill>
                <a:cs typeface="Verdana"/>
              </a:rPr>
              <a:t>9</a:t>
            </a:r>
            <a:endParaRPr sz="120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478392"/>
            <a:ext cx="82296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 err="1" smtClean="0">
                <a:solidFill>
                  <a:schemeClr val="tx1"/>
                </a:solidFill>
              </a:rPr>
              <a:t>Combien</a:t>
            </a:r>
            <a:r>
              <a:rPr lang="en-US" sz="2400" b="1" dirty="0" smtClean="0">
                <a:solidFill>
                  <a:schemeClr val="tx1"/>
                </a:solidFill>
              </a:rPr>
              <a:t> de </a:t>
            </a:r>
            <a:r>
              <a:rPr lang="en-US" sz="2400" b="1" dirty="0" err="1">
                <a:solidFill>
                  <a:schemeClr val="tx1"/>
                </a:solidFill>
              </a:rPr>
              <a:t>lignes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NGP</a:t>
            </a:r>
            <a:r>
              <a:rPr lang="en-US" sz="2400" b="1" dirty="0">
                <a:solidFill>
                  <a:schemeClr val="bg2"/>
                </a:solidFill>
              </a:rPr>
              <a:t/>
            </a:r>
            <a:br>
              <a:rPr lang="en-US" sz="2400" b="1" dirty="0">
                <a:solidFill>
                  <a:schemeClr val="bg2"/>
                </a:solidFill>
              </a:rPr>
            </a:br>
            <a:r>
              <a:rPr lang="en-US" sz="2400" b="1" dirty="0" err="1" smtClean="0">
                <a:solidFill>
                  <a:schemeClr val="tx1"/>
                </a:solidFill>
              </a:rPr>
              <a:t>sont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éligibles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dans</a:t>
            </a:r>
            <a:r>
              <a:rPr lang="en-US" sz="2400" b="1" dirty="0" smtClean="0">
                <a:solidFill>
                  <a:schemeClr val="tx1"/>
                </a:solidFill>
              </a:rPr>
              <a:t> le cadre du SGP ?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67427" y="1431036"/>
            <a:ext cx="2287523" cy="2570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93335" y="2820923"/>
            <a:ext cx="2570987" cy="2139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04516" y="3994403"/>
            <a:ext cx="4347971" cy="2570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05584" y="1431036"/>
            <a:ext cx="2570987" cy="4218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48200" y="2147915"/>
            <a:ext cx="162179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Lignes</a:t>
            </a:r>
            <a:r>
              <a:rPr lang="en-US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taxables</a:t>
            </a:r>
            <a:r>
              <a:rPr lang="en-US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01043" y="2701913"/>
            <a:ext cx="5486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1,941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52069" algn="ctr" eaLnBrk="0" fontAlgn="base" hangingPunct="0">
              <a:spcBef>
                <a:spcPts val="35"/>
              </a:spcBef>
              <a:spcAft>
                <a:spcPct val="0"/>
              </a:spcAft>
            </a:pP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17%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57800" y="3544090"/>
            <a:ext cx="180124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pc="5" dirty="0" err="1">
                <a:solidFill>
                  <a:srgbClr val="FF0000"/>
                </a:solidFill>
                <a:latin typeface="Calibri"/>
                <a:cs typeface="Calibri"/>
              </a:rPr>
              <a:t>Lignes</a:t>
            </a:r>
            <a:r>
              <a:rPr lang="en-US"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600" b="1" spc="5" dirty="0" err="1">
                <a:solidFill>
                  <a:srgbClr val="FF0000"/>
                </a:solidFill>
                <a:latin typeface="Calibri"/>
                <a:cs typeface="Calibri"/>
              </a:rPr>
              <a:t>éligibles</a:t>
            </a:r>
            <a:r>
              <a:rPr lang="en-US"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600" b="1" spc="5" dirty="0" smtClean="0">
                <a:solidFill>
                  <a:srgbClr val="FF0000"/>
                </a:solidFill>
                <a:latin typeface="Calibri"/>
                <a:cs typeface="Calibri"/>
              </a:rPr>
              <a:t>au SGP</a:t>
            </a:r>
            <a:endParaRPr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-11175" y="3818395"/>
            <a:ext cx="9166860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088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pc="-1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23088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spc="-1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b="1" spc="-10" dirty="0" smtClean="0">
                <a:solidFill>
                  <a:srgbClr val="FF0000"/>
                </a:solidFill>
                <a:latin typeface="Calibri"/>
                <a:cs typeface="Calibri"/>
              </a:rPr>
              <a:t>PMAs</a:t>
            </a:r>
            <a:r>
              <a:rPr b="1" spc="-10" dirty="0" smtClean="0">
                <a:solidFill>
                  <a:srgbClr val="FF0000"/>
                </a:solidFill>
                <a:latin typeface="Calibri"/>
                <a:cs typeface="Calibri"/>
              </a:rPr>
              <a:t>),</a:t>
            </a:r>
            <a:r>
              <a:rPr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1,519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228975" algn="ctr" eaLnBrk="0" fontAlgn="base" hangingPunct="0">
              <a:spcBef>
                <a:spcPts val="35"/>
              </a:spcBef>
              <a:spcAft>
                <a:spcPct val="0"/>
              </a:spcAft>
            </a:pP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14%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eaLnBrk="0" fontAlgn="base" hangingPunct="0">
              <a:spcBef>
                <a:spcPts val="15"/>
              </a:spcBef>
              <a:spcAft>
                <a:spcPct val="0"/>
              </a:spcAft>
            </a:pPr>
            <a:endParaRPr sz="14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8920" algn="l"/>
                <a:tab pos="9153525" algn="l"/>
              </a:tabLst>
            </a:pPr>
            <a:r>
              <a:rPr b="1" strike="sngStrike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trike="sngStrike" dirty="0">
                <a:noFill/>
                <a:latin typeface="Calibri"/>
                <a:cs typeface="Calibri"/>
              </a:rPr>
              <a:t>	</a:t>
            </a:r>
            <a:r>
              <a:rPr b="1" strike="sngStrike" spc="5" dirty="0" smtClean="0">
                <a:noFill/>
                <a:latin typeface="Calibri"/>
                <a:cs typeface="Calibri"/>
              </a:rPr>
              <a:t>G</a:t>
            </a:r>
            <a:r>
              <a:rPr b="1" strike="sngStrike" spc="-10" dirty="0" smtClean="0">
                <a:noFill/>
                <a:latin typeface="Calibri"/>
                <a:cs typeface="Calibri"/>
              </a:rPr>
              <a:t>S</a:t>
            </a:r>
            <a:r>
              <a:rPr b="1" strike="sngStrike" dirty="0" smtClean="0">
                <a:noFill/>
                <a:latin typeface="Calibri"/>
                <a:cs typeface="Calibri"/>
              </a:rPr>
              <a:t>P-</a:t>
            </a:r>
            <a:r>
              <a:rPr b="1" strike="sngStrike" spc="5" dirty="0" smtClean="0">
                <a:noFill/>
                <a:latin typeface="Calibri"/>
                <a:cs typeface="Calibri"/>
              </a:rPr>
              <a:t>e</a:t>
            </a:r>
            <a:r>
              <a:rPr b="1" strike="sngStrike" spc="-5" dirty="0" smtClean="0">
                <a:noFill/>
                <a:latin typeface="Calibri"/>
                <a:cs typeface="Calibri"/>
              </a:rPr>
              <a:t>li</a:t>
            </a:r>
            <a:r>
              <a:rPr b="1" strike="sngStrike" spc="-15" dirty="0" smtClean="0">
                <a:noFill/>
                <a:latin typeface="Calibri"/>
                <a:cs typeface="Calibri"/>
              </a:rPr>
              <a:t>g</a:t>
            </a:r>
            <a:r>
              <a:rPr b="1" strike="sngStrike" spc="-5" dirty="0" smtClean="0">
                <a:noFill/>
                <a:latin typeface="Calibri"/>
                <a:cs typeface="Calibri"/>
              </a:rPr>
              <a:t>ib</a:t>
            </a:r>
            <a:r>
              <a:rPr b="1" strike="sngStrike" dirty="0" smtClean="0">
                <a:noFill/>
                <a:latin typeface="Calibri"/>
                <a:cs typeface="Calibri"/>
              </a:rPr>
              <a:t>le</a:t>
            </a:r>
            <a:r>
              <a:rPr b="1" strike="sngStrike" spc="-35" dirty="0" smtClean="0">
                <a:noFill/>
                <a:latin typeface="Calibri"/>
                <a:cs typeface="Calibri"/>
              </a:rPr>
              <a:t> </a:t>
            </a:r>
            <a:r>
              <a:rPr b="1" strike="sngStrike" spc="-5" dirty="0">
                <a:noFill/>
                <a:latin typeface="Calibri"/>
                <a:cs typeface="Calibri"/>
              </a:rPr>
              <a:t>lin</a:t>
            </a:r>
            <a:r>
              <a:rPr b="1" strike="sngStrike" spc="5" dirty="0">
                <a:noFill/>
                <a:latin typeface="Calibri"/>
                <a:cs typeface="Calibri"/>
              </a:rPr>
              <a:t>e</a:t>
            </a:r>
            <a:r>
              <a:rPr b="1" strike="sngStrike" spc="-10" dirty="0">
                <a:noFill/>
                <a:latin typeface="Calibri"/>
                <a:cs typeface="Calibri"/>
              </a:rPr>
              <a:t>s</a:t>
            </a:r>
            <a:r>
              <a:rPr b="1" strike="sngStrike" dirty="0">
                <a:noFill/>
                <a:latin typeface="Calibri"/>
                <a:cs typeface="Calibri"/>
              </a:rPr>
              <a:t> 	</a:t>
            </a:r>
            <a:endParaRPr dirty="0">
              <a:noFill/>
              <a:latin typeface="Calibri"/>
              <a:cs typeface="Calibri"/>
            </a:endParaRPr>
          </a:p>
          <a:p>
            <a:pPr marL="577850" algn="ctr" eaLnBrk="0" fontAlgn="base" hangingPunct="0">
              <a:spcBef>
                <a:spcPts val="35"/>
              </a:spcBef>
              <a:spcAft>
                <a:spcPct val="0"/>
              </a:spcAft>
            </a:pPr>
            <a:r>
              <a:rPr lang="en-US" b="1" spc="-10" dirty="0" err="1">
                <a:solidFill>
                  <a:srgbClr val="FF0000"/>
                </a:solidFill>
                <a:latin typeface="Calibri"/>
                <a:cs typeface="Calibri"/>
              </a:rPr>
              <a:t>Lignes</a:t>
            </a:r>
            <a:r>
              <a:rPr lang="en-US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b="1" spc="-10" dirty="0" err="1">
                <a:solidFill>
                  <a:srgbClr val="FF0000"/>
                </a:solidFill>
                <a:latin typeface="Calibri"/>
                <a:cs typeface="Calibri"/>
              </a:rPr>
              <a:t>éligibles</a:t>
            </a:r>
            <a:r>
              <a:rPr lang="en-US" b="1" spc="-10" dirty="0">
                <a:solidFill>
                  <a:srgbClr val="FF0000"/>
                </a:solidFill>
                <a:latin typeface="Calibri"/>
                <a:cs typeface="Calibri"/>
              </a:rPr>
              <a:t> au SGP</a:t>
            </a:r>
          </a:p>
          <a:p>
            <a:pPr marL="577850" algn="ctr" eaLnBrk="0" fontAlgn="base" hangingPunct="0">
              <a:spcBef>
                <a:spcPts val="35"/>
              </a:spcBef>
              <a:spcAft>
                <a:spcPct val="0"/>
              </a:spcAft>
            </a:pPr>
            <a:r>
              <a:rPr b="1" spc="-1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b="1" spc="-15" dirty="0" err="1" smtClean="0">
                <a:solidFill>
                  <a:srgbClr val="FF0000"/>
                </a:solidFill>
                <a:latin typeface="Calibri"/>
                <a:cs typeface="Calibri"/>
              </a:rPr>
              <a:t>Tous</a:t>
            </a:r>
            <a:r>
              <a:rPr lang="en-US" b="1" spc="-15" dirty="0" smtClean="0">
                <a:solidFill>
                  <a:srgbClr val="FF0000"/>
                </a:solidFill>
                <a:latin typeface="Calibri"/>
                <a:cs typeface="Calibri"/>
              </a:rPr>
              <a:t> les</a:t>
            </a:r>
            <a:r>
              <a:rPr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b="1" spc="-15" dirty="0" smtClean="0">
                <a:solidFill>
                  <a:srgbClr val="FF0000"/>
                </a:solidFill>
                <a:latin typeface="Calibri"/>
                <a:cs typeface="Calibri"/>
              </a:rPr>
              <a:t>PBD</a:t>
            </a:r>
            <a:r>
              <a:rPr b="1" spc="-1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),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 smtClean="0">
                <a:solidFill>
                  <a:srgbClr val="FF0000"/>
                </a:solidFill>
                <a:latin typeface="Calibri"/>
                <a:cs typeface="Calibri"/>
              </a:rPr>
              <a:t>3,537</a:t>
            </a:r>
            <a:r>
              <a:rPr lang="en-US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marL="577850" algn="ctr" eaLnBrk="0" fontAlgn="base" hangingPunct="0">
              <a:spcBef>
                <a:spcPts val="35"/>
              </a:spcBef>
              <a:spcAft>
                <a:spcPct val="0"/>
              </a:spcAft>
            </a:pPr>
            <a:r>
              <a:rPr lang="en-US" b="1" spc="-10" dirty="0" smtClean="0">
                <a:solidFill>
                  <a:srgbClr val="FF0000"/>
                </a:solidFill>
                <a:latin typeface="Calibri"/>
                <a:cs typeface="Calibri"/>
              </a:rPr>
              <a:t>32%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eaLnBrk="0" fontAlgn="base" hangingPunct="0">
              <a:spcBef>
                <a:spcPts val="35"/>
              </a:spcBef>
              <a:spcAft>
                <a:spcPct val="0"/>
              </a:spcAft>
              <a:tabLst>
                <a:tab pos="4672965" algn="l"/>
                <a:tab pos="9153525" algn="l"/>
              </a:tabLst>
            </a:pPr>
            <a:r>
              <a:rPr b="1" u="heavy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06306" y="3047556"/>
            <a:ext cx="1417955" cy="8309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pc="-5" dirty="0" smtClean="0">
                <a:solidFill>
                  <a:srgbClr val="FF0000"/>
                </a:solidFill>
                <a:latin typeface="Calibri"/>
                <a:cs typeface="Calibri"/>
              </a:rPr>
              <a:t>Les </a:t>
            </a:r>
            <a:r>
              <a:rPr lang="en-US" b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lignes</a:t>
            </a:r>
            <a:r>
              <a:rPr lang="en-US" b="1" spc="-5" dirty="0" smtClean="0">
                <a:solidFill>
                  <a:srgbClr val="FF0000"/>
                </a:solidFill>
                <a:latin typeface="Calibri"/>
                <a:cs typeface="Calibri"/>
              </a:rPr>
              <a:t> hors tax pour les NPF 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39020" y="3717404"/>
            <a:ext cx="11525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4,084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 eaLnBrk="0" fontAlgn="base" hangingPunct="0">
              <a:spcBef>
                <a:spcPts val="35"/>
              </a:spcBef>
              <a:spcAft>
                <a:spcPct val="0"/>
              </a:spcAft>
            </a:pP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37%</a:t>
            </a:r>
            <a:endParaRPr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140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Exportations mondiales dans le cadre du SGP </a:t>
            </a:r>
            <a:r>
              <a:rPr lang="fr-FR" sz="4000" b="1" dirty="0"/>
              <a:t>par secteur </a:t>
            </a: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2016</a:t>
            </a:r>
            <a:endParaRPr lang="en-US" sz="4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594656"/>
              </p:ext>
            </p:extLst>
          </p:nvPr>
        </p:nvGraphicFramePr>
        <p:xfrm>
          <a:off x="152400" y="1295400"/>
          <a:ext cx="8763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02551"/>
      </p:ext>
    </p:extLst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1311</Words>
  <Application>Microsoft Office PowerPoint</Application>
  <PresentationFormat>On-screen Show (4:3)</PresentationFormat>
  <Paragraphs>262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31</vt:i4>
      </vt:variant>
    </vt:vector>
  </HeadingPairs>
  <TitlesOfParts>
    <vt:vector size="53" baseType="lpstr">
      <vt:lpstr>Globe</vt:lpstr>
      <vt:lpstr>1_Globe</vt:lpstr>
      <vt:lpstr>2_Globe</vt:lpstr>
      <vt:lpstr>3_Globe</vt:lpstr>
      <vt:lpstr>4_Globe</vt:lpstr>
      <vt:lpstr>5_Globe</vt:lpstr>
      <vt:lpstr>6_Globe</vt:lpstr>
      <vt:lpstr>7_Globe</vt:lpstr>
      <vt:lpstr>8_Globe</vt:lpstr>
      <vt:lpstr>9_Globe</vt:lpstr>
      <vt:lpstr>10_Globe</vt:lpstr>
      <vt:lpstr>11_Globe</vt:lpstr>
      <vt:lpstr>12_Globe</vt:lpstr>
      <vt:lpstr>13_Globe</vt:lpstr>
      <vt:lpstr>14_Globe</vt:lpstr>
      <vt:lpstr>15_Globe</vt:lpstr>
      <vt:lpstr>16_Globe</vt:lpstr>
      <vt:lpstr>17_Globe</vt:lpstr>
      <vt:lpstr>18_Globe</vt:lpstr>
      <vt:lpstr>19_Globe</vt:lpstr>
      <vt:lpstr>20_Globe</vt:lpstr>
      <vt:lpstr>21_Globe</vt:lpstr>
      <vt:lpstr>LE SYSTÈME GÉNÉRALISÉ  DES PRÉFERENCES  (SGP)</vt:lpstr>
      <vt:lpstr>Résumé de la Présentation</vt:lpstr>
      <vt:lpstr>Le Program SGP</vt:lpstr>
      <vt:lpstr>Les avantages du SGP pour la Tunisie</vt:lpstr>
      <vt:lpstr>  Processus de la revue annuelle du SGP  </vt:lpstr>
      <vt:lpstr>Les critères d‘éligibilité des pays comprennent:</vt:lpstr>
      <vt:lpstr>Le Program SGP :  Les produits éligibles</vt:lpstr>
      <vt:lpstr>Combien de lignes NGP sont éligibles dans le cadre du SGP ?</vt:lpstr>
      <vt:lpstr>Exportations mondiales dans le cadre du SGP par secteur  2016</vt:lpstr>
      <vt:lpstr>Les exportations de la Tunisie par secteur  2016</vt:lpstr>
      <vt:lpstr>Les Exportations de la Tunisie Vers les Etats-Unis en 2016</vt:lpstr>
      <vt:lpstr>Les Exportations Principales de La Tunisie vers les Etas-Unis dans le cadre du SGP</vt:lpstr>
      <vt:lpstr>Les exportations tunisiennes de dattes dans le cadre du SGP </vt:lpstr>
      <vt:lpstr>PowerPoint Presentation</vt:lpstr>
      <vt:lpstr>Comment se qualifier pour un traitement sans droit de douane dans le cadre du SGP</vt:lpstr>
      <vt:lpstr>PowerPoint Presentation</vt:lpstr>
      <vt:lpstr>Comment augmenter les importations hors taxes libre aux U.S. </vt:lpstr>
      <vt:lpstr>Identifier et développer des acheteurs américains potentiels</vt:lpstr>
      <vt:lpstr>Comprendre le marché américain: Règlementations des importations</vt:lpstr>
      <vt:lpstr>Comprendre le marché américain: Le rôle des importateurs</vt:lpstr>
      <vt:lpstr>Est-ce que mon produit est éligible pour un traitement hors droit de douane sous le SPG? - voir aussi la fin de la présentation </vt:lpstr>
      <vt:lpstr>Pour plus d’informations</vt:lpstr>
      <vt:lpstr>Pour plus d’nformations </vt:lpstr>
      <vt:lpstr>PowerPoint Presentation</vt:lpstr>
      <vt:lpstr>PowerPoint Presentation</vt:lpstr>
      <vt:lpstr>Merci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>U S Department of 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DES PRÉFERENCES GÉNÉRALISÉES  (SPG)</dc:title>
  <dc:creator>HarrabiF</dc:creator>
  <cp:lastModifiedBy>EtienneJP</cp:lastModifiedBy>
  <cp:revision>41</cp:revision>
  <dcterms:created xsi:type="dcterms:W3CDTF">2017-04-10T14:24:21Z</dcterms:created>
  <dcterms:modified xsi:type="dcterms:W3CDTF">2017-05-02T16:04:32Z</dcterms:modified>
</cp:coreProperties>
</file>