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9" r:id="rId1"/>
  </p:sldMasterIdLst>
  <p:notesMasterIdLst>
    <p:notesMasterId r:id="rId21"/>
  </p:notesMasterIdLst>
  <p:handoutMasterIdLst>
    <p:handoutMasterId r:id="rId22"/>
  </p:handoutMasterIdLst>
  <p:sldIdLst>
    <p:sldId id="256" r:id="rId2"/>
    <p:sldId id="454" r:id="rId3"/>
    <p:sldId id="473" r:id="rId4"/>
    <p:sldId id="457" r:id="rId5"/>
    <p:sldId id="474" r:id="rId6"/>
    <p:sldId id="458" r:id="rId7"/>
    <p:sldId id="464" r:id="rId8"/>
    <p:sldId id="462" r:id="rId9"/>
    <p:sldId id="463" r:id="rId10"/>
    <p:sldId id="456" r:id="rId11"/>
    <p:sldId id="459" r:id="rId12"/>
    <p:sldId id="467" r:id="rId13"/>
    <p:sldId id="478" r:id="rId14"/>
    <p:sldId id="479" r:id="rId15"/>
    <p:sldId id="480" r:id="rId16"/>
    <p:sldId id="466" r:id="rId17"/>
    <p:sldId id="468" r:id="rId18"/>
    <p:sldId id="471" r:id="rId19"/>
    <p:sldId id="472" r:id="rId20"/>
  </p:sldIdLst>
  <p:sldSz cx="9144000" cy="6858000" type="screen4x3"/>
  <p:notesSz cx="9309100" cy="7023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2" userDrawn="1">
          <p15:clr>
            <a:srgbClr val="A4A3A4"/>
          </p15:clr>
        </p15:guide>
        <p15:guide id="2" pos="293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35E"/>
    <a:srgbClr val="1C8BC2"/>
    <a:srgbClr val="FFAB2F"/>
    <a:srgbClr val="9953CD"/>
    <a:srgbClr val="FF8BD8"/>
    <a:srgbClr val="AC74D6"/>
    <a:srgbClr val="9954CC"/>
    <a:srgbClr val="6666FF"/>
    <a:srgbClr val="FF66CC"/>
    <a:srgbClr val="9DE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02" autoAdjust="0"/>
    <p:restoredTop sz="84858" autoAdjust="0"/>
  </p:normalViewPr>
  <p:slideViewPr>
    <p:cSldViewPr>
      <p:cViewPr varScale="1">
        <p:scale>
          <a:sx n="62" d="100"/>
          <a:sy n="62" d="100"/>
        </p:scale>
        <p:origin x="1602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554" y="-102"/>
      </p:cViewPr>
      <p:guideLst>
        <p:guide orient="horz" pos="2212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031BBB-4A27-471B-95CF-CA0F1BF376CC}" type="doc">
      <dgm:prSet loTypeId="urn:microsoft.com/office/officeart/2008/layout/VerticalCurvedList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1949131-8204-48B4-95BB-77BE24062BE8}">
      <dgm:prSet phldrT="[Text]"/>
      <dgm:spPr/>
      <dgm:t>
        <a:bodyPr/>
        <a:lstStyle/>
        <a:p>
          <a:r>
            <a:rPr lang="en-US" b="1" dirty="0" smtClean="0">
              <a:latin typeface="Arial" charset="0"/>
            </a:rPr>
            <a:t>Overview of USTR and the U.S. GSP Program </a:t>
          </a:r>
          <a:endParaRPr lang="en-US" dirty="0"/>
        </a:p>
      </dgm:t>
    </dgm:pt>
    <dgm:pt modelId="{A0D57142-36D6-46A4-ABF7-6FDDDF090A72}" type="parTrans" cxnId="{52956521-D4C2-4FE6-90D5-933900FB36B5}">
      <dgm:prSet/>
      <dgm:spPr/>
      <dgm:t>
        <a:bodyPr/>
        <a:lstStyle/>
        <a:p>
          <a:endParaRPr lang="en-US"/>
        </a:p>
      </dgm:t>
    </dgm:pt>
    <dgm:pt modelId="{E9C19856-8F84-4CB0-87D1-14A7B61C5929}" type="sibTrans" cxnId="{52956521-D4C2-4FE6-90D5-933900FB36B5}">
      <dgm:prSet/>
      <dgm:spPr/>
      <dgm:t>
        <a:bodyPr/>
        <a:lstStyle/>
        <a:p>
          <a:endParaRPr lang="en-US"/>
        </a:p>
      </dgm:t>
    </dgm:pt>
    <dgm:pt modelId="{9C472228-7D25-42A5-A672-C6BDDDE27332}">
      <dgm:prSet/>
      <dgm:spPr/>
      <dgm:t>
        <a:bodyPr/>
        <a:lstStyle/>
        <a:p>
          <a:r>
            <a:rPr lang="en-US" b="1" dirty="0" smtClean="0">
              <a:latin typeface="Arial" charset="0"/>
            </a:rPr>
            <a:t>GSP Exports and Benefits Review for the Maldives</a:t>
          </a:r>
        </a:p>
      </dgm:t>
    </dgm:pt>
    <dgm:pt modelId="{B387228C-0258-4E6F-9A37-AB20D7FD13AC}" type="parTrans" cxnId="{59AF453A-26FA-4D36-A4A4-01F4DAAB79A2}">
      <dgm:prSet/>
      <dgm:spPr/>
      <dgm:t>
        <a:bodyPr/>
        <a:lstStyle/>
        <a:p>
          <a:endParaRPr lang="en-US"/>
        </a:p>
      </dgm:t>
    </dgm:pt>
    <dgm:pt modelId="{CD3CAFC8-41C4-475C-BD3B-0266A48FB930}" type="sibTrans" cxnId="{59AF453A-26FA-4D36-A4A4-01F4DAAB79A2}">
      <dgm:prSet/>
      <dgm:spPr/>
      <dgm:t>
        <a:bodyPr/>
        <a:lstStyle/>
        <a:p>
          <a:endParaRPr lang="en-US"/>
        </a:p>
      </dgm:t>
    </dgm:pt>
    <dgm:pt modelId="{D4324E56-4999-4352-A330-D3B03713A588}">
      <dgm:prSet/>
      <dgm:spPr/>
      <dgm:t>
        <a:bodyPr/>
        <a:lstStyle/>
        <a:p>
          <a:r>
            <a:rPr lang="en-US" b="1" dirty="0" smtClean="0">
              <a:latin typeface="Arial" charset="0"/>
            </a:rPr>
            <a:t>How to increase use of duty-free opportunities</a:t>
          </a:r>
        </a:p>
      </dgm:t>
    </dgm:pt>
    <dgm:pt modelId="{3DD644FD-6F8B-4A82-8347-D9D51D84A408}" type="parTrans" cxnId="{DAABC536-30C3-41C2-A5EC-000771915C38}">
      <dgm:prSet/>
      <dgm:spPr/>
      <dgm:t>
        <a:bodyPr/>
        <a:lstStyle/>
        <a:p>
          <a:endParaRPr lang="en-US"/>
        </a:p>
      </dgm:t>
    </dgm:pt>
    <dgm:pt modelId="{39EBCF18-091A-44E2-ACD5-5814E4AC743A}" type="sibTrans" cxnId="{DAABC536-30C3-41C2-A5EC-000771915C38}">
      <dgm:prSet/>
      <dgm:spPr/>
      <dgm:t>
        <a:bodyPr/>
        <a:lstStyle/>
        <a:p>
          <a:endParaRPr lang="en-US"/>
        </a:p>
      </dgm:t>
    </dgm:pt>
    <dgm:pt modelId="{5B91FA1F-82BF-41B7-A9C9-CBE1753DDF25}" type="pres">
      <dgm:prSet presAssocID="{93031BBB-4A27-471B-95CF-CA0F1BF376C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6DCB60D-EF1B-4C10-B264-ED32C29353D9}" type="pres">
      <dgm:prSet presAssocID="{93031BBB-4A27-471B-95CF-CA0F1BF376CC}" presName="Name1" presStyleCnt="0"/>
      <dgm:spPr/>
      <dgm:t>
        <a:bodyPr/>
        <a:lstStyle/>
        <a:p>
          <a:endParaRPr lang="en-US"/>
        </a:p>
      </dgm:t>
    </dgm:pt>
    <dgm:pt modelId="{C5F8AA73-CF95-4F64-B99B-B9AACFEE8BE1}" type="pres">
      <dgm:prSet presAssocID="{93031BBB-4A27-471B-95CF-CA0F1BF376CC}" presName="cycle" presStyleCnt="0"/>
      <dgm:spPr/>
      <dgm:t>
        <a:bodyPr/>
        <a:lstStyle/>
        <a:p>
          <a:endParaRPr lang="en-US"/>
        </a:p>
      </dgm:t>
    </dgm:pt>
    <dgm:pt modelId="{473C0AB8-3424-4C3A-A163-8C8B344C5EB0}" type="pres">
      <dgm:prSet presAssocID="{93031BBB-4A27-471B-95CF-CA0F1BF376CC}" presName="srcNode" presStyleLbl="node1" presStyleIdx="0" presStyleCnt="3"/>
      <dgm:spPr/>
      <dgm:t>
        <a:bodyPr/>
        <a:lstStyle/>
        <a:p>
          <a:endParaRPr lang="en-US"/>
        </a:p>
      </dgm:t>
    </dgm:pt>
    <dgm:pt modelId="{DD685D9E-B8B9-42FE-871B-590FBC69CCC0}" type="pres">
      <dgm:prSet presAssocID="{93031BBB-4A27-471B-95CF-CA0F1BF376CC}" presName="conn" presStyleLbl="parChTrans1D2" presStyleIdx="0" presStyleCnt="1"/>
      <dgm:spPr/>
      <dgm:t>
        <a:bodyPr/>
        <a:lstStyle/>
        <a:p>
          <a:endParaRPr lang="en-US"/>
        </a:p>
      </dgm:t>
    </dgm:pt>
    <dgm:pt modelId="{BF98E504-4E42-4B28-BC8C-067042F557CF}" type="pres">
      <dgm:prSet presAssocID="{93031BBB-4A27-471B-95CF-CA0F1BF376CC}" presName="extraNode" presStyleLbl="node1" presStyleIdx="0" presStyleCnt="3"/>
      <dgm:spPr/>
      <dgm:t>
        <a:bodyPr/>
        <a:lstStyle/>
        <a:p>
          <a:endParaRPr lang="en-US"/>
        </a:p>
      </dgm:t>
    </dgm:pt>
    <dgm:pt modelId="{40451825-ACFA-494C-9CA4-B5DF34AEC42A}" type="pres">
      <dgm:prSet presAssocID="{93031BBB-4A27-471B-95CF-CA0F1BF376CC}" presName="dstNode" presStyleLbl="node1" presStyleIdx="0" presStyleCnt="3"/>
      <dgm:spPr/>
      <dgm:t>
        <a:bodyPr/>
        <a:lstStyle/>
        <a:p>
          <a:endParaRPr lang="en-US"/>
        </a:p>
      </dgm:t>
    </dgm:pt>
    <dgm:pt modelId="{5AEC03EC-5C64-46AA-896A-B8917077420C}" type="pres">
      <dgm:prSet presAssocID="{21949131-8204-48B4-95BB-77BE24062BE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87F36-149A-4B0A-9887-E8D65A79B942}" type="pres">
      <dgm:prSet presAssocID="{21949131-8204-48B4-95BB-77BE24062BE8}" presName="accent_1" presStyleCnt="0"/>
      <dgm:spPr/>
      <dgm:t>
        <a:bodyPr/>
        <a:lstStyle/>
        <a:p>
          <a:endParaRPr lang="en-US"/>
        </a:p>
      </dgm:t>
    </dgm:pt>
    <dgm:pt modelId="{3153F29F-F76C-4066-8DFD-272EFFEF5C9E}" type="pres">
      <dgm:prSet presAssocID="{21949131-8204-48B4-95BB-77BE24062BE8}" presName="accentRepeatNode" presStyleLbl="solidFgAcc1" presStyleIdx="0" presStyleCnt="3" custScaleX="51666" custScaleY="55873"/>
      <dgm:spPr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/>
        </a:p>
      </dgm:t>
    </dgm:pt>
    <dgm:pt modelId="{963FB4FD-6E58-45E3-8CE9-9E50C7E784D3}" type="pres">
      <dgm:prSet presAssocID="{9C472228-7D25-42A5-A672-C6BDDDE2733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A8849-83E8-4715-972B-E84CE012CD56}" type="pres">
      <dgm:prSet presAssocID="{9C472228-7D25-42A5-A672-C6BDDDE27332}" presName="accent_2" presStyleCnt="0"/>
      <dgm:spPr/>
      <dgm:t>
        <a:bodyPr/>
        <a:lstStyle/>
        <a:p>
          <a:endParaRPr lang="en-US"/>
        </a:p>
      </dgm:t>
    </dgm:pt>
    <dgm:pt modelId="{BF6D0636-8979-467C-8869-A62F04EEC727}" type="pres">
      <dgm:prSet presAssocID="{9C472228-7D25-42A5-A672-C6BDDDE27332}" presName="accentRepeatNode" presStyleLbl="solidFgAcc1" presStyleIdx="1" presStyleCnt="3" custScaleX="51666" custScaleY="55873"/>
      <dgm:spPr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/>
        </a:p>
      </dgm:t>
    </dgm:pt>
    <dgm:pt modelId="{BB3F42E3-D2A4-4CCA-820F-1F1EA99BD8C9}" type="pres">
      <dgm:prSet presAssocID="{D4324E56-4999-4352-A330-D3B03713A58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BD23C-3987-4A94-B3C3-58BB5EC56FB7}" type="pres">
      <dgm:prSet presAssocID="{D4324E56-4999-4352-A330-D3B03713A588}" presName="accent_3" presStyleCnt="0"/>
      <dgm:spPr/>
      <dgm:t>
        <a:bodyPr/>
        <a:lstStyle/>
        <a:p>
          <a:endParaRPr lang="en-US"/>
        </a:p>
      </dgm:t>
    </dgm:pt>
    <dgm:pt modelId="{B1F19174-52F7-4E4A-8EB9-0D8AC1401656}" type="pres">
      <dgm:prSet presAssocID="{D4324E56-4999-4352-A330-D3B03713A588}" presName="accentRepeatNode" presStyleLbl="solidFgAcc1" presStyleIdx="2" presStyleCnt="3" custScaleX="51666" custScaleY="55873"/>
      <dgm:spPr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/>
        </a:p>
      </dgm:t>
    </dgm:pt>
  </dgm:ptLst>
  <dgm:cxnLst>
    <dgm:cxn modelId="{9858E477-58F2-4AE3-B204-50DB2BE19201}" type="presOf" srcId="{E9C19856-8F84-4CB0-87D1-14A7B61C5929}" destId="{DD685D9E-B8B9-42FE-871B-590FBC69CCC0}" srcOrd="0" destOrd="0" presId="urn:microsoft.com/office/officeart/2008/layout/VerticalCurvedList"/>
    <dgm:cxn modelId="{A9E67DAD-D078-44C9-A38C-10EDEA2873EA}" type="presOf" srcId="{21949131-8204-48B4-95BB-77BE24062BE8}" destId="{5AEC03EC-5C64-46AA-896A-B8917077420C}" srcOrd="0" destOrd="0" presId="urn:microsoft.com/office/officeart/2008/layout/VerticalCurvedList"/>
    <dgm:cxn modelId="{BD39C0AC-215F-4383-8844-85C4B2220E8A}" type="presOf" srcId="{D4324E56-4999-4352-A330-D3B03713A588}" destId="{BB3F42E3-D2A4-4CCA-820F-1F1EA99BD8C9}" srcOrd="0" destOrd="0" presId="urn:microsoft.com/office/officeart/2008/layout/VerticalCurvedList"/>
    <dgm:cxn modelId="{6C3EDBF6-A4A2-41FE-AE71-07D7B5F9D803}" type="presOf" srcId="{93031BBB-4A27-471B-95CF-CA0F1BF376CC}" destId="{5B91FA1F-82BF-41B7-A9C9-CBE1753DDF25}" srcOrd="0" destOrd="0" presId="urn:microsoft.com/office/officeart/2008/layout/VerticalCurvedList"/>
    <dgm:cxn modelId="{6AA94AFC-1724-4890-ACC3-3D633BC8A8DC}" type="presOf" srcId="{9C472228-7D25-42A5-A672-C6BDDDE27332}" destId="{963FB4FD-6E58-45E3-8CE9-9E50C7E784D3}" srcOrd="0" destOrd="0" presId="urn:microsoft.com/office/officeart/2008/layout/VerticalCurvedList"/>
    <dgm:cxn modelId="{DAABC536-30C3-41C2-A5EC-000771915C38}" srcId="{93031BBB-4A27-471B-95CF-CA0F1BF376CC}" destId="{D4324E56-4999-4352-A330-D3B03713A588}" srcOrd="2" destOrd="0" parTransId="{3DD644FD-6F8B-4A82-8347-D9D51D84A408}" sibTransId="{39EBCF18-091A-44E2-ACD5-5814E4AC743A}"/>
    <dgm:cxn modelId="{52956521-D4C2-4FE6-90D5-933900FB36B5}" srcId="{93031BBB-4A27-471B-95CF-CA0F1BF376CC}" destId="{21949131-8204-48B4-95BB-77BE24062BE8}" srcOrd="0" destOrd="0" parTransId="{A0D57142-36D6-46A4-ABF7-6FDDDF090A72}" sibTransId="{E9C19856-8F84-4CB0-87D1-14A7B61C5929}"/>
    <dgm:cxn modelId="{59AF453A-26FA-4D36-A4A4-01F4DAAB79A2}" srcId="{93031BBB-4A27-471B-95CF-CA0F1BF376CC}" destId="{9C472228-7D25-42A5-A672-C6BDDDE27332}" srcOrd="1" destOrd="0" parTransId="{B387228C-0258-4E6F-9A37-AB20D7FD13AC}" sibTransId="{CD3CAFC8-41C4-475C-BD3B-0266A48FB930}"/>
    <dgm:cxn modelId="{98914DF7-DAE5-4104-87A9-BC5B8BFD26D6}" type="presParOf" srcId="{5B91FA1F-82BF-41B7-A9C9-CBE1753DDF25}" destId="{D6DCB60D-EF1B-4C10-B264-ED32C29353D9}" srcOrd="0" destOrd="0" presId="urn:microsoft.com/office/officeart/2008/layout/VerticalCurvedList"/>
    <dgm:cxn modelId="{F5D73775-8159-4A4D-A519-92DD58B58F04}" type="presParOf" srcId="{D6DCB60D-EF1B-4C10-B264-ED32C29353D9}" destId="{C5F8AA73-CF95-4F64-B99B-B9AACFEE8BE1}" srcOrd="0" destOrd="0" presId="urn:microsoft.com/office/officeart/2008/layout/VerticalCurvedList"/>
    <dgm:cxn modelId="{D032CE4B-0AF2-4871-98D5-BA8FE761CD55}" type="presParOf" srcId="{C5F8AA73-CF95-4F64-B99B-B9AACFEE8BE1}" destId="{473C0AB8-3424-4C3A-A163-8C8B344C5EB0}" srcOrd="0" destOrd="0" presId="urn:microsoft.com/office/officeart/2008/layout/VerticalCurvedList"/>
    <dgm:cxn modelId="{BC038F0B-0B06-48DF-AB54-EFDFF00CF48B}" type="presParOf" srcId="{C5F8AA73-CF95-4F64-B99B-B9AACFEE8BE1}" destId="{DD685D9E-B8B9-42FE-871B-590FBC69CCC0}" srcOrd="1" destOrd="0" presId="urn:microsoft.com/office/officeart/2008/layout/VerticalCurvedList"/>
    <dgm:cxn modelId="{FB30F3B2-0B02-4406-B21A-7F655090224C}" type="presParOf" srcId="{C5F8AA73-CF95-4F64-B99B-B9AACFEE8BE1}" destId="{BF98E504-4E42-4B28-BC8C-067042F557CF}" srcOrd="2" destOrd="0" presId="urn:microsoft.com/office/officeart/2008/layout/VerticalCurvedList"/>
    <dgm:cxn modelId="{01490DC6-3F1F-4FC1-A12D-707D8BC680DC}" type="presParOf" srcId="{C5F8AA73-CF95-4F64-B99B-B9AACFEE8BE1}" destId="{40451825-ACFA-494C-9CA4-B5DF34AEC42A}" srcOrd="3" destOrd="0" presId="urn:microsoft.com/office/officeart/2008/layout/VerticalCurvedList"/>
    <dgm:cxn modelId="{AC906E5B-B472-405B-A04D-8F38064DE27A}" type="presParOf" srcId="{D6DCB60D-EF1B-4C10-B264-ED32C29353D9}" destId="{5AEC03EC-5C64-46AA-896A-B8917077420C}" srcOrd="1" destOrd="0" presId="urn:microsoft.com/office/officeart/2008/layout/VerticalCurvedList"/>
    <dgm:cxn modelId="{00BD7C13-022F-4303-9B25-0A6D4DAA527A}" type="presParOf" srcId="{D6DCB60D-EF1B-4C10-B264-ED32C29353D9}" destId="{DF687F36-149A-4B0A-9887-E8D65A79B942}" srcOrd="2" destOrd="0" presId="urn:microsoft.com/office/officeart/2008/layout/VerticalCurvedList"/>
    <dgm:cxn modelId="{22A6884B-CE00-4D3D-90BF-3EC832ED3429}" type="presParOf" srcId="{DF687F36-149A-4B0A-9887-E8D65A79B942}" destId="{3153F29F-F76C-4066-8DFD-272EFFEF5C9E}" srcOrd="0" destOrd="0" presId="urn:microsoft.com/office/officeart/2008/layout/VerticalCurvedList"/>
    <dgm:cxn modelId="{37650EA7-2A63-4A3A-9F47-B2274FA35C2D}" type="presParOf" srcId="{D6DCB60D-EF1B-4C10-B264-ED32C29353D9}" destId="{963FB4FD-6E58-45E3-8CE9-9E50C7E784D3}" srcOrd="3" destOrd="0" presId="urn:microsoft.com/office/officeart/2008/layout/VerticalCurvedList"/>
    <dgm:cxn modelId="{1126D491-A777-405F-A865-CF3A0E20B6D0}" type="presParOf" srcId="{D6DCB60D-EF1B-4C10-B264-ED32C29353D9}" destId="{E34A8849-83E8-4715-972B-E84CE012CD56}" srcOrd="4" destOrd="0" presId="urn:microsoft.com/office/officeart/2008/layout/VerticalCurvedList"/>
    <dgm:cxn modelId="{51CFE73E-4610-4ABE-A7AB-EF7A7A6E13C2}" type="presParOf" srcId="{E34A8849-83E8-4715-972B-E84CE012CD56}" destId="{BF6D0636-8979-467C-8869-A62F04EEC727}" srcOrd="0" destOrd="0" presId="urn:microsoft.com/office/officeart/2008/layout/VerticalCurvedList"/>
    <dgm:cxn modelId="{18B1EA4F-9484-42A0-AC8C-DA22BB0AF26F}" type="presParOf" srcId="{D6DCB60D-EF1B-4C10-B264-ED32C29353D9}" destId="{BB3F42E3-D2A4-4CCA-820F-1F1EA99BD8C9}" srcOrd="5" destOrd="0" presId="urn:microsoft.com/office/officeart/2008/layout/VerticalCurvedList"/>
    <dgm:cxn modelId="{48E5DED3-0149-4E5A-9708-CC17CD28C253}" type="presParOf" srcId="{D6DCB60D-EF1B-4C10-B264-ED32C29353D9}" destId="{A88BD23C-3987-4A94-B3C3-58BB5EC56FB7}" srcOrd="6" destOrd="0" presId="urn:microsoft.com/office/officeart/2008/layout/VerticalCurvedList"/>
    <dgm:cxn modelId="{D2AC65CE-D711-48E0-88C8-3C92445C23AB}" type="presParOf" srcId="{A88BD23C-3987-4A94-B3C3-58BB5EC56FB7}" destId="{B1F19174-52F7-4E4A-8EB9-0D8AC14016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1F2976-7F2F-4448-B206-FD99C01317FD}" type="doc">
      <dgm:prSet loTypeId="urn:microsoft.com/office/officeart/2008/layout/VerticalCurvedLis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6686D94-2C74-4330-87BD-387588AAB5D6}">
      <dgm:prSet phldrT="[Text]" custT="1"/>
      <dgm:spPr/>
      <dgm:t>
        <a:bodyPr/>
        <a:lstStyle/>
        <a:p>
          <a:r>
            <a:rPr lang="en-US" sz="2000" b="1" dirty="0" smtClean="0">
              <a:latin typeface="+mj-lt"/>
            </a:rPr>
            <a:t>GSP-eligible product </a:t>
          </a:r>
          <a:endParaRPr lang="en-US" sz="2000" dirty="0"/>
        </a:p>
      </dgm:t>
    </dgm:pt>
    <dgm:pt modelId="{B5BCEB62-D04A-4291-9667-05584944E55F}" type="parTrans" cxnId="{51554C4A-AFE7-4B0D-A709-D8487E89B963}">
      <dgm:prSet/>
      <dgm:spPr/>
      <dgm:t>
        <a:bodyPr/>
        <a:lstStyle/>
        <a:p>
          <a:endParaRPr lang="en-US" sz="2000"/>
        </a:p>
      </dgm:t>
    </dgm:pt>
    <dgm:pt modelId="{06480983-ADAD-4E70-B6C0-7FCF198CEA05}" type="sibTrans" cxnId="{51554C4A-AFE7-4B0D-A709-D8487E89B963}">
      <dgm:prSet/>
      <dgm:spPr/>
      <dgm:t>
        <a:bodyPr/>
        <a:lstStyle/>
        <a:p>
          <a:endParaRPr lang="en-US" sz="2000"/>
        </a:p>
      </dgm:t>
    </dgm:pt>
    <dgm:pt modelId="{E9F698E5-ECEC-4F23-B7C6-9104664C9538}">
      <dgm:prSet custT="1"/>
      <dgm:spPr/>
      <dgm:t>
        <a:bodyPr/>
        <a:lstStyle/>
        <a:p>
          <a:r>
            <a:rPr lang="en-US" sz="2000" b="1" dirty="0" smtClean="0">
              <a:latin typeface="+mj-lt"/>
            </a:rPr>
            <a:t>Product or growth of the GSP Country</a:t>
          </a:r>
        </a:p>
      </dgm:t>
    </dgm:pt>
    <dgm:pt modelId="{A9BD664E-B76F-4666-BDE0-14D29B618511}" type="parTrans" cxnId="{CCD7032B-B652-4AF9-854F-BFC2F6386CE4}">
      <dgm:prSet/>
      <dgm:spPr/>
      <dgm:t>
        <a:bodyPr/>
        <a:lstStyle/>
        <a:p>
          <a:endParaRPr lang="en-US" sz="2000"/>
        </a:p>
      </dgm:t>
    </dgm:pt>
    <dgm:pt modelId="{B98E0BDD-6653-4BC7-9A27-C1DF7621FFD6}" type="sibTrans" cxnId="{CCD7032B-B652-4AF9-854F-BFC2F6386CE4}">
      <dgm:prSet/>
      <dgm:spPr/>
      <dgm:t>
        <a:bodyPr/>
        <a:lstStyle/>
        <a:p>
          <a:endParaRPr lang="en-US" sz="2000"/>
        </a:p>
      </dgm:t>
    </dgm:pt>
    <dgm:pt modelId="{F2BB3A2C-88BA-4B5B-A06B-E1847146C5A0}">
      <dgm:prSet custT="1"/>
      <dgm:spPr/>
      <dgm:t>
        <a:bodyPr/>
        <a:lstStyle/>
        <a:p>
          <a:r>
            <a:rPr lang="en-US" sz="2000" b="1" dirty="0" smtClean="0">
              <a:latin typeface="+mj-lt"/>
            </a:rPr>
            <a:t>Local content must be ≥ 35% of the value</a:t>
          </a:r>
        </a:p>
      </dgm:t>
    </dgm:pt>
    <dgm:pt modelId="{56F4F783-62CE-4065-87EA-9F8CAF42801B}" type="parTrans" cxnId="{ADB3E0C7-D180-42C8-90FB-5866805B0ED0}">
      <dgm:prSet/>
      <dgm:spPr/>
      <dgm:t>
        <a:bodyPr/>
        <a:lstStyle/>
        <a:p>
          <a:endParaRPr lang="en-US" sz="2000"/>
        </a:p>
      </dgm:t>
    </dgm:pt>
    <dgm:pt modelId="{7693AF01-8906-416D-BE36-35C47BCFD5BE}" type="sibTrans" cxnId="{ADB3E0C7-D180-42C8-90FB-5866805B0ED0}">
      <dgm:prSet/>
      <dgm:spPr/>
      <dgm:t>
        <a:bodyPr/>
        <a:lstStyle/>
        <a:p>
          <a:endParaRPr lang="en-US" sz="2000"/>
        </a:p>
      </dgm:t>
    </dgm:pt>
    <dgm:pt modelId="{7C37353F-06C0-45DF-8048-3827104457B9}">
      <dgm:prSet custT="1"/>
      <dgm:spPr/>
      <dgm:t>
        <a:bodyPr/>
        <a:lstStyle/>
        <a:p>
          <a:r>
            <a:rPr lang="en-US" sz="2000" b="1" dirty="0" smtClean="0">
              <a:latin typeface="+mj-lt"/>
            </a:rPr>
            <a:t>Can’t enter commerce of another country </a:t>
          </a:r>
        </a:p>
      </dgm:t>
    </dgm:pt>
    <dgm:pt modelId="{67FF6CD2-F2A6-4417-8C6F-11C96F8FA628}" type="parTrans" cxnId="{A55D6742-4534-49FA-86D2-CDFCAD6BC04D}">
      <dgm:prSet/>
      <dgm:spPr/>
      <dgm:t>
        <a:bodyPr/>
        <a:lstStyle/>
        <a:p>
          <a:endParaRPr lang="en-US" sz="2000"/>
        </a:p>
      </dgm:t>
    </dgm:pt>
    <dgm:pt modelId="{37C8297D-7C61-417A-B3D6-AC532E4C0DD5}" type="sibTrans" cxnId="{A55D6742-4534-49FA-86D2-CDFCAD6BC04D}">
      <dgm:prSet/>
      <dgm:spPr/>
      <dgm:t>
        <a:bodyPr/>
        <a:lstStyle/>
        <a:p>
          <a:endParaRPr lang="en-US" sz="2000"/>
        </a:p>
      </dgm:t>
    </dgm:pt>
    <dgm:pt modelId="{900B3B1E-3EFA-49BF-BB04-BAC658153403}">
      <dgm:prSet custT="1"/>
      <dgm:spPr/>
      <dgm:t>
        <a:bodyPr/>
        <a:lstStyle/>
        <a:p>
          <a:r>
            <a:rPr lang="en-US" sz="2000" b="1" dirty="0" smtClean="0">
              <a:latin typeface="+mj-lt"/>
            </a:rPr>
            <a:t>Benefit claimed by importer </a:t>
          </a:r>
        </a:p>
      </dgm:t>
    </dgm:pt>
    <dgm:pt modelId="{74CFD4ED-E1F2-4B90-8122-BCBBD44996FF}" type="parTrans" cxnId="{BFF1877A-176F-45CB-86F3-A59140A94278}">
      <dgm:prSet/>
      <dgm:spPr/>
      <dgm:t>
        <a:bodyPr/>
        <a:lstStyle/>
        <a:p>
          <a:endParaRPr lang="en-US" sz="2000"/>
        </a:p>
      </dgm:t>
    </dgm:pt>
    <dgm:pt modelId="{650334E0-6601-4A90-8567-A370C5A63749}" type="sibTrans" cxnId="{BFF1877A-176F-45CB-86F3-A59140A94278}">
      <dgm:prSet/>
      <dgm:spPr/>
      <dgm:t>
        <a:bodyPr/>
        <a:lstStyle/>
        <a:p>
          <a:endParaRPr lang="en-US" sz="2000"/>
        </a:p>
      </dgm:t>
    </dgm:pt>
    <dgm:pt modelId="{FB6E8E6A-BC61-487B-8FC6-5D8F8C976B44}">
      <dgm:prSet custT="1"/>
      <dgm:spPr/>
      <dgm:t>
        <a:bodyPr/>
        <a:lstStyle/>
        <a:p>
          <a:r>
            <a:rPr lang="en-US" sz="2000" b="1" dirty="0" smtClean="0">
              <a:latin typeface="+mj-lt"/>
            </a:rPr>
            <a:t>Keep records to verify GSP claim  </a:t>
          </a:r>
        </a:p>
      </dgm:t>
    </dgm:pt>
    <dgm:pt modelId="{1FF9B066-37D2-47AD-94E2-C16463E8945B}" type="parTrans" cxnId="{0A331207-2ACD-4A09-B0AE-DE7F7E797558}">
      <dgm:prSet/>
      <dgm:spPr/>
      <dgm:t>
        <a:bodyPr/>
        <a:lstStyle/>
        <a:p>
          <a:endParaRPr lang="en-US" sz="2000"/>
        </a:p>
      </dgm:t>
    </dgm:pt>
    <dgm:pt modelId="{16B654E5-A316-404B-A876-05CCCF60C780}" type="sibTrans" cxnId="{0A331207-2ACD-4A09-B0AE-DE7F7E797558}">
      <dgm:prSet/>
      <dgm:spPr/>
      <dgm:t>
        <a:bodyPr/>
        <a:lstStyle/>
        <a:p>
          <a:endParaRPr lang="en-US" sz="2000"/>
        </a:p>
      </dgm:t>
    </dgm:pt>
    <dgm:pt modelId="{62897CC6-F2F6-4C82-A2BA-C5A41184D4CB}" type="pres">
      <dgm:prSet presAssocID="{861F2976-7F2F-4448-B206-FD99C01317F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7AFAD7F-5346-4E49-8BC8-AA68062FA8E4}" type="pres">
      <dgm:prSet presAssocID="{861F2976-7F2F-4448-B206-FD99C01317FD}" presName="Name1" presStyleCnt="0"/>
      <dgm:spPr/>
      <dgm:t>
        <a:bodyPr/>
        <a:lstStyle/>
        <a:p>
          <a:endParaRPr lang="en-US"/>
        </a:p>
      </dgm:t>
    </dgm:pt>
    <dgm:pt modelId="{24DB276A-33BB-463D-B8CB-FF9E7E6E277D}" type="pres">
      <dgm:prSet presAssocID="{861F2976-7F2F-4448-B206-FD99C01317FD}" presName="cycle" presStyleCnt="0"/>
      <dgm:spPr/>
      <dgm:t>
        <a:bodyPr/>
        <a:lstStyle/>
        <a:p>
          <a:endParaRPr lang="en-US"/>
        </a:p>
      </dgm:t>
    </dgm:pt>
    <dgm:pt modelId="{ECFA8691-4A0B-4A54-A07F-07608C412018}" type="pres">
      <dgm:prSet presAssocID="{861F2976-7F2F-4448-B206-FD99C01317FD}" presName="srcNode" presStyleLbl="node1" presStyleIdx="0" presStyleCnt="6"/>
      <dgm:spPr/>
      <dgm:t>
        <a:bodyPr/>
        <a:lstStyle/>
        <a:p>
          <a:endParaRPr lang="en-US"/>
        </a:p>
      </dgm:t>
    </dgm:pt>
    <dgm:pt modelId="{A6F44792-DBB0-431D-8B95-4B7F0C641036}" type="pres">
      <dgm:prSet presAssocID="{861F2976-7F2F-4448-B206-FD99C01317FD}" presName="conn" presStyleLbl="parChTrans1D2" presStyleIdx="0" presStyleCnt="1"/>
      <dgm:spPr/>
      <dgm:t>
        <a:bodyPr/>
        <a:lstStyle/>
        <a:p>
          <a:endParaRPr lang="en-US"/>
        </a:p>
      </dgm:t>
    </dgm:pt>
    <dgm:pt modelId="{C08EC092-E7A4-40A6-B50F-FDD62B8C02DC}" type="pres">
      <dgm:prSet presAssocID="{861F2976-7F2F-4448-B206-FD99C01317FD}" presName="extraNode" presStyleLbl="node1" presStyleIdx="0" presStyleCnt="6"/>
      <dgm:spPr/>
      <dgm:t>
        <a:bodyPr/>
        <a:lstStyle/>
        <a:p>
          <a:endParaRPr lang="en-US"/>
        </a:p>
      </dgm:t>
    </dgm:pt>
    <dgm:pt modelId="{5960E26A-6C0E-4A96-9087-C12C2A365301}" type="pres">
      <dgm:prSet presAssocID="{861F2976-7F2F-4448-B206-FD99C01317FD}" presName="dstNode" presStyleLbl="node1" presStyleIdx="0" presStyleCnt="6"/>
      <dgm:spPr/>
      <dgm:t>
        <a:bodyPr/>
        <a:lstStyle/>
        <a:p>
          <a:endParaRPr lang="en-US"/>
        </a:p>
      </dgm:t>
    </dgm:pt>
    <dgm:pt modelId="{BA968788-4F39-443F-A1EC-4096E5D9A458}" type="pres">
      <dgm:prSet presAssocID="{46686D94-2C74-4330-87BD-387588AAB5D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6937F-C97F-4547-8078-0E42508F7B72}" type="pres">
      <dgm:prSet presAssocID="{46686D94-2C74-4330-87BD-387588AAB5D6}" presName="accent_1" presStyleCnt="0"/>
      <dgm:spPr/>
      <dgm:t>
        <a:bodyPr/>
        <a:lstStyle/>
        <a:p>
          <a:endParaRPr lang="en-US"/>
        </a:p>
      </dgm:t>
    </dgm:pt>
    <dgm:pt modelId="{8D72C8B3-EAD4-4E9D-A455-F8F4D7428C9D}" type="pres">
      <dgm:prSet presAssocID="{46686D94-2C74-4330-87BD-387588AAB5D6}" presName="accentRepeatNode" presStyleLbl="solidFgAcc1" presStyleIdx="0" presStyleCnt="6" custScaleX="54021" custScaleY="45750"/>
      <dgm:spPr/>
      <dgm:t>
        <a:bodyPr/>
        <a:lstStyle/>
        <a:p>
          <a:endParaRPr lang="en-US"/>
        </a:p>
      </dgm:t>
    </dgm:pt>
    <dgm:pt modelId="{42C620B3-64A7-4842-810B-B27614D93C2D}" type="pres">
      <dgm:prSet presAssocID="{E9F698E5-ECEC-4F23-B7C6-9104664C9538}" presName="text_2" presStyleLbl="node1" presStyleIdx="1" presStyleCnt="6" custLinFactNeighborX="-190" custLinFactNeighborY="-17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64D13-9118-4145-8112-E36554CDE395}" type="pres">
      <dgm:prSet presAssocID="{E9F698E5-ECEC-4F23-B7C6-9104664C9538}" presName="accent_2" presStyleCnt="0"/>
      <dgm:spPr/>
      <dgm:t>
        <a:bodyPr/>
        <a:lstStyle/>
        <a:p>
          <a:endParaRPr lang="en-US"/>
        </a:p>
      </dgm:t>
    </dgm:pt>
    <dgm:pt modelId="{AA5054B0-428C-4F68-BAA9-AA2A8E27F962}" type="pres">
      <dgm:prSet presAssocID="{E9F698E5-ECEC-4F23-B7C6-9104664C9538}" presName="accentRepeatNode" presStyleLbl="solidFgAcc1" presStyleIdx="1" presStyleCnt="6" custScaleX="54021" custScaleY="45750"/>
      <dgm:spPr/>
      <dgm:t>
        <a:bodyPr/>
        <a:lstStyle/>
        <a:p>
          <a:endParaRPr lang="en-US"/>
        </a:p>
      </dgm:t>
    </dgm:pt>
    <dgm:pt modelId="{D6DEAE07-2E73-4642-8029-A69A34E0B639}" type="pres">
      <dgm:prSet presAssocID="{F2BB3A2C-88BA-4B5B-A06B-E1847146C5A0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1C99C7-89BB-4C10-974A-8D1DFB518755}" type="pres">
      <dgm:prSet presAssocID="{F2BB3A2C-88BA-4B5B-A06B-E1847146C5A0}" presName="accent_3" presStyleCnt="0"/>
      <dgm:spPr/>
      <dgm:t>
        <a:bodyPr/>
        <a:lstStyle/>
        <a:p>
          <a:endParaRPr lang="en-US"/>
        </a:p>
      </dgm:t>
    </dgm:pt>
    <dgm:pt modelId="{19D9F287-D4E2-4313-8AA2-95892FBB371B}" type="pres">
      <dgm:prSet presAssocID="{F2BB3A2C-88BA-4B5B-A06B-E1847146C5A0}" presName="accentRepeatNode" presStyleLbl="solidFgAcc1" presStyleIdx="2" presStyleCnt="6" custScaleX="54021" custScaleY="45750"/>
      <dgm:spPr/>
      <dgm:t>
        <a:bodyPr/>
        <a:lstStyle/>
        <a:p>
          <a:endParaRPr lang="en-US"/>
        </a:p>
      </dgm:t>
    </dgm:pt>
    <dgm:pt modelId="{AB59746D-7C0E-4F6D-B79B-165037BA0A4B}" type="pres">
      <dgm:prSet presAssocID="{7C37353F-06C0-45DF-8048-3827104457B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16103-668A-446E-AFD2-2CFB5B9A02BF}" type="pres">
      <dgm:prSet presAssocID="{7C37353F-06C0-45DF-8048-3827104457B9}" presName="accent_4" presStyleCnt="0"/>
      <dgm:spPr/>
      <dgm:t>
        <a:bodyPr/>
        <a:lstStyle/>
        <a:p>
          <a:endParaRPr lang="en-US"/>
        </a:p>
      </dgm:t>
    </dgm:pt>
    <dgm:pt modelId="{FB4AA9AB-6ECA-475F-9D22-3E6FDF9C2E16}" type="pres">
      <dgm:prSet presAssocID="{7C37353F-06C0-45DF-8048-3827104457B9}" presName="accentRepeatNode" presStyleLbl="solidFgAcc1" presStyleIdx="3" presStyleCnt="6" custScaleX="54021" custScaleY="45750"/>
      <dgm:spPr/>
      <dgm:t>
        <a:bodyPr/>
        <a:lstStyle/>
        <a:p>
          <a:endParaRPr lang="en-US"/>
        </a:p>
      </dgm:t>
    </dgm:pt>
    <dgm:pt modelId="{4526C4E5-4DDF-446C-BC45-FBDA776226E0}" type="pres">
      <dgm:prSet presAssocID="{900B3B1E-3EFA-49BF-BB04-BAC65815340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8B42F-8F28-4BB1-AD98-C5184194D691}" type="pres">
      <dgm:prSet presAssocID="{900B3B1E-3EFA-49BF-BB04-BAC658153403}" presName="accent_5" presStyleCnt="0"/>
      <dgm:spPr/>
      <dgm:t>
        <a:bodyPr/>
        <a:lstStyle/>
        <a:p>
          <a:endParaRPr lang="en-US"/>
        </a:p>
      </dgm:t>
    </dgm:pt>
    <dgm:pt modelId="{01336AF7-F391-4515-94D4-760DD947C1E9}" type="pres">
      <dgm:prSet presAssocID="{900B3B1E-3EFA-49BF-BB04-BAC658153403}" presName="accentRepeatNode" presStyleLbl="solidFgAcc1" presStyleIdx="4" presStyleCnt="6" custScaleX="54021" custScaleY="45750"/>
      <dgm:spPr/>
      <dgm:t>
        <a:bodyPr/>
        <a:lstStyle/>
        <a:p>
          <a:endParaRPr lang="en-US"/>
        </a:p>
      </dgm:t>
    </dgm:pt>
    <dgm:pt modelId="{BA10F91D-B0F2-4C13-B50E-E3D1F03D47E2}" type="pres">
      <dgm:prSet presAssocID="{FB6E8E6A-BC61-487B-8FC6-5D8F8C976B4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8010E-C1D2-45F7-9356-94313B00A8FF}" type="pres">
      <dgm:prSet presAssocID="{FB6E8E6A-BC61-487B-8FC6-5D8F8C976B44}" presName="accent_6" presStyleCnt="0"/>
      <dgm:spPr/>
      <dgm:t>
        <a:bodyPr/>
        <a:lstStyle/>
        <a:p>
          <a:endParaRPr lang="en-US"/>
        </a:p>
      </dgm:t>
    </dgm:pt>
    <dgm:pt modelId="{3315A1CE-C85E-4758-95C1-761FBBC57F71}" type="pres">
      <dgm:prSet presAssocID="{FB6E8E6A-BC61-487B-8FC6-5D8F8C976B44}" presName="accentRepeatNode" presStyleLbl="solidFgAcc1" presStyleIdx="5" presStyleCnt="6" custScaleX="54021" custScaleY="45750"/>
      <dgm:spPr/>
      <dgm:t>
        <a:bodyPr/>
        <a:lstStyle/>
        <a:p>
          <a:endParaRPr lang="en-US"/>
        </a:p>
      </dgm:t>
    </dgm:pt>
  </dgm:ptLst>
  <dgm:cxnLst>
    <dgm:cxn modelId="{51554C4A-AFE7-4B0D-A709-D8487E89B963}" srcId="{861F2976-7F2F-4448-B206-FD99C01317FD}" destId="{46686D94-2C74-4330-87BD-387588AAB5D6}" srcOrd="0" destOrd="0" parTransId="{B5BCEB62-D04A-4291-9667-05584944E55F}" sibTransId="{06480983-ADAD-4E70-B6C0-7FCF198CEA05}"/>
    <dgm:cxn modelId="{0A331207-2ACD-4A09-B0AE-DE7F7E797558}" srcId="{861F2976-7F2F-4448-B206-FD99C01317FD}" destId="{FB6E8E6A-BC61-487B-8FC6-5D8F8C976B44}" srcOrd="5" destOrd="0" parTransId="{1FF9B066-37D2-47AD-94E2-C16463E8945B}" sibTransId="{16B654E5-A316-404B-A876-05CCCF60C780}"/>
    <dgm:cxn modelId="{E48A26A0-9328-47CD-98A1-33063817F692}" type="presOf" srcId="{06480983-ADAD-4E70-B6C0-7FCF198CEA05}" destId="{A6F44792-DBB0-431D-8B95-4B7F0C641036}" srcOrd="0" destOrd="0" presId="urn:microsoft.com/office/officeart/2008/layout/VerticalCurvedList"/>
    <dgm:cxn modelId="{BFF1877A-176F-45CB-86F3-A59140A94278}" srcId="{861F2976-7F2F-4448-B206-FD99C01317FD}" destId="{900B3B1E-3EFA-49BF-BB04-BAC658153403}" srcOrd="4" destOrd="0" parTransId="{74CFD4ED-E1F2-4B90-8122-BCBBD44996FF}" sibTransId="{650334E0-6601-4A90-8567-A370C5A63749}"/>
    <dgm:cxn modelId="{3D1E4638-9CB6-42CA-A781-CAF8E7B34B5B}" type="presOf" srcId="{F2BB3A2C-88BA-4B5B-A06B-E1847146C5A0}" destId="{D6DEAE07-2E73-4642-8029-A69A34E0B639}" srcOrd="0" destOrd="0" presId="urn:microsoft.com/office/officeart/2008/layout/VerticalCurvedList"/>
    <dgm:cxn modelId="{162642B3-2FD8-444C-82D7-F9CE4FC989BC}" type="presOf" srcId="{7C37353F-06C0-45DF-8048-3827104457B9}" destId="{AB59746D-7C0E-4F6D-B79B-165037BA0A4B}" srcOrd="0" destOrd="0" presId="urn:microsoft.com/office/officeart/2008/layout/VerticalCurvedList"/>
    <dgm:cxn modelId="{F46964A9-B0FA-4C4B-BAB0-BF81C21E2FD9}" type="presOf" srcId="{46686D94-2C74-4330-87BD-387588AAB5D6}" destId="{BA968788-4F39-443F-A1EC-4096E5D9A458}" srcOrd="0" destOrd="0" presId="urn:microsoft.com/office/officeart/2008/layout/VerticalCurvedList"/>
    <dgm:cxn modelId="{22EFC2CE-E99F-4080-B17B-74C896FEE98F}" type="presOf" srcId="{861F2976-7F2F-4448-B206-FD99C01317FD}" destId="{62897CC6-F2F6-4C82-A2BA-C5A41184D4CB}" srcOrd="0" destOrd="0" presId="urn:microsoft.com/office/officeart/2008/layout/VerticalCurvedList"/>
    <dgm:cxn modelId="{ADB3E0C7-D180-42C8-90FB-5866805B0ED0}" srcId="{861F2976-7F2F-4448-B206-FD99C01317FD}" destId="{F2BB3A2C-88BA-4B5B-A06B-E1847146C5A0}" srcOrd="2" destOrd="0" parTransId="{56F4F783-62CE-4065-87EA-9F8CAF42801B}" sibTransId="{7693AF01-8906-416D-BE36-35C47BCFD5BE}"/>
    <dgm:cxn modelId="{A55D6742-4534-49FA-86D2-CDFCAD6BC04D}" srcId="{861F2976-7F2F-4448-B206-FD99C01317FD}" destId="{7C37353F-06C0-45DF-8048-3827104457B9}" srcOrd="3" destOrd="0" parTransId="{67FF6CD2-F2A6-4417-8C6F-11C96F8FA628}" sibTransId="{37C8297D-7C61-417A-B3D6-AC532E4C0DD5}"/>
    <dgm:cxn modelId="{0A71415B-C26B-406E-9D26-CC158E2201D6}" type="presOf" srcId="{FB6E8E6A-BC61-487B-8FC6-5D8F8C976B44}" destId="{BA10F91D-B0F2-4C13-B50E-E3D1F03D47E2}" srcOrd="0" destOrd="0" presId="urn:microsoft.com/office/officeart/2008/layout/VerticalCurvedList"/>
    <dgm:cxn modelId="{CCECFAE8-1D66-4A84-9E35-B3AF46315C1C}" type="presOf" srcId="{900B3B1E-3EFA-49BF-BB04-BAC658153403}" destId="{4526C4E5-4DDF-446C-BC45-FBDA776226E0}" srcOrd="0" destOrd="0" presId="urn:microsoft.com/office/officeart/2008/layout/VerticalCurvedList"/>
    <dgm:cxn modelId="{CCD7032B-B652-4AF9-854F-BFC2F6386CE4}" srcId="{861F2976-7F2F-4448-B206-FD99C01317FD}" destId="{E9F698E5-ECEC-4F23-B7C6-9104664C9538}" srcOrd="1" destOrd="0" parTransId="{A9BD664E-B76F-4666-BDE0-14D29B618511}" sibTransId="{B98E0BDD-6653-4BC7-9A27-C1DF7621FFD6}"/>
    <dgm:cxn modelId="{05BD41BA-33A9-4265-BF67-CE8B7CB728F2}" type="presOf" srcId="{E9F698E5-ECEC-4F23-B7C6-9104664C9538}" destId="{42C620B3-64A7-4842-810B-B27614D93C2D}" srcOrd="0" destOrd="0" presId="urn:microsoft.com/office/officeart/2008/layout/VerticalCurvedList"/>
    <dgm:cxn modelId="{72E81B2F-C51A-483F-B87E-E4AD5E996706}" type="presParOf" srcId="{62897CC6-F2F6-4C82-A2BA-C5A41184D4CB}" destId="{D7AFAD7F-5346-4E49-8BC8-AA68062FA8E4}" srcOrd="0" destOrd="0" presId="urn:microsoft.com/office/officeart/2008/layout/VerticalCurvedList"/>
    <dgm:cxn modelId="{1E14D531-7773-48CF-B619-81343D169F58}" type="presParOf" srcId="{D7AFAD7F-5346-4E49-8BC8-AA68062FA8E4}" destId="{24DB276A-33BB-463D-B8CB-FF9E7E6E277D}" srcOrd="0" destOrd="0" presId="urn:microsoft.com/office/officeart/2008/layout/VerticalCurvedList"/>
    <dgm:cxn modelId="{29C0ADF5-738C-442C-90C6-8F2533B937CB}" type="presParOf" srcId="{24DB276A-33BB-463D-B8CB-FF9E7E6E277D}" destId="{ECFA8691-4A0B-4A54-A07F-07608C412018}" srcOrd="0" destOrd="0" presId="urn:microsoft.com/office/officeart/2008/layout/VerticalCurvedList"/>
    <dgm:cxn modelId="{009413B6-DA36-4AC0-BF8D-A5261493ECF8}" type="presParOf" srcId="{24DB276A-33BB-463D-B8CB-FF9E7E6E277D}" destId="{A6F44792-DBB0-431D-8B95-4B7F0C641036}" srcOrd="1" destOrd="0" presId="urn:microsoft.com/office/officeart/2008/layout/VerticalCurvedList"/>
    <dgm:cxn modelId="{02CB9B99-4990-48C7-8EB9-7AE2A8F88D6E}" type="presParOf" srcId="{24DB276A-33BB-463D-B8CB-FF9E7E6E277D}" destId="{C08EC092-E7A4-40A6-B50F-FDD62B8C02DC}" srcOrd="2" destOrd="0" presId="urn:microsoft.com/office/officeart/2008/layout/VerticalCurvedList"/>
    <dgm:cxn modelId="{01A681CE-2369-4147-B19C-075D257BA969}" type="presParOf" srcId="{24DB276A-33BB-463D-B8CB-FF9E7E6E277D}" destId="{5960E26A-6C0E-4A96-9087-C12C2A365301}" srcOrd="3" destOrd="0" presId="urn:microsoft.com/office/officeart/2008/layout/VerticalCurvedList"/>
    <dgm:cxn modelId="{3CCA7014-38B7-4AA6-A7C2-7FB8AF08C430}" type="presParOf" srcId="{D7AFAD7F-5346-4E49-8BC8-AA68062FA8E4}" destId="{BA968788-4F39-443F-A1EC-4096E5D9A458}" srcOrd="1" destOrd="0" presId="urn:microsoft.com/office/officeart/2008/layout/VerticalCurvedList"/>
    <dgm:cxn modelId="{4FB3B528-78CD-4B77-8F31-75511F869E4E}" type="presParOf" srcId="{D7AFAD7F-5346-4E49-8BC8-AA68062FA8E4}" destId="{4F26937F-C97F-4547-8078-0E42508F7B72}" srcOrd="2" destOrd="0" presId="urn:microsoft.com/office/officeart/2008/layout/VerticalCurvedList"/>
    <dgm:cxn modelId="{8C9598B0-86F1-4A06-A9B5-715E97E64F96}" type="presParOf" srcId="{4F26937F-C97F-4547-8078-0E42508F7B72}" destId="{8D72C8B3-EAD4-4E9D-A455-F8F4D7428C9D}" srcOrd="0" destOrd="0" presId="urn:microsoft.com/office/officeart/2008/layout/VerticalCurvedList"/>
    <dgm:cxn modelId="{7FEB7365-E7DE-484D-B00B-EED4AC10CA6B}" type="presParOf" srcId="{D7AFAD7F-5346-4E49-8BC8-AA68062FA8E4}" destId="{42C620B3-64A7-4842-810B-B27614D93C2D}" srcOrd="3" destOrd="0" presId="urn:microsoft.com/office/officeart/2008/layout/VerticalCurvedList"/>
    <dgm:cxn modelId="{CFE21B9E-C017-437F-820A-398A5D57A1A5}" type="presParOf" srcId="{D7AFAD7F-5346-4E49-8BC8-AA68062FA8E4}" destId="{29C64D13-9118-4145-8112-E36554CDE395}" srcOrd="4" destOrd="0" presId="urn:microsoft.com/office/officeart/2008/layout/VerticalCurvedList"/>
    <dgm:cxn modelId="{83842C01-8682-499E-8F72-11DC4EC86551}" type="presParOf" srcId="{29C64D13-9118-4145-8112-E36554CDE395}" destId="{AA5054B0-428C-4F68-BAA9-AA2A8E27F962}" srcOrd="0" destOrd="0" presId="urn:microsoft.com/office/officeart/2008/layout/VerticalCurvedList"/>
    <dgm:cxn modelId="{6BA013B9-B418-4932-B5B6-8D0983EE1A35}" type="presParOf" srcId="{D7AFAD7F-5346-4E49-8BC8-AA68062FA8E4}" destId="{D6DEAE07-2E73-4642-8029-A69A34E0B639}" srcOrd="5" destOrd="0" presId="urn:microsoft.com/office/officeart/2008/layout/VerticalCurvedList"/>
    <dgm:cxn modelId="{AC16509A-AA91-4CA8-A911-B2FDDDF6AF5A}" type="presParOf" srcId="{D7AFAD7F-5346-4E49-8BC8-AA68062FA8E4}" destId="{F01C99C7-89BB-4C10-974A-8D1DFB518755}" srcOrd="6" destOrd="0" presId="urn:microsoft.com/office/officeart/2008/layout/VerticalCurvedList"/>
    <dgm:cxn modelId="{C5D45481-708F-474E-83DE-2A258328BC19}" type="presParOf" srcId="{F01C99C7-89BB-4C10-974A-8D1DFB518755}" destId="{19D9F287-D4E2-4313-8AA2-95892FBB371B}" srcOrd="0" destOrd="0" presId="urn:microsoft.com/office/officeart/2008/layout/VerticalCurvedList"/>
    <dgm:cxn modelId="{524EC4CD-B626-4464-B257-0B92E6C19392}" type="presParOf" srcId="{D7AFAD7F-5346-4E49-8BC8-AA68062FA8E4}" destId="{AB59746D-7C0E-4F6D-B79B-165037BA0A4B}" srcOrd="7" destOrd="0" presId="urn:microsoft.com/office/officeart/2008/layout/VerticalCurvedList"/>
    <dgm:cxn modelId="{B5D73078-343E-49E2-8D35-492E6CBB346D}" type="presParOf" srcId="{D7AFAD7F-5346-4E49-8BC8-AA68062FA8E4}" destId="{54E16103-668A-446E-AFD2-2CFB5B9A02BF}" srcOrd="8" destOrd="0" presId="urn:microsoft.com/office/officeart/2008/layout/VerticalCurvedList"/>
    <dgm:cxn modelId="{E7372AE1-FFE2-4F0A-9F27-170D6AD77620}" type="presParOf" srcId="{54E16103-668A-446E-AFD2-2CFB5B9A02BF}" destId="{FB4AA9AB-6ECA-475F-9D22-3E6FDF9C2E16}" srcOrd="0" destOrd="0" presId="urn:microsoft.com/office/officeart/2008/layout/VerticalCurvedList"/>
    <dgm:cxn modelId="{BDF56C46-01E2-4249-9FC1-AA2BA5CC3944}" type="presParOf" srcId="{D7AFAD7F-5346-4E49-8BC8-AA68062FA8E4}" destId="{4526C4E5-4DDF-446C-BC45-FBDA776226E0}" srcOrd="9" destOrd="0" presId="urn:microsoft.com/office/officeart/2008/layout/VerticalCurvedList"/>
    <dgm:cxn modelId="{FF06C812-0E10-45F6-ADC8-9B0A649B870C}" type="presParOf" srcId="{D7AFAD7F-5346-4E49-8BC8-AA68062FA8E4}" destId="{69F8B42F-8F28-4BB1-AD98-C5184194D691}" srcOrd="10" destOrd="0" presId="urn:microsoft.com/office/officeart/2008/layout/VerticalCurvedList"/>
    <dgm:cxn modelId="{BF5828B5-C036-4D44-BB05-9BE4BA4F839E}" type="presParOf" srcId="{69F8B42F-8F28-4BB1-AD98-C5184194D691}" destId="{01336AF7-F391-4515-94D4-760DD947C1E9}" srcOrd="0" destOrd="0" presId="urn:microsoft.com/office/officeart/2008/layout/VerticalCurvedList"/>
    <dgm:cxn modelId="{E3B0D477-996B-4420-8ABC-2CF2DC3A0019}" type="presParOf" srcId="{D7AFAD7F-5346-4E49-8BC8-AA68062FA8E4}" destId="{BA10F91D-B0F2-4C13-B50E-E3D1F03D47E2}" srcOrd="11" destOrd="0" presId="urn:microsoft.com/office/officeart/2008/layout/VerticalCurvedList"/>
    <dgm:cxn modelId="{A3E0D81E-1331-4F62-932E-72C06D3656CF}" type="presParOf" srcId="{D7AFAD7F-5346-4E49-8BC8-AA68062FA8E4}" destId="{FE78010E-C1D2-45F7-9356-94313B00A8FF}" srcOrd="12" destOrd="0" presId="urn:microsoft.com/office/officeart/2008/layout/VerticalCurvedList"/>
    <dgm:cxn modelId="{77FAC398-B955-4A08-9235-772B2F95BB0D}" type="presParOf" srcId="{FE78010E-C1D2-45F7-9356-94313B00A8FF}" destId="{3315A1CE-C85E-4758-95C1-761FBBC57F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9FD4DE-F6A2-4014-A9F6-6AA8170C2D77}" type="doc">
      <dgm:prSet loTypeId="urn:microsoft.com/office/officeart/2009/3/layout/StepUpProcess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CDC4BEF2-BACB-4C41-86AC-7B00CF0E0F22}">
      <dgm:prSet phldrT="[Text]"/>
      <dgm:spPr/>
      <dgm:t>
        <a:bodyPr/>
        <a:lstStyle/>
        <a:p>
          <a:r>
            <a:rPr lang="en-US" dirty="0" smtClean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effectLst>
                <a:glow rad="127000">
                  <a:schemeClr val="tx1"/>
                </a:glow>
              </a:effectLst>
            </a:rPr>
            <a:t>Consider products with a GSP advantage</a:t>
          </a:r>
          <a:endParaRPr lang="en-US" dirty="0">
            <a:ln>
              <a:solidFill>
                <a:schemeClr val="bg1">
                  <a:lumMod val="75000"/>
                </a:schemeClr>
              </a:solidFill>
            </a:ln>
            <a:solidFill>
              <a:schemeClr val="bg1">
                <a:lumMod val="75000"/>
              </a:schemeClr>
            </a:solidFill>
            <a:effectLst>
              <a:glow rad="127000">
                <a:schemeClr val="tx1"/>
              </a:glow>
            </a:effectLst>
          </a:endParaRPr>
        </a:p>
      </dgm:t>
    </dgm:pt>
    <dgm:pt modelId="{6B8E63CD-7F09-46DA-96D8-6A75A4D5D699}" type="parTrans" cxnId="{5A536627-83B5-43F9-9BBA-B4E7778413BA}">
      <dgm:prSet/>
      <dgm:spPr/>
      <dgm:t>
        <a:bodyPr/>
        <a:lstStyle/>
        <a:p>
          <a:endParaRPr lang="en-US">
            <a:ln>
              <a:solidFill>
                <a:schemeClr val="bg1">
                  <a:lumMod val="75000"/>
                </a:schemeClr>
              </a:solidFill>
            </a:ln>
            <a:solidFill>
              <a:schemeClr val="bg1">
                <a:lumMod val="75000"/>
              </a:schemeClr>
            </a:solidFill>
            <a:effectLst>
              <a:glow rad="127000">
                <a:schemeClr val="tx1"/>
              </a:glow>
            </a:effectLst>
          </a:endParaRPr>
        </a:p>
      </dgm:t>
    </dgm:pt>
    <dgm:pt modelId="{99B6CCEB-0682-4456-A5DB-6C3FD1BCE6CD}" type="sibTrans" cxnId="{5A536627-83B5-43F9-9BBA-B4E7778413BA}">
      <dgm:prSet/>
      <dgm:spPr/>
      <dgm:t>
        <a:bodyPr/>
        <a:lstStyle/>
        <a:p>
          <a:endParaRPr lang="en-US">
            <a:ln>
              <a:solidFill>
                <a:schemeClr val="bg1">
                  <a:lumMod val="75000"/>
                </a:schemeClr>
              </a:solidFill>
            </a:ln>
            <a:solidFill>
              <a:schemeClr val="bg1">
                <a:lumMod val="75000"/>
              </a:schemeClr>
            </a:solidFill>
            <a:effectLst>
              <a:glow rad="127000">
                <a:schemeClr val="tx1"/>
              </a:glow>
            </a:effectLst>
          </a:endParaRPr>
        </a:p>
      </dgm:t>
    </dgm:pt>
    <dgm:pt modelId="{0BAF4374-A483-4724-8931-A239A58B7D82}">
      <dgm:prSet phldrT="[Text]"/>
      <dgm:spPr/>
      <dgm:t>
        <a:bodyPr/>
        <a:lstStyle/>
        <a:p>
          <a:r>
            <a:rPr lang="en-US" dirty="0" smtClean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effectLst>
                <a:glow rad="127000">
                  <a:schemeClr val="tx1"/>
                </a:glow>
              </a:effectLst>
            </a:rPr>
            <a:t>Identify GSP-eligible products exported to other markets</a:t>
          </a:r>
          <a:endParaRPr lang="en-US" dirty="0">
            <a:ln>
              <a:solidFill>
                <a:schemeClr val="bg1">
                  <a:lumMod val="75000"/>
                </a:schemeClr>
              </a:solidFill>
            </a:ln>
            <a:solidFill>
              <a:schemeClr val="bg1">
                <a:lumMod val="75000"/>
              </a:schemeClr>
            </a:solidFill>
            <a:effectLst>
              <a:glow rad="127000">
                <a:schemeClr val="tx1"/>
              </a:glow>
            </a:effectLst>
          </a:endParaRPr>
        </a:p>
      </dgm:t>
    </dgm:pt>
    <dgm:pt modelId="{301DCC71-97B3-4C15-803F-39EBCF2A402C}" type="parTrans" cxnId="{784FC640-BB1F-4A5C-9426-523C51577DDE}">
      <dgm:prSet/>
      <dgm:spPr/>
      <dgm:t>
        <a:bodyPr/>
        <a:lstStyle/>
        <a:p>
          <a:endParaRPr lang="en-US">
            <a:ln>
              <a:solidFill>
                <a:schemeClr val="bg1">
                  <a:lumMod val="75000"/>
                </a:schemeClr>
              </a:solidFill>
            </a:ln>
            <a:solidFill>
              <a:schemeClr val="bg1">
                <a:lumMod val="75000"/>
              </a:schemeClr>
            </a:solidFill>
            <a:effectLst>
              <a:glow rad="127000">
                <a:schemeClr val="tx1"/>
              </a:glow>
            </a:effectLst>
          </a:endParaRPr>
        </a:p>
      </dgm:t>
    </dgm:pt>
    <dgm:pt modelId="{98FF22D4-1ACB-4B30-89A6-FFBE1992C575}" type="sibTrans" cxnId="{784FC640-BB1F-4A5C-9426-523C51577DDE}">
      <dgm:prSet/>
      <dgm:spPr/>
      <dgm:t>
        <a:bodyPr/>
        <a:lstStyle/>
        <a:p>
          <a:endParaRPr lang="en-US">
            <a:ln>
              <a:solidFill>
                <a:schemeClr val="bg1">
                  <a:lumMod val="75000"/>
                </a:schemeClr>
              </a:solidFill>
            </a:ln>
            <a:solidFill>
              <a:schemeClr val="bg1">
                <a:lumMod val="75000"/>
              </a:schemeClr>
            </a:solidFill>
            <a:effectLst>
              <a:glow rad="127000">
                <a:schemeClr val="tx1"/>
              </a:glow>
            </a:effectLst>
          </a:endParaRPr>
        </a:p>
      </dgm:t>
    </dgm:pt>
    <dgm:pt modelId="{D2E24858-15FD-4648-9E9A-DFB2AA5938E4}">
      <dgm:prSet phldrT="[Text]"/>
      <dgm:spPr/>
      <dgm:t>
        <a:bodyPr/>
        <a:lstStyle/>
        <a:p>
          <a:r>
            <a:rPr lang="en-US" dirty="0" smtClean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effectLst>
                <a:glow rad="127000">
                  <a:schemeClr val="tx1"/>
                </a:glow>
              </a:effectLst>
            </a:rPr>
            <a:t>Ensure that GSP is claimed</a:t>
          </a:r>
          <a:endParaRPr lang="en-US" dirty="0">
            <a:ln>
              <a:solidFill>
                <a:schemeClr val="bg1">
                  <a:lumMod val="75000"/>
                </a:schemeClr>
              </a:solidFill>
            </a:ln>
            <a:solidFill>
              <a:schemeClr val="bg1">
                <a:lumMod val="75000"/>
              </a:schemeClr>
            </a:solidFill>
            <a:effectLst>
              <a:glow rad="127000">
                <a:schemeClr val="tx1"/>
              </a:glow>
            </a:effectLst>
          </a:endParaRPr>
        </a:p>
      </dgm:t>
    </dgm:pt>
    <dgm:pt modelId="{3E9ABC79-3E99-4285-A4E7-7B3F2D302CC5}" type="parTrans" cxnId="{CCC876F0-ABF1-4FA9-B6E2-94FBA9ABD2F0}">
      <dgm:prSet/>
      <dgm:spPr/>
      <dgm:t>
        <a:bodyPr/>
        <a:lstStyle/>
        <a:p>
          <a:endParaRPr lang="en-US">
            <a:ln>
              <a:solidFill>
                <a:schemeClr val="bg1">
                  <a:lumMod val="75000"/>
                </a:schemeClr>
              </a:solidFill>
            </a:ln>
            <a:solidFill>
              <a:schemeClr val="bg1">
                <a:lumMod val="75000"/>
              </a:schemeClr>
            </a:solidFill>
            <a:effectLst>
              <a:glow rad="127000">
                <a:schemeClr val="tx1"/>
              </a:glow>
            </a:effectLst>
          </a:endParaRPr>
        </a:p>
      </dgm:t>
    </dgm:pt>
    <dgm:pt modelId="{AFC8CEBE-70A3-44CA-A9D2-C80CF881130A}" type="sibTrans" cxnId="{CCC876F0-ABF1-4FA9-B6E2-94FBA9ABD2F0}">
      <dgm:prSet/>
      <dgm:spPr/>
      <dgm:t>
        <a:bodyPr/>
        <a:lstStyle/>
        <a:p>
          <a:endParaRPr lang="en-US">
            <a:ln>
              <a:solidFill>
                <a:schemeClr val="bg1">
                  <a:lumMod val="75000"/>
                </a:schemeClr>
              </a:solidFill>
            </a:ln>
            <a:solidFill>
              <a:schemeClr val="bg1">
                <a:lumMod val="75000"/>
              </a:schemeClr>
            </a:solidFill>
            <a:effectLst>
              <a:glow rad="127000">
                <a:schemeClr val="tx1"/>
              </a:glow>
            </a:effectLst>
          </a:endParaRPr>
        </a:p>
      </dgm:t>
    </dgm:pt>
    <dgm:pt modelId="{E8AE387F-A22A-4441-A365-88A7D3139E77}">
      <dgm:prSet phldrT="[Text]"/>
      <dgm:spPr/>
      <dgm:t>
        <a:bodyPr/>
        <a:lstStyle/>
        <a:p>
          <a:r>
            <a:rPr lang="en-US" dirty="0" smtClean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effectLst>
                <a:glow rad="127000">
                  <a:schemeClr val="tx1"/>
                </a:glow>
              </a:effectLst>
            </a:rPr>
            <a:t>Use GSP as a marketing tool</a:t>
          </a:r>
          <a:endParaRPr lang="en-US" dirty="0">
            <a:ln>
              <a:solidFill>
                <a:schemeClr val="bg1">
                  <a:lumMod val="75000"/>
                </a:schemeClr>
              </a:solidFill>
            </a:ln>
            <a:solidFill>
              <a:schemeClr val="bg1">
                <a:lumMod val="75000"/>
              </a:schemeClr>
            </a:solidFill>
            <a:effectLst>
              <a:glow rad="127000">
                <a:schemeClr val="tx1"/>
              </a:glow>
            </a:effectLst>
          </a:endParaRPr>
        </a:p>
      </dgm:t>
    </dgm:pt>
    <dgm:pt modelId="{B6923BED-6FC4-438A-994E-50916E8F1111}" type="parTrans" cxnId="{6ABB5F7E-B9CD-459F-AD6D-F041E4C0B080}">
      <dgm:prSet/>
      <dgm:spPr/>
      <dgm:t>
        <a:bodyPr/>
        <a:lstStyle/>
        <a:p>
          <a:endParaRPr lang="en-US">
            <a:ln>
              <a:solidFill>
                <a:schemeClr val="bg1">
                  <a:lumMod val="75000"/>
                </a:schemeClr>
              </a:solidFill>
            </a:ln>
            <a:solidFill>
              <a:schemeClr val="bg1">
                <a:lumMod val="75000"/>
              </a:schemeClr>
            </a:solidFill>
            <a:effectLst>
              <a:glow rad="127000">
                <a:schemeClr val="tx1"/>
              </a:glow>
            </a:effectLst>
          </a:endParaRPr>
        </a:p>
      </dgm:t>
    </dgm:pt>
    <dgm:pt modelId="{62D7A02F-4587-4F62-A04D-A24571131AF3}" type="sibTrans" cxnId="{6ABB5F7E-B9CD-459F-AD6D-F041E4C0B080}">
      <dgm:prSet/>
      <dgm:spPr/>
      <dgm:t>
        <a:bodyPr/>
        <a:lstStyle/>
        <a:p>
          <a:endParaRPr lang="en-US">
            <a:ln>
              <a:solidFill>
                <a:schemeClr val="bg1">
                  <a:lumMod val="75000"/>
                </a:schemeClr>
              </a:solidFill>
            </a:ln>
            <a:solidFill>
              <a:schemeClr val="bg1">
                <a:lumMod val="75000"/>
              </a:schemeClr>
            </a:solidFill>
            <a:effectLst>
              <a:glow rad="127000">
                <a:schemeClr val="tx1"/>
              </a:glow>
            </a:effectLst>
          </a:endParaRPr>
        </a:p>
      </dgm:t>
    </dgm:pt>
    <dgm:pt modelId="{383AF0C3-E492-4493-ACA2-E90018C6B419}" type="pres">
      <dgm:prSet presAssocID="{809FD4DE-F6A2-4014-A9F6-6AA8170C2D7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EDA85B6-A940-456E-AF18-2BA9592E22D8}" type="pres">
      <dgm:prSet presAssocID="{CDC4BEF2-BACB-4C41-86AC-7B00CF0E0F22}" presName="composite" presStyleCnt="0"/>
      <dgm:spPr/>
    </dgm:pt>
    <dgm:pt modelId="{ED5104AF-F39F-446B-BCF2-96025030D468}" type="pres">
      <dgm:prSet presAssocID="{CDC4BEF2-BACB-4C41-86AC-7B00CF0E0F22}" presName="LShape" presStyleLbl="alignNode1" presStyleIdx="0" presStyleCnt="7" custLinFactNeighborY="0"/>
      <dgm:spPr/>
    </dgm:pt>
    <dgm:pt modelId="{B5702CBC-EDBA-4CCD-9689-2EB4D89C8764}" type="pres">
      <dgm:prSet presAssocID="{CDC4BEF2-BACB-4C41-86AC-7B00CF0E0F22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59EBB-2BFC-48E4-96AF-0EE8E7D8D7C1}" type="pres">
      <dgm:prSet presAssocID="{CDC4BEF2-BACB-4C41-86AC-7B00CF0E0F22}" presName="Triangle" presStyleLbl="alignNode1" presStyleIdx="1" presStyleCnt="7"/>
      <dgm:spPr/>
    </dgm:pt>
    <dgm:pt modelId="{6E48ADC4-862D-4D0E-8916-B1E88BB4789A}" type="pres">
      <dgm:prSet presAssocID="{99B6CCEB-0682-4456-A5DB-6C3FD1BCE6CD}" presName="sibTrans" presStyleCnt="0"/>
      <dgm:spPr/>
    </dgm:pt>
    <dgm:pt modelId="{533725E7-771A-4033-BF40-4B18E58667F2}" type="pres">
      <dgm:prSet presAssocID="{99B6CCEB-0682-4456-A5DB-6C3FD1BCE6CD}" presName="space" presStyleCnt="0"/>
      <dgm:spPr/>
    </dgm:pt>
    <dgm:pt modelId="{7B808FDA-50DB-4A37-970F-60F9B9E128D5}" type="pres">
      <dgm:prSet presAssocID="{0BAF4374-A483-4724-8931-A239A58B7D82}" presName="composite" presStyleCnt="0"/>
      <dgm:spPr/>
    </dgm:pt>
    <dgm:pt modelId="{40E95A8E-CD31-4BF4-AF99-33A37EE370A7}" type="pres">
      <dgm:prSet presAssocID="{0BAF4374-A483-4724-8931-A239A58B7D82}" presName="LShape" presStyleLbl="alignNode1" presStyleIdx="2" presStyleCnt="7" custLinFactNeighborX="932" custLinFactNeighborY="541"/>
      <dgm:spPr/>
    </dgm:pt>
    <dgm:pt modelId="{5D7DD82E-0597-4118-B8CE-82B72E89C03D}" type="pres">
      <dgm:prSet presAssocID="{0BAF4374-A483-4724-8931-A239A58B7D82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BAF9A-4A4C-4649-B83B-CC5DD83EA35D}" type="pres">
      <dgm:prSet presAssocID="{0BAF4374-A483-4724-8931-A239A58B7D82}" presName="Triangle" presStyleLbl="alignNode1" presStyleIdx="3" presStyleCnt="7"/>
      <dgm:spPr/>
    </dgm:pt>
    <dgm:pt modelId="{6B4D2BA3-9475-4F63-895E-EAF9767E5935}" type="pres">
      <dgm:prSet presAssocID="{98FF22D4-1ACB-4B30-89A6-FFBE1992C575}" presName="sibTrans" presStyleCnt="0"/>
      <dgm:spPr/>
    </dgm:pt>
    <dgm:pt modelId="{A55B25E0-8DC8-4B36-9315-CA51310ED831}" type="pres">
      <dgm:prSet presAssocID="{98FF22D4-1ACB-4B30-89A6-FFBE1992C575}" presName="space" presStyleCnt="0"/>
      <dgm:spPr/>
    </dgm:pt>
    <dgm:pt modelId="{902C0AA1-6E42-4F6E-8144-95EBC783E9BD}" type="pres">
      <dgm:prSet presAssocID="{D2E24858-15FD-4648-9E9A-DFB2AA5938E4}" presName="composite" presStyleCnt="0"/>
      <dgm:spPr/>
    </dgm:pt>
    <dgm:pt modelId="{8742C86D-FAA8-42C8-976A-3AADE40305B5}" type="pres">
      <dgm:prSet presAssocID="{D2E24858-15FD-4648-9E9A-DFB2AA5938E4}" presName="LShape" presStyleLbl="alignNode1" presStyleIdx="4" presStyleCnt="7" custLinFactNeighborX="1354" custLinFactNeighborY="-3290"/>
      <dgm:spPr/>
    </dgm:pt>
    <dgm:pt modelId="{25A35004-5DBA-4538-93E4-93E47CE88F50}" type="pres">
      <dgm:prSet presAssocID="{D2E24858-15FD-4648-9E9A-DFB2AA5938E4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F7FAF-1E04-4602-B39A-B7078B33AE6A}" type="pres">
      <dgm:prSet presAssocID="{D2E24858-15FD-4648-9E9A-DFB2AA5938E4}" presName="Triangle" presStyleLbl="alignNode1" presStyleIdx="5" presStyleCnt="7"/>
      <dgm:spPr/>
    </dgm:pt>
    <dgm:pt modelId="{4D27AECE-5DC8-4D59-A896-1AF5546F9A85}" type="pres">
      <dgm:prSet presAssocID="{AFC8CEBE-70A3-44CA-A9D2-C80CF881130A}" presName="sibTrans" presStyleCnt="0"/>
      <dgm:spPr/>
    </dgm:pt>
    <dgm:pt modelId="{B166C433-C0E2-4C98-A29B-2EF1CAC599D6}" type="pres">
      <dgm:prSet presAssocID="{AFC8CEBE-70A3-44CA-A9D2-C80CF881130A}" presName="space" presStyleCnt="0"/>
      <dgm:spPr/>
    </dgm:pt>
    <dgm:pt modelId="{9B3F378A-045D-4A19-939E-0F3E5BA18731}" type="pres">
      <dgm:prSet presAssocID="{E8AE387F-A22A-4441-A365-88A7D3139E77}" presName="composite" presStyleCnt="0"/>
      <dgm:spPr/>
    </dgm:pt>
    <dgm:pt modelId="{A9DCBDF5-F96D-48D8-85D2-42003E49A017}" type="pres">
      <dgm:prSet presAssocID="{E8AE387F-A22A-4441-A365-88A7D3139E77}" presName="LShape" presStyleLbl="alignNode1" presStyleIdx="6" presStyleCnt="7"/>
      <dgm:spPr/>
    </dgm:pt>
    <dgm:pt modelId="{83E22182-70F2-44FB-9CF0-49AF5DC39BCC}" type="pres">
      <dgm:prSet presAssocID="{E8AE387F-A22A-4441-A365-88A7D3139E77}" presName="ParentText" presStyleLbl="revTx" presStyleIdx="3" presStyleCnt="4" custLinFactNeighborX="666" custLinFactNeighborY="51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97D6B7-745D-4B39-9DB7-E17D1134BE1D}" type="presOf" srcId="{D2E24858-15FD-4648-9E9A-DFB2AA5938E4}" destId="{25A35004-5DBA-4538-93E4-93E47CE88F50}" srcOrd="0" destOrd="0" presId="urn:microsoft.com/office/officeart/2009/3/layout/StepUpProcess"/>
    <dgm:cxn modelId="{5A536627-83B5-43F9-9BBA-B4E7778413BA}" srcId="{809FD4DE-F6A2-4014-A9F6-6AA8170C2D77}" destId="{CDC4BEF2-BACB-4C41-86AC-7B00CF0E0F22}" srcOrd="0" destOrd="0" parTransId="{6B8E63CD-7F09-46DA-96D8-6A75A4D5D699}" sibTransId="{99B6CCEB-0682-4456-A5DB-6C3FD1BCE6CD}"/>
    <dgm:cxn modelId="{6ABB5F7E-B9CD-459F-AD6D-F041E4C0B080}" srcId="{809FD4DE-F6A2-4014-A9F6-6AA8170C2D77}" destId="{E8AE387F-A22A-4441-A365-88A7D3139E77}" srcOrd="3" destOrd="0" parTransId="{B6923BED-6FC4-438A-994E-50916E8F1111}" sibTransId="{62D7A02F-4587-4F62-A04D-A24571131AF3}"/>
    <dgm:cxn modelId="{784FC640-BB1F-4A5C-9426-523C51577DDE}" srcId="{809FD4DE-F6A2-4014-A9F6-6AA8170C2D77}" destId="{0BAF4374-A483-4724-8931-A239A58B7D82}" srcOrd="1" destOrd="0" parTransId="{301DCC71-97B3-4C15-803F-39EBCF2A402C}" sibTransId="{98FF22D4-1ACB-4B30-89A6-FFBE1992C575}"/>
    <dgm:cxn modelId="{6AD46F77-3356-4FE6-B5E2-409121660EED}" type="presOf" srcId="{E8AE387F-A22A-4441-A365-88A7D3139E77}" destId="{83E22182-70F2-44FB-9CF0-49AF5DC39BCC}" srcOrd="0" destOrd="0" presId="urn:microsoft.com/office/officeart/2009/3/layout/StepUpProcess"/>
    <dgm:cxn modelId="{CCC876F0-ABF1-4FA9-B6E2-94FBA9ABD2F0}" srcId="{809FD4DE-F6A2-4014-A9F6-6AA8170C2D77}" destId="{D2E24858-15FD-4648-9E9A-DFB2AA5938E4}" srcOrd="2" destOrd="0" parTransId="{3E9ABC79-3E99-4285-A4E7-7B3F2D302CC5}" sibTransId="{AFC8CEBE-70A3-44CA-A9D2-C80CF881130A}"/>
    <dgm:cxn modelId="{0264F536-8B8D-4831-968A-9124D0CFF90A}" type="presOf" srcId="{0BAF4374-A483-4724-8931-A239A58B7D82}" destId="{5D7DD82E-0597-4118-B8CE-82B72E89C03D}" srcOrd="0" destOrd="0" presId="urn:microsoft.com/office/officeart/2009/3/layout/StepUpProcess"/>
    <dgm:cxn modelId="{64AC36D4-AF1C-4CEF-8DDF-D69C44ED7408}" type="presOf" srcId="{CDC4BEF2-BACB-4C41-86AC-7B00CF0E0F22}" destId="{B5702CBC-EDBA-4CCD-9689-2EB4D89C8764}" srcOrd="0" destOrd="0" presId="urn:microsoft.com/office/officeart/2009/3/layout/StepUpProcess"/>
    <dgm:cxn modelId="{CEE847AD-E399-4336-8061-060EE208C323}" type="presOf" srcId="{809FD4DE-F6A2-4014-A9F6-6AA8170C2D77}" destId="{383AF0C3-E492-4493-ACA2-E90018C6B419}" srcOrd="0" destOrd="0" presId="urn:microsoft.com/office/officeart/2009/3/layout/StepUpProcess"/>
    <dgm:cxn modelId="{C5B88CF4-5B02-468F-8A19-80D81D9C0A55}" type="presParOf" srcId="{383AF0C3-E492-4493-ACA2-E90018C6B419}" destId="{3EDA85B6-A940-456E-AF18-2BA9592E22D8}" srcOrd="0" destOrd="0" presId="urn:microsoft.com/office/officeart/2009/3/layout/StepUpProcess"/>
    <dgm:cxn modelId="{9DC72E7A-445B-467D-9307-46CB8BC34729}" type="presParOf" srcId="{3EDA85B6-A940-456E-AF18-2BA9592E22D8}" destId="{ED5104AF-F39F-446B-BCF2-96025030D468}" srcOrd="0" destOrd="0" presId="urn:microsoft.com/office/officeart/2009/3/layout/StepUpProcess"/>
    <dgm:cxn modelId="{015B1ADF-7CA4-4C5A-A2E1-ECD2674A39C5}" type="presParOf" srcId="{3EDA85B6-A940-456E-AF18-2BA9592E22D8}" destId="{B5702CBC-EDBA-4CCD-9689-2EB4D89C8764}" srcOrd="1" destOrd="0" presId="urn:microsoft.com/office/officeart/2009/3/layout/StepUpProcess"/>
    <dgm:cxn modelId="{F175C13A-285C-44C2-B7D3-3188DC2E8162}" type="presParOf" srcId="{3EDA85B6-A940-456E-AF18-2BA9592E22D8}" destId="{C3A59EBB-2BFC-48E4-96AF-0EE8E7D8D7C1}" srcOrd="2" destOrd="0" presId="urn:microsoft.com/office/officeart/2009/3/layout/StepUpProcess"/>
    <dgm:cxn modelId="{8B157FCC-7F71-45FD-8E7C-7E5634C727A3}" type="presParOf" srcId="{383AF0C3-E492-4493-ACA2-E90018C6B419}" destId="{6E48ADC4-862D-4D0E-8916-B1E88BB4789A}" srcOrd="1" destOrd="0" presId="urn:microsoft.com/office/officeart/2009/3/layout/StepUpProcess"/>
    <dgm:cxn modelId="{7A350572-7ACD-4920-9304-93238AEE81EA}" type="presParOf" srcId="{6E48ADC4-862D-4D0E-8916-B1E88BB4789A}" destId="{533725E7-771A-4033-BF40-4B18E58667F2}" srcOrd="0" destOrd="0" presId="urn:microsoft.com/office/officeart/2009/3/layout/StepUpProcess"/>
    <dgm:cxn modelId="{A40AF6C8-A131-4529-9B71-497698569088}" type="presParOf" srcId="{383AF0C3-E492-4493-ACA2-E90018C6B419}" destId="{7B808FDA-50DB-4A37-970F-60F9B9E128D5}" srcOrd="2" destOrd="0" presId="urn:microsoft.com/office/officeart/2009/3/layout/StepUpProcess"/>
    <dgm:cxn modelId="{CD63C1F3-48AC-4D66-ACDE-FDA1D6C2D6BE}" type="presParOf" srcId="{7B808FDA-50DB-4A37-970F-60F9B9E128D5}" destId="{40E95A8E-CD31-4BF4-AF99-33A37EE370A7}" srcOrd="0" destOrd="0" presId="urn:microsoft.com/office/officeart/2009/3/layout/StepUpProcess"/>
    <dgm:cxn modelId="{C948DF07-ADE9-42A5-9A6B-309F2DA922E9}" type="presParOf" srcId="{7B808FDA-50DB-4A37-970F-60F9B9E128D5}" destId="{5D7DD82E-0597-4118-B8CE-82B72E89C03D}" srcOrd="1" destOrd="0" presId="urn:microsoft.com/office/officeart/2009/3/layout/StepUpProcess"/>
    <dgm:cxn modelId="{36A6407D-757B-4B35-9EF2-BB37334609E3}" type="presParOf" srcId="{7B808FDA-50DB-4A37-970F-60F9B9E128D5}" destId="{42ABAF9A-4A4C-4649-B83B-CC5DD83EA35D}" srcOrd="2" destOrd="0" presId="urn:microsoft.com/office/officeart/2009/3/layout/StepUpProcess"/>
    <dgm:cxn modelId="{AA22A2C6-5769-4821-BD30-04B2DF434CD8}" type="presParOf" srcId="{383AF0C3-E492-4493-ACA2-E90018C6B419}" destId="{6B4D2BA3-9475-4F63-895E-EAF9767E5935}" srcOrd="3" destOrd="0" presId="urn:microsoft.com/office/officeart/2009/3/layout/StepUpProcess"/>
    <dgm:cxn modelId="{F18ACF82-CF19-4494-8357-C6C4E00AB26C}" type="presParOf" srcId="{6B4D2BA3-9475-4F63-895E-EAF9767E5935}" destId="{A55B25E0-8DC8-4B36-9315-CA51310ED831}" srcOrd="0" destOrd="0" presId="urn:microsoft.com/office/officeart/2009/3/layout/StepUpProcess"/>
    <dgm:cxn modelId="{82E5DFB4-FC41-4431-B08B-ADA92EE4F061}" type="presParOf" srcId="{383AF0C3-E492-4493-ACA2-E90018C6B419}" destId="{902C0AA1-6E42-4F6E-8144-95EBC783E9BD}" srcOrd="4" destOrd="0" presId="urn:microsoft.com/office/officeart/2009/3/layout/StepUpProcess"/>
    <dgm:cxn modelId="{8B8F123B-6983-440E-B1FF-C4C3F51A8E98}" type="presParOf" srcId="{902C0AA1-6E42-4F6E-8144-95EBC783E9BD}" destId="{8742C86D-FAA8-42C8-976A-3AADE40305B5}" srcOrd="0" destOrd="0" presId="urn:microsoft.com/office/officeart/2009/3/layout/StepUpProcess"/>
    <dgm:cxn modelId="{F0286DF0-3B47-4BEC-9B77-94234632AA5E}" type="presParOf" srcId="{902C0AA1-6E42-4F6E-8144-95EBC783E9BD}" destId="{25A35004-5DBA-4538-93E4-93E47CE88F50}" srcOrd="1" destOrd="0" presId="urn:microsoft.com/office/officeart/2009/3/layout/StepUpProcess"/>
    <dgm:cxn modelId="{094304DF-A676-4E95-A6BB-D04D7F109D5F}" type="presParOf" srcId="{902C0AA1-6E42-4F6E-8144-95EBC783E9BD}" destId="{E18F7FAF-1E04-4602-B39A-B7078B33AE6A}" srcOrd="2" destOrd="0" presId="urn:microsoft.com/office/officeart/2009/3/layout/StepUpProcess"/>
    <dgm:cxn modelId="{C601A369-7C9D-4DAF-8FDA-DBD58AD1C242}" type="presParOf" srcId="{383AF0C3-E492-4493-ACA2-E90018C6B419}" destId="{4D27AECE-5DC8-4D59-A896-1AF5546F9A85}" srcOrd="5" destOrd="0" presId="urn:microsoft.com/office/officeart/2009/3/layout/StepUpProcess"/>
    <dgm:cxn modelId="{129D0BB7-4422-4535-A2A6-D2C82C9E3053}" type="presParOf" srcId="{4D27AECE-5DC8-4D59-A896-1AF5546F9A85}" destId="{B166C433-C0E2-4C98-A29B-2EF1CAC599D6}" srcOrd="0" destOrd="0" presId="urn:microsoft.com/office/officeart/2009/3/layout/StepUpProcess"/>
    <dgm:cxn modelId="{C4964756-3087-4974-9314-71BF9CDCF0F6}" type="presParOf" srcId="{383AF0C3-E492-4493-ACA2-E90018C6B419}" destId="{9B3F378A-045D-4A19-939E-0F3E5BA18731}" srcOrd="6" destOrd="0" presId="urn:microsoft.com/office/officeart/2009/3/layout/StepUpProcess"/>
    <dgm:cxn modelId="{46880862-7243-4ABD-94E6-E97E1CC44A66}" type="presParOf" srcId="{9B3F378A-045D-4A19-939E-0F3E5BA18731}" destId="{A9DCBDF5-F96D-48D8-85D2-42003E49A017}" srcOrd="0" destOrd="0" presId="urn:microsoft.com/office/officeart/2009/3/layout/StepUpProcess"/>
    <dgm:cxn modelId="{04FDB732-8270-41CA-BF22-7787D47EACF8}" type="presParOf" srcId="{9B3F378A-045D-4A19-939E-0F3E5BA18731}" destId="{83E22182-70F2-44FB-9CF0-49AF5DC39BC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85D9E-B8B9-42FE-871B-590FBC69CCC0}">
      <dsp:nvSpPr>
        <dsp:cNvPr id="0" name=""/>
        <dsp:cNvSpPr/>
      </dsp:nvSpPr>
      <dsp:spPr>
        <a:xfrm>
          <a:off x="-3756538" y="-577040"/>
          <a:ext cx="4477573" cy="4477573"/>
        </a:xfrm>
        <a:prstGeom prst="blockArc">
          <a:avLst>
            <a:gd name="adj1" fmla="val 18900000"/>
            <a:gd name="adj2" fmla="val 2700000"/>
            <a:gd name="adj3" fmla="val 482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C03EC-5C64-46AA-896A-B8917077420C}">
      <dsp:nvSpPr>
        <dsp:cNvPr id="0" name=""/>
        <dsp:cNvSpPr/>
      </dsp:nvSpPr>
      <dsp:spPr>
        <a:xfrm>
          <a:off x="463673" y="332349"/>
          <a:ext cx="5363899" cy="66469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760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charset="0"/>
            </a:rPr>
            <a:t>Overview of USTR and the U.S. GSP Program </a:t>
          </a:r>
          <a:endParaRPr lang="en-US" sz="2000" kern="1200" dirty="0"/>
        </a:p>
      </dsp:txBody>
      <dsp:txXfrm>
        <a:off x="463673" y="332349"/>
        <a:ext cx="5363899" cy="664698"/>
      </dsp:txXfrm>
    </dsp:sp>
    <dsp:sp modelId="{3153F29F-F76C-4066-8DFD-272EFFEF5C9E}">
      <dsp:nvSpPr>
        <dsp:cNvPr id="0" name=""/>
        <dsp:cNvSpPr/>
      </dsp:nvSpPr>
      <dsp:spPr>
        <a:xfrm>
          <a:off x="249034" y="432581"/>
          <a:ext cx="429278" cy="4642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3FB4FD-6E58-45E3-8CE9-9E50C7E784D3}">
      <dsp:nvSpPr>
        <dsp:cNvPr id="0" name=""/>
        <dsp:cNvSpPr/>
      </dsp:nvSpPr>
      <dsp:spPr>
        <a:xfrm>
          <a:off x="705291" y="1329396"/>
          <a:ext cx="5122281" cy="66469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760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charset="0"/>
            </a:rPr>
            <a:t>GSP Exports and Benefits Review for the Maldives</a:t>
          </a:r>
        </a:p>
      </dsp:txBody>
      <dsp:txXfrm>
        <a:off x="705291" y="1329396"/>
        <a:ext cx="5122281" cy="664698"/>
      </dsp:txXfrm>
    </dsp:sp>
    <dsp:sp modelId="{BF6D0636-8979-467C-8869-A62F04EEC727}">
      <dsp:nvSpPr>
        <dsp:cNvPr id="0" name=""/>
        <dsp:cNvSpPr/>
      </dsp:nvSpPr>
      <dsp:spPr>
        <a:xfrm>
          <a:off x="490652" y="1429629"/>
          <a:ext cx="429278" cy="4642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3F42E3-D2A4-4CCA-820F-1F1EA99BD8C9}">
      <dsp:nvSpPr>
        <dsp:cNvPr id="0" name=""/>
        <dsp:cNvSpPr/>
      </dsp:nvSpPr>
      <dsp:spPr>
        <a:xfrm>
          <a:off x="463673" y="2326444"/>
          <a:ext cx="5363899" cy="66469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760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charset="0"/>
            </a:rPr>
            <a:t>How to increase use of duty-free opportunities</a:t>
          </a:r>
        </a:p>
      </dsp:txBody>
      <dsp:txXfrm>
        <a:off x="463673" y="2326444"/>
        <a:ext cx="5363899" cy="664698"/>
      </dsp:txXfrm>
    </dsp:sp>
    <dsp:sp modelId="{B1F19174-52F7-4E4A-8EB9-0D8AC1401656}">
      <dsp:nvSpPr>
        <dsp:cNvPr id="0" name=""/>
        <dsp:cNvSpPr/>
      </dsp:nvSpPr>
      <dsp:spPr>
        <a:xfrm>
          <a:off x="249034" y="2426676"/>
          <a:ext cx="429278" cy="4642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44792-DBB0-431D-8B95-4B7F0C641036}">
      <dsp:nvSpPr>
        <dsp:cNvPr id="0" name=""/>
        <dsp:cNvSpPr/>
      </dsp:nvSpPr>
      <dsp:spPr>
        <a:xfrm>
          <a:off x="-4333906" y="-664815"/>
          <a:ext cx="5163444" cy="5163444"/>
        </a:xfrm>
        <a:prstGeom prst="blockArc">
          <a:avLst>
            <a:gd name="adj1" fmla="val 18900000"/>
            <a:gd name="adj2" fmla="val 2700000"/>
            <a:gd name="adj3" fmla="val 418"/>
          </a:avLst>
        </a:pr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68788-4F39-443F-A1EC-4096E5D9A458}">
      <dsp:nvSpPr>
        <dsp:cNvPr id="0" name=""/>
        <dsp:cNvSpPr/>
      </dsp:nvSpPr>
      <dsp:spPr>
        <a:xfrm>
          <a:off x="309977" y="201888"/>
          <a:ext cx="6153571" cy="40362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3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</a:rPr>
            <a:t>GSP-eligible product </a:t>
          </a:r>
          <a:endParaRPr lang="en-US" sz="2000" kern="1200" dirty="0"/>
        </a:p>
      </dsp:txBody>
      <dsp:txXfrm>
        <a:off x="309977" y="201888"/>
        <a:ext cx="6153571" cy="403623"/>
      </dsp:txXfrm>
    </dsp:sp>
    <dsp:sp modelId="{8D72C8B3-EAD4-4E9D-A455-F8F4D7428C9D}">
      <dsp:nvSpPr>
        <dsp:cNvPr id="0" name=""/>
        <dsp:cNvSpPr/>
      </dsp:nvSpPr>
      <dsp:spPr>
        <a:xfrm>
          <a:off x="173701" y="288289"/>
          <a:ext cx="272552" cy="230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620B3-64A7-4842-810B-B27614D93C2D}">
      <dsp:nvSpPr>
        <dsp:cNvPr id="0" name=""/>
        <dsp:cNvSpPr/>
      </dsp:nvSpPr>
      <dsp:spPr>
        <a:xfrm>
          <a:off x="630924" y="800099"/>
          <a:ext cx="5821563" cy="40362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3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</a:rPr>
            <a:t>Product or growth of the GSP Country</a:t>
          </a:r>
        </a:p>
      </dsp:txBody>
      <dsp:txXfrm>
        <a:off x="630924" y="800099"/>
        <a:ext cx="5821563" cy="403623"/>
      </dsp:txXfrm>
    </dsp:sp>
    <dsp:sp modelId="{AA5054B0-428C-4F68-BAA9-AA2A8E27F962}">
      <dsp:nvSpPr>
        <dsp:cNvPr id="0" name=""/>
        <dsp:cNvSpPr/>
      </dsp:nvSpPr>
      <dsp:spPr>
        <a:xfrm>
          <a:off x="505709" y="893648"/>
          <a:ext cx="272552" cy="230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EAE07-2E73-4642-8029-A69A34E0B639}">
      <dsp:nvSpPr>
        <dsp:cNvPr id="0" name=""/>
        <dsp:cNvSpPr/>
      </dsp:nvSpPr>
      <dsp:spPr>
        <a:xfrm>
          <a:off x="793804" y="1412606"/>
          <a:ext cx="5669744" cy="40362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3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</a:rPr>
            <a:t>Local content must be ≥ 35% of the value</a:t>
          </a:r>
        </a:p>
      </dsp:txBody>
      <dsp:txXfrm>
        <a:off x="793804" y="1412606"/>
        <a:ext cx="5669744" cy="403623"/>
      </dsp:txXfrm>
    </dsp:sp>
    <dsp:sp modelId="{19D9F287-D4E2-4313-8AA2-95892FBB371B}">
      <dsp:nvSpPr>
        <dsp:cNvPr id="0" name=""/>
        <dsp:cNvSpPr/>
      </dsp:nvSpPr>
      <dsp:spPr>
        <a:xfrm>
          <a:off x="657528" y="1499007"/>
          <a:ext cx="272552" cy="230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9746D-7C0E-4F6D-B79B-165037BA0A4B}">
      <dsp:nvSpPr>
        <dsp:cNvPr id="0" name=""/>
        <dsp:cNvSpPr/>
      </dsp:nvSpPr>
      <dsp:spPr>
        <a:xfrm>
          <a:off x="793804" y="2017582"/>
          <a:ext cx="5669744" cy="40362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3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</a:rPr>
            <a:t>Can’t enter commerce of another country </a:t>
          </a:r>
        </a:p>
      </dsp:txBody>
      <dsp:txXfrm>
        <a:off x="793804" y="2017582"/>
        <a:ext cx="5669744" cy="403623"/>
      </dsp:txXfrm>
    </dsp:sp>
    <dsp:sp modelId="{FB4AA9AB-6ECA-475F-9D22-3E6FDF9C2E16}">
      <dsp:nvSpPr>
        <dsp:cNvPr id="0" name=""/>
        <dsp:cNvSpPr/>
      </dsp:nvSpPr>
      <dsp:spPr>
        <a:xfrm>
          <a:off x="657528" y="2103983"/>
          <a:ext cx="272552" cy="230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6C4E5-4DDF-446C-BC45-FBDA776226E0}">
      <dsp:nvSpPr>
        <dsp:cNvPr id="0" name=""/>
        <dsp:cNvSpPr/>
      </dsp:nvSpPr>
      <dsp:spPr>
        <a:xfrm>
          <a:off x="641985" y="2622941"/>
          <a:ext cx="5821563" cy="40362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3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</a:rPr>
            <a:t>Benefit claimed by importer </a:t>
          </a:r>
        </a:p>
      </dsp:txBody>
      <dsp:txXfrm>
        <a:off x="641985" y="2622941"/>
        <a:ext cx="5821563" cy="403623"/>
      </dsp:txXfrm>
    </dsp:sp>
    <dsp:sp modelId="{01336AF7-F391-4515-94D4-760DD947C1E9}">
      <dsp:nvSpPr>
        <dsp:cNvPr id="0" name=""/>
        <dsp:cNvSpPr/>
      </dsp:nvSpPr>
      <dsp:spPr>
        <a:xfrm>
          <a:off x="505709" y="2709342"/>
          <a:ext cx="272552" cy="230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0F91D-B0F2-4C13-B50E-E3D1F03D47E2}">
      <dsp:nvSpPr>
        <dsp:cNvPr id="0" name=""/>
        <dsp:cNvSpPr/>
      </dsp:nvSpPr>
      <dsp:spPr>
        <a:xfrm>
          <a:off x="309977" y="3228300"/>
          <a:ext cx="6153571" cy="40362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3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</a:rPr>
            <a:t>Keep records to verify GSP claim  </a:t>
          </a:r>
        </a:p>
      </dsp:txBody>
      <dsp:txXfrm>
        <a:off x="309977" y="3228300"/>
        <a:ext cx="6153571" cy="403623"/>
      </dsp:txXfrm>
    </dsp:sp>
    <dsp:sp modelId="{3315A1CE-C85E-4758-95C1-761FBBC57F71}">
      <dsp:nvSpPr>
        <dsp:cNvPr id="0" name=""/>
        <dsp:cNvSpPr/>
      </dsp:nvSpPr>
      <dsp:spPr>
        <a:xfrm>
          <a:off x="173701" y="3314701"/>
          <a:ext cx="272552" cy="230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104AF-F39F-446B-BCF2-96025030D468}">
      <dsp:nvSpPr>
        <dsp:cNvPr id="0" name=""/>
        <dsp:cNvSpPr/>
      </dsp:nvSpPr>
      <dsp:spPr>
        <a:xfrm rot="5400000">
          <a:off x="304824" y="1762339"/>
          <a:ext cx="909809" cy="1513902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02CBC-EDBA-4CCD-9689-2EB4D89C8764}">
      <dsp:nvSpPr>
        <dsp:cNvPr id="0" name=""/>
        <dsp:cNvSpPr/>
      </dsp:nvSpPr>
      <dsp:spPr>
        <a:xfrm>
          <a:off x="152954" y="2214670"/>
          <a:ext cx="1366759" cy="119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effectLst>
                <a:glow rad="127000">
                  <a:schemeClr val="tx1"/>
                </a:glow>
              </a:effectLst>
            </a:rPr>
            <a:t>Consider products with a GSP advantage</a:t>
          </a:r>
          <a:endParaRPr lang="en-US" sz="1300" kern="1200" dirty="0">
            <a:ln>
              <a:solidFill>
                <a:schemeClr val="bg1">
                  <a:lumMod val="75000"/>
                </a:schemeClr>
              </a:solidFill>
            </a:ln>
            <a:solidFill>
              <a:schemeClr val="bg1">
                <a:lumMod val="75000"/>
              </a:schemeClr>
            </a:solidFill>
            <a:effectLst>
              <a:glow rad="127000">
                <a:schemeClr val="tx1"/>
              </a:glow>
            </a:effectLst>
          </a:endParaRPr>
        </a:p>
      </dsp:txBody>
      <dsp:txXfrm>
        <a:off x="152954" y="2214670"/>
        <a:ext cx="1366759" cy="1198044"/>
      </dsp:txXfrm>
    </dsp:sp>
    <dsp:sp modelId="{C3A59EBB-2BFC-48E4-96AF-0EE8E7D8D7C1}">
      <dsp:nvSpPr>
        <dsp:cNvPr id="0" name=""/>
        <dsp:cNvSpPr/>
      </dsp:nvSpPr>
      <dsp:spPr>
        <a:xfrm>
          <a:off x="1261835" y="1650884"/>
          <a:ext cx="257879" cy="257879"/>
        </a:xfrm>
        <a:prstGeom prst="triangle">
          <a:avLst>
            <a:gd name="adj" fmla="val 100000"/>
          </a:avLst>
        </a:prstGeom>
        <a:solidFill>
          <a:schemeClr val="accent6">
            <a:shade val="50000"/>
            <a:hueOff val="85715"/>
            <a:satOff val="6620"/>
            <a:lumOff val="10994"/>
            <a:alphaOff val="0"/>
          </a:schemeClr>
        </a:solidFill>
        <a:ln w="25400" cap="flat" cmpd="sng" algn="ctr">
          <a:solidFill>
            <a:schemeClr val="accent6">
              <a:shade val="50000"/>
              <a:hueOff val="85715"/>
              <a:satOff val="6620"/>
              <a:lumOff val="109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95A8E-CD31-4BF4-AF99-33A37EE370A7}">
      <dsp:nvSpPr>
        <dsp:cNvPr id="0" name=""/>
        <dsp:cNvSpPr/>
      </dsp:nvSpPr>
      <dsp:spPr>
        <a:xfrm rot="5400000">
          <a:off x="1992115" y="1353231"/>
          <a:ext cx="909809" cy="1513902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50000"/>
            <a:hueOff val="171431"/>
            <a:satOff val="13241"/>
            <a:lumOff val="21989"/>
            <a:alphaOff val="0"/>
          </a:schemeClr>
        </a:solidFill>
        <a:ln w="25400" cap="flat" cmpd="sng" algn="ctr">
          <a:solidFill>
            <a:schemeClr val="accent6">
              <a:shade val="50000"/>
              <a:hueOff val="171431"/>
              <a:satOff val="13241"/>
              <a:lumOff val="219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DD82E-0597-4118-B8CE-82B72E89C03D}">
      <dsp:nvSpPr>
        <dsp:cNvPr id="0" name=""/>
        <dsp:cNvSpPr/>
      </dsp:nvSpPr>
      <dsp:spPr>
        <a:xfrm>
          <a:off x="1826135" y="1800640"/>
          <a:ext cx="1366759" cy="119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effectLst>
                <a:glow rad="127000">
                  <a:schemeClr val="tx1"/>
                </a:glow>
              </a:effectLst>
            </a:rPr>
            <a:t>Identify GSP-eligible products exported to other markets</a:t>
          </a:r>
          <a:endParaRPr lang="en-US" sz="1300" kern="1200" dirty="0">
            <a:ln>
              <a:solidFill>
                <a:schemeClr val="bg1">
                  <a:lumMod val="75000"/>
                </a:schemeClr>
              </a:solidFill>
            </a:ln>
            <a:solidFill>
              <a:schemeClr val="bg1">
                <a:lumMod val="75000"/>
              </a:schemeClr>
            </a:solidFill>
            <a:effectLst>
              <a:glow rad="127000">
                <a:schemeClr val="tx1"/>
              </a:glow>
            </a:effectLst>
          </a:endParaRPr>
        </a:p>
      </dsp:txBody>
      <dsp:txXfrm>
        <a:off x="1826135" y="1800640"/>
        <a:ext cx="1366759" cy="1198044"/>
      </dsp:txXfrm>
    </dsp:sp>
    <dsp:sp modelId="{42ABAF9A-4A4C-4649-B83B-CC5DD83EA35D}">
      <dsp:nvSpPr>
        <dsp:cNvPr id="0" name=""/>
        <dsp:cNvSpPr/>
      </dsp:nvSpPr>
      <dsp:spPr>
        <a:xfrm>
          <a:off x="2935016" y="1236854"/>
          <a:ext cx="257879" cy="257879"/>
        </a:xfrm>
        <a:prstGeom prst="triangle">
          <a:avLst>
            <a:gd name="adj" fmla="val 100000"/>
          </a:avLst>
        </a:prstGeom>
        <a:solidFill>
          <a:schemeClr val="accent6">
            <a:shade val="50000"/>
            <a:hueOff val="257146"/>
            <a:satOff val="19861"/>
            <a:lumOff val="32983"/>
            <a:alphaOff val="0"/>
          </a:schemeClr>
        </a:solidFill>
        <a:ln w="25400" cap="flat" cmpd="sng" algn="ctr">
          <a:solidFill>
            <a:schemeClr val="accent6">
              <a:shade val="50000"/>
              <a:hueOff val="257146"/>
              <a:satOff val="19861"/>
              <a:lumOff val="329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2C86D-FAA8-42C8-976A-3AADE40305B5}">
      <dsp:nvSpPr>
        <dsp:cNvPr id="0" name=""/>
        <dsp:cNvSpPr/>
      </dsp:nvSpPr>
      <dsp:spPr>
        <a:xfrm rot="5400000">
          <a:off x="3671684" y="904346"/>
          <a:ext cx="909809" cy="1513902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50000"/>
            <a:hueOff val="257146"/>
            <a:satOff val="19861"/>
            <a:lumOff val="32983"/>
            <a:alphaOff val="0"/>
          </a:schemeClr>
        </a:solidFill>
        <a:ln w="25400" cap="flat" cmpd="sng" algn="ctr">
          <a:solidFill>
            <a:schemeClr val="accent6">
              <a:shade val="50000"/>
              <a:hueOff val="257146"/>
              <a:satOff val="19861"/>
              <a:lumOff val="329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35004-5DBA-4538-93E4-93E47CE88F50}">
      <dsp:nvSpPr>
        <dsp:cNvPr id="0" name=""/>
        <dsp:cNvSpPr/>
      </dsp:nvSpPr>
      <dsp:spPr>
        <a:xfrm>
          <a:off x="3499316" y="1386610"/>
          <a:ext cx="1366759" cy="119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effectLst>
                <a:glow rad="127000">
                  <a:schemeClr val="tx1"/>
                </a:glow>
              </a:effectLst>
            </a:rPr>
            <a:t>Ensure that GSP is claimed</a:t>
          </a:r>
          <a:endParaRPr lang="en-US" sz="1300" kern="1200" dirty="0">
            <a:ln>
              <a:solidFill>
                <a:schemeClr val="bg1">
                  <a:lumMod val="75000"/>
                </a:schemeClr>
              </a:solidFill>
            </a:ln>
            <a:solidFill>
              <a:schemeClr val="bg1">
                <a:lumMod val="75000"/>
              </a:schemeClr>
            </a:solidFill>
            <a:effectLst>
              <a:glow rad="127000">
                <a:schemeClr val="tx1"/>
              </a:glow>
            </a:effectLst>
          </a:endParaRPr>
        </a:p>
      </dsp:txBody>
      <dsp:txXfrm>
        <a:off x="3499316" y="1386610"/>
        <a:ext cx="1366759" cy="1198044"/>
      </dsp:txXfrm>
    </dsp:sp>
    <dsp:sp modelId="{E18F7FAF-1E04-4602-B39A-B7078B33AE6A}">
      <dsp:nvSpPr>
        <dsp:cNvPr id="0" name=""/>
        <dsp:cNvSpPr/>
      </dsp:nvSpPr>
      <dsp:spPr>
        <a:xfrm>
          <a:off x="4608196" y="822824"/>
          <a:ext cx="257879" cy="257879"/>
        </a:xfrm>
        <a:prstGeom prst="triangle">
          <a:avLst>
            <a:gd name="adj" fmla="val 100000"/>
          </a:avLst>
        </a:prstGeom>
        <a:solidFill>
          <a:schemeClr val="accent6">
            <a:shade val="50000"/>
            <a:hueOff val="171431"/>
            <a:satOff val="13241"/>
            <a:lumOff val="21989"/>
            <a:alphaOff val="0"/>
          </a:schemeClr>
        </a:solidFill>
        <a:ln w="25400" cap="flat" cmpd="sng" algn="ctr">
          <a:solidFill>
            <a:schemeClr val="accent6">
              <a:shade val="50000"/>
              <a:hueOff val="171431"/>
              <a:satOff val="13241"/>
              <a:lumOff val="219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CBDF5-F96D-48D8-85D2-42003E49A017}">
      <dsp:nvSpPr>
        <dsp:cNvPr id="0" name=""/>
        <dsp:cNvSpPr/>
      </dsp:nvSpPr>
      <dsp:spPr>
        <a:xfrm rot="5400000">
          <a:off x="5324366" y="520249"/>
          <a:ext cx="909809" cy="1513902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50000"/>
            <a:hueOff val="85715"/>
            <a:satOff val="6620"/>
            <a:lumOff val="10994"/>
            <a:alphaOff val="0"/>
          </a:schemeClr>
        </a:solidFill>
        <a:ln w="25400" cap="flat" cmpd="sng" algn="ctr">
          <a:solidFill>
            <a:schemeClr val="accent6">
              <a:shade val="50000"/>
              <a:hueOff val="85715"/>
              <a:satOff val="6620"/>
              <a:lumOff val="109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22182-70F2-44FB-9CF0-49AF5DC39BCC}">
      <dsp:nvSpPr>
        <dsp:cNvPr id="0" name=""/>
        <dsp:cNvSpPr/>
      </dsp:nvSpPr>
      <dsp:spPr>
        <a:xfrm>
          <a:off x="5175275" y="1034614"/>
          <a:ext cx="1366759" cy="119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effectLst>
                <a:glow rad="127000">
                  <a:schemeClr val="tx1"/>
                </a:glow>
              </a:effectLst>
            </a:rPr>
            <a:t>Use GSP as a marketing tool</a:t>
          </a:r>
          <a:endParaRPr lang="en-US" sz="1300" kern="1200" dirty="0">
            <a:ln>
              <a:solidFill>
                <a:schemeClr val="bg1">
                  <a:lumMod val="75000"/>
                </a:schemeClr>
              </a:solidFill>
            </a:ln>
            <a:solidFill>
              <a:schemeClr val="bg1">
                <a:lumMod val="75000"/>
              </a:schemeClr>
            </a:solidFill>
            <a:effectLst>
              <a:glow rad="127000">
                <a:schemeClr val="tx1"/>
              </a:glow>
            </a:effectLst>
          </a:endParaRPr>
        </a:p>
      </dsp:txBody>
      <dsp:txXfrm>
        <a:off x="5175275" y="1034614"/>
        <a:ext cx="1366759" cy="1198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06" tIns="46652" rIns="93306" bIns="46652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542" y="0"/>
            <a:ext cx="4033943" cy="351155"/>
          </a:xfrm>
          <a:prstGeom prst="rect">
            <a:avLst/>
          </a:prstGeom>
        </p:spPr>
        <p:txBody>
          <a:bodyPr vert="horz" lIns="93306" tIns="46652" rIns="93306" bIns="46652" rtlCol="0"/>
          <a:lstStyle>
            <a:lvl1pPr algn="r">
              <a:defRPr sz="1200"/>
            </a:lvl1pPr>
          </a:lstStyle>
          <a:p>
            <a:pPr>
              <a:defRPr/>
            </a:pPr>
            <a:fld id="{11251B03-761C-47B6-BD7D-5AC5E36EA111}" type="datetimeFigureOut">
              <a:rPr lang="en-US"/>
              <a:pPr>
                <a:defRPr/>
              </a:pPr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320"/>
            <a:ext cx="4033943" cy="351155"/>
          </a:xfrm>
          <a:prstGeom prst="rect">
            <a:avLst/>
          </a:prstGeom>
        </p:spPr>
        <p:txBody>
          <a:bodyPr vert="horz" lIns="93306" tIns="46652" rIns="93306" bIns="4665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542" y="6670320"/>
            <a:ext cx="4033943" cy="351155"/>
          </a:xfrm>
          <a:prstGeom prst="rect">
            <a:avLst/>
          </a:prstGeom>
        </p:spPr>
        <p:txBody>
          <a:bodyPr vert="horz" lIns="93306" tIns="46652" rIns="93306" bIns="46652" rtlCol="0" anchor="b"/>
          <a:lstStyle>
            <a:lvl1pPr algn="r">
              <a:defRPr sz="1200"/>
            </a:lvl1pPr>
          </a:lstStyle>
          <a:p>
            <a:pPr>
              <a:defRPr/>
            </a:pPr>
            <a:fld id="{F907BDBF-527B-4313-8FDF-82F5AF5AAC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717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2" rIns="93306" bIns="4665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73542" y="0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2" rIns="93306" bIns="4665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8775" y="527050"/>
            <a:ext cx="3511550" cy="2633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911" y="3335973"/>
            <a:ext cx="7447280" cy="316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2" rIns="93306" bIns="466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70320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2" rIns="93306" bIns="4665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73542" y="6670320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2" rIns="93306" bIns="466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F74A949-EEB9-46BA-9828-D0B06EEACE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18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8103" indent="-29157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6313" indent="-233262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2838" indent="-233262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9361" indent="-233262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5887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32412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8938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65462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B827029-194A-48E6-BBBF-4782F08FA9DE}" type="slidenum">
              <a:rPr lang="en-US" smtClean="0">
                <a:latin typeface="Arial" charset="0"/>
              </a:rPr>
              <a:pPr/>
              <a:t>1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529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54D5DD2-A4A8-42B8-A94A-488CD7D3AE52}" type="slidenum">
              <a:rPr lang="en-US" smtClean="0">
                <a:latin typeface="Arial" charset="0"/>
              </a:rPr>
              <a:pPr/>
              <a:t>2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552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8103" indent="-29157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6313" indent="-233262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2838" indent="-233262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9361" indent="-233262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5887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32412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8938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65462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E818277-E6CD-4B81-93EE-52D9318BDD61}" type="slidenum">
              <a:rPr lang="en-US" smtClean="0">
                <a:latin typeface="Arial" charset="0"/>
              </a:rPr>
              <a:pPr/>
              <a:t>4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04374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AC6FF88-E662-47B4-AABE-72B97090AEFA}" type="slidenum">
              <a:rPr lang="en-US" smtClean="0">
                <a:latin typeface="Arial" pitchFamily="34" charset="0"/>
              </a:rPr>
              <a:pPr/>
              <a:t>9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34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88DC59E-947D-48FE-9247-8263B2D13184}" type="slidenum">
              <a:rPr lang="en-US" smtClean="0">
                <a:latin typeface="Arial" charset="0"/>
              </a:rPr>
              <a:pPr/>
              <a:t>10</a:t>
            </a:fld>
            <a:endParaRPr lang="en-US" dirty="0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95325"/>
            <a:ext cx="4619625" cy="3465513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341" y="4389398"/>
            <a:ext cx="5506720" cy="41562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2388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85921" indent="-302277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209110" indent="-241822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92753" indent="-241822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176396" indent="-241822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660041" indent="-2418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143684" indent="-2418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627328" indent="-2418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110971" indent="-2418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51B3441-00BB-43DD-A81A-5B8EDC217419}" type="slidenum">
              <a:rPr lang="en-US" smtClean="0">
                <a:latin typeface="Arial" charset="0"/>
              </a:rPr>
              <a:pPr/>
              <a:t>12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844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8103" indent="-29157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6313" indent="-233262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2838" indent="-233262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9361" indent="-233262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5887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32412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8938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65462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9958897-3D27-4349-AAF6-E11AAE14CC01}" type="slidenum">
              <a:rPr lang="en-US" smtClean="0">
                <a:latin typeface="Arial" charset="0"/>
              </a:rPr>
              <a:pPr/>
              <a:t>19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220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56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8583-378E-4F91-BAA6-C35B5C77D9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2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B1CA1-56C1-4279-BA1B-2C67AFA0CD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62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2502-70BA-48F4-8168-BB8F7B3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74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BCEC-A5D6-4778-89F8-C8C763ECA7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76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85520-7125-4DC1-BC85-9E19056E29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9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54509-E60A-404A-AB30-B3E1468C2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89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DC248-FFC4-4C04-A208-0CB0F80839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0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6A22A-2FBB-484B-9ECA-62862B49C9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60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3F4A6-8500-413D-A491-75DD3A814C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1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6A395-3B11-42DA-9D24-28AEFE504A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7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7EF7-F130-4BF6-A112-1CAA335C7B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7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AFB7E-6BB5-47C5-8C22-CBF94B46C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6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513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5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51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46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6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6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6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B4C287E-3008-40AF-9D6E-A22A8430D7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34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  <p:sldLayoutId id="214748442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en.wikipedia.org/wiki/Image:Flag_of_the_United_States.svg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2.wdp"/><Relationship Id="rId9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ts.usitc.gov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web.usitc.gov/tariff/databas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web.usitc.gov/tariff/databas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str.gov/issue-areas/trade-development/preference-programs/generalized-system-preference-gsp" TargetMode="External"/><Relationship Id="rId2" Type="http://schemas.openxmlformats.org/officeDocument/2006/relationships/hyperlink" Target="mailto:gsp@ustr.eop.gov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en.wikipedia.org/wiki/Image:Flag_of_the_United_States.sv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94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weaver_m\AppData\Local\Microsoft\Windows\Temporary Internet Files\Content.IE5\DH4SF8EK\MP90042785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560" y="1857389"/>
            <a:ext cx="3282106" cy="35052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-62387" y="1104742"/>
            <a:ext cx="9144000" cy="1905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The Maldives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and the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Generalized System of Preferences (GSP) Program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4758215"/>
            <a:ext cx="9144000" cy="1576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sz="2400" b="1" dirty="0" smtClean="0">
                <a:latin typeface="Arial" charset="0"/>
              </a:rPr>
              <a:t>Edward Gresser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Arial" charset="0"/>
              </a:rPr>
              <a:t>Assistant U.S. Trade Representative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Arial" charset="0"/>
              </a:rPr>
              <a:t>Office of the United States Trade Representative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Arial" charset="0"/>
              </a:rPr>
              <a:t>Executive Office of the President</a:t>
            </a:r>
            <a:endParaRPr lang="en-US" sz="24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100" b="1" dirty="0" smtClean="0">
                <a:latin typeface="Arial" charset="0"/>
              </a:rPr>
              <a:t>June 2019</a:t>
            </a:r>
            <a:endParaRPr lang="en-US" sz="2100" b="1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D1B07-93AD-4844-84F9-77189CC82B0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9221" name="Picture 6" descr=" National flag and ensign. Flag ratio: 10:19">
            <a:hlinkClick r:id="rId5" tooltip=" National flag and ensign. Flag ratio: 10:19"/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76800"/>
            <a:ext cx="3719576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Image result for Brazil Flag"/>
          <p:cNvSpPr>
            <a:spLocks noChangeAspect="1" noChangeArrowheads="1"/>
          </p:cNvSpPr>
          <p:nvPr/>
        </p:nvSpPr>
        <p:spPr bwMode="auto">
          <a:xfrm>
            <a:off x="1447800" y="281480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Image result for EU FLAG"/>
          <p:cNvSpPr>
            <a:spLocks noChangeAspect="1" noChangeArrowheads="1"/>
          </p:cNvSpPr>
          <p:nvPr/>
        </p:nvSpPr>
        <p:spPr bwMode="auto">
          <a:xfrm>
            <a:off x="435078" y="3012301"/>
            <a:ext cx="2460521" cy="163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804" y="2569199"/>
            <a:ext cx="3264855" cy="19842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39825"/>
          </a:xfrm>
        </p:spPr>
        <p:txBody>
          <a:bodyPr/>
          <a:lstStyle/>
          <a:p>
            <a:r>
              <a:rPr lang="en-US" dirty="0" smtClean="0"/>
              <a:t>Maldivian GSP exports to the </a:t>
            </a:r>
            <a:br>
              <a:rPr lang="en-US" dirty="0" smtClean="0"/>
            </a:br>
            <a:r>
              <a:rPr lang="en-US" dirty="0" smtClean="0"/>
              <a:t>United States, 2018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9100" y="1673817"/>
            <a:ext cx="8305800" cy="4571206"/>
          </a:xfrm>
        </p:spPr>
        <p:txBody>
          <a:bodyPr/>
          <a:lstStyle/>
          <a:p>
            <a:r>
              <a:rPr lang="en-US" sz="2800" dirty="0" smtClean="0"/>
              <a:t>Total </a:t>
            </a:r>
            <a:r>
              <a:rPr lang="en-US" sz="2800" dirty="0"/>
              <a:t>exports were $26 million in 2018</a:t>
            </a:r>
          </a:p>
          <a:p>
            <a:r>
              <a:rPr lang="en-US" sz="2800" dirty="0" smtClean="0"/>
              <a:t>In 2018, there were no exports under GSP</a:t>
            </a:r>
          </a:p>
          <a:p>
            <a:pPr lvl="1"/>
            <a:r>
              <a:rPr lang="en-US" sz="2400" dirty="0" smtClean="0"/>
              <a:t>About 75% of exports to the U.S. were MFN-duty free</a:t>
            </a:r>
          </a:p>
          <a:p>
            <a:r>
              <a:rPr lang="en-US" sz="2800" dirty="0" smtClean="0"/>
              <a:t>Top GSP-eligible products, 2018: </a:t>
            </a:r>
            <a:endParaRPr lang="en-US" sz="2800" dirty="0"/>
          </a:p>
          <a:p>
            <a:pPr lvl="1"/>
            <a:r>
              <a:rPr lang="en-US" sz="2400" dirty="0">
                <a:ea typeface="+mn-ea"/>
                <a:cs typeface="+mn-cs"/>
              </a:rPr>
              <a:t>Measuring and checking instruments, appliances and </a:t>
            </a:r>
            <a:r>
              <a:rPr lang="en-US" sz="2400" dirty="0" smtClean="0">
                <a:ea typeface="+mn-ea"/>
                <a:cs typeface="+mn-cs"/>
              </a:rPr>
              <a:t>machines ($49,000)</a:t>
            </a:r>
          </a:p>
          <a:p>
            <a:pPr lvl="1"/>
            <a:r>
              <a:rPr lang="en-US" sz="2400" dirty="0">
                <a:ea typeface="+mn-ea"/>
                <a:cs typeface="+mn-cs"/>
              </a:rPr>
              <a:t>Automatic regulating or controlling instruments and </a:t>
            </a:r>
            <a:r>
              <a:rPr lang="en-US" sz="2400" dirty="0" smtClean="0">
                <a:ea typeface="+mn-ea"/>
                <a:cs typeface="+mn-cs"/>
              </a:rPr>
              <a:t>apparatus ($15,000)</a:t>
            </a:r>
          </a:p>
          <a:p>
            <a:pPr lvl="1"/>
            <a:r>
              <a:rPr lang="en-US" sz="2400" dirty="0">
                <a:ea typeface="+mn-ea"/>
                <a:cs typeface="+mn-cs"/>
              </a:rPr>
              <a:t>Boards, panels, etc., equipped with apparatus for electric control </a:t>
            </a:r>
            <a:r>
              <a:rPr lang="en-US" sz="2400" dirty="0" smtClean="0">
                <a:ea typeface="+mn-ea"/>
                <a:cs typeface="+mn-cs"/>
              </a:rPr>
              <a:t>($8,000)</a:t>
            </a:r>
            <a:endParaRPr lang="en-US" sz="2400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2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Examples of potential duty savings on fish products, 2018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343621"/>
              </p:ext>
            </p:extLst>
          </p:nvPr>
        </p:nvGraphicFramePr>
        <p:xfrm>
          <a:off x="381000" y="1767662"/>
          <a:ext cx="8382000" cy="412595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46741735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294965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060469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4541978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25319029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26456819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511215918"/>
                    </a:ext>
                  </a:extLst>
                </a:gridCol>
              </a:tblGrid>
              <a:tr h="640838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HTS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MFN </a:t>
                      </a:r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rate, or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non-GSP rate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GSP </a:t>
                      </a:r>
                      <a:b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rate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Example: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$100 in imports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182895"/>
                  </a:ext>
                </a:extLst>
              </a:tr>
              <a:tr h="10253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Imports</a:t>
                      </a:r>
                      <a:r>
                        <a:rPr lang="en-US" sz="16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from competitors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Imports from </a:t>
                      </a:r>
                      <a:b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n-US" sz="16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Maldives</a:t>
                      </a:r>
                      <a:endParaRPr lang="en-US" sz="16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Duty savings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159421"/>
                  </a:ext>
                </a:extLst>
              </a:tr>
              <a:tr h="3393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Coral, cut but not set, and cameos, suitable for use in jewelry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9601.90.40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$103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$100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4407558"/>
                  </a:ext>
                </a:extLst>
              </a:tr>
              <a:tr h="50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Tunas and</a:t>
                      </a:r>
                      <a:r>
                        <a:rPr lang="en-US" sz="16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skipjack, not in airtight containers, not in bulk or immediate containers &gt;6.8 kg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1604.20.60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$115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$100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$15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4575837"/>
                  </a:ext>
                </a:extLst>
              </a:tr>
              <a:tr h="50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Crab products containing fish meat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1605.10.05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$110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$100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833364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9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9300" y="1301381"/>
            <a:ext cx="6858000" cy="390850"/>
          </a:xfrm>
        </p:spPr>
        <p:txBody>
          <a:bodyPr anchor="b" anchorCtr="0"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How to Increase Duty-Free </a:t>
            </a:r>
            <a:r>
              <a:rPr lang="en-US" dirty="0" smtClean="0"/>
              <a:t>Exports to </a:t>
            </a:r>
            <a:r>
              <a:rPr lang="en-US" dirty="0"/>
              <a:t>the U.S</a:t>
            </a:r>
            <a:r>
              <a:rPr lang="en-US" sz="3150" b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08627"/>
            <a:ext cx="6781800" cy="3810000"/>
          </a:xfrm>
          <a:prstGeom prst="rect">
            <a:avLst/>
          </a:prstGeom>
          <a:effectLst>
            <a:glow rad="698500">
              <a:schemeClr val="accent4">
                <a:alpha val="60000"/>
              </a:schemeClr>
            </a:glow>
          </a:effec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54341962"/>
              </p:ext>
            </p:extLst>
          </p:nvPr>
        </p:nvGraphicFramePr>
        <p:xfrm>
          <a:off x="1415282" y="1828800"/>
          <a:ext cx="6542035" cy="4235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2202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9257"/>
            <a:ext cx="8534400" cy="741343"/>
          </a:xfrm>
        </p:spPr>
        <p:txBody>
          <a:bodyPr/>
          <a:lstStyle/>
          <a:p>
            <a:r>
              <a:rPr lang="en-US" sz="3000" dirty="0" smtClean="0"/>
              <a:t>How to determine if a product is GSP eligible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53915" y="987669"/>
            <a:ext cx="8229600" cy="4530725"/>
          </a:xfrm>
        </p:spPr>
        <p:txBody>
          <a:bodyPr/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2400" y="969290"/>
            <a:ext cx="8820987" cy="5731548"/>
            <a:chOff x="152400" y="969290"/>
            <a:chExt cx="8820987" cy="573154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20339" t="10593" b="5883"/>
            <a:stretch/>
          </p:blipFill>
          <p:spPr>
            <a:xfrm>
              <a:off x="152400" y="1138238"/>
              <a:ext cx="8820987" cy="5562600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 bwMode="auto">
            <a:xfrm>
              <a:off x="1828800" y="1738514"/>
              <a:ext cx="1066800" cy="228600"/>
            </a:xfrm>
            <a:prstGeom prst="ellipse">
              <a:avLst/>
            </a:prstGeom>
            <a:noFill/>
            <a:ln>
              <a:solidFill>
                <a:schemeClr val="accent3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482253" y="4419600"/>
              <a:ext cx="457200" cy="228600"/>
            </a:xfrm>
            <a:prstGeom prst="ellipse">
              <a:avLst/>
            </a:prstGeom>
            <a:noFill/>
            <a:ln>
              <a:solidFill>
                <a:schemeClr val="accent3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482253" y="2977112"/>
              <a:ext cx="457200" cy="228600"/>
            </a:xfrm>
            <a:prstGeom prst="ellipse">
              <a:avLst/>
            </a:prstGeom>
            <a:noFill/>
            <a:ln>
              <a:solidFill>
                <a:schemeClr val="accent3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33600" y="969290"/>
              <a:ext cx="4724400" cy="3839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Visit </a:t>
              </a:r>
              <a:r>
                <a:rPr lang="en-US" dirty="0" smtClean="0">
                  <a:solidFill>
                    <a:srgbClr val="FF0000"/>
                  </a:solidFill>
                  <a:hlinkClick r:id="rId3"/>
                </a:rPr>
                <a:t>https://hts.usitc.gov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75538" y="3306250"/>
              <a:ext cx="3886200" cy="646331"/>
            </a:xfrm>
            <a:prstGeom prst="rect">
              <a:avLst/>
            </a:pr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“A” = eligible for all BDCs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“A+” = eligible for LBDCs only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1" name="Straight Arrow Connector 20"/>
          <p:cNvCxnSpPr/>
          <p:nvPr/>
        </p:nvCxnSpPr>
        <p:spPr bwMode="auto">
          <a:xfrm flipV="1">
            <a:off x="6858000" y="3091412"/>
            <a:ext cx="603738" cy="21483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>
            <a:off x="6553200" y="3952581"/>
            <a:ext cx="929053" cy="46701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23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36336"/>
            <a:ext cx="5102794" cy="40359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77813"/>
            <a:ext cx="8534400" cy="712787"/>
          </a:xfrm>
        </p:spPr>
        <p:txBody>
          <a:bodyPr/>
          <a:lstStyle/>
          <a:p>
            <a:r>
              <a:rPr lang="en-US" sz="3000" dirty="0" smtClean="0"/>
              <a:t>For more </a:t>
            </a:r>
            <a:r>
              <a:rPr lang="en-US" sz="3000" dirty="0"/>
              <a:t>d</a:t>
            </a:r>
            <a:r>
              <a:rPr lang="en-US" sz="3000" dirty="0" smtClean="0"/>
              <a:t>etailed product information</a:t>
            </a:r>
            <a:endParaRPr lang="en-US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926068"/>
            <a:ext cx="60198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Visit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dataweb.usitc.gov/tariff/database</a:t>
            </a:r>
            <a:r>
              <a:rPr lang="en-US" dirty="0" smtClean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514600" y="4267200"/>
            <a:ext cx="838200" cy="304800"/>
          </a:xfrm>
          <a:prstGeom prst="ellipse">
            <a:avLst/>
          </a:prstGeom>
          <a:noFill/>
          <a:ln>
            <a:solidFill>
              <a:schemeClr val="accent3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3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7" y="1164093"/>
            <a:ext cx="5456393" cy="559661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9680" y="-43137"/>
            <a:ext cx="8854530" cy="784989"/>
          </a:xfrm>
        </p:spPr>
        <p:txBody>
          <a:bodyPr/>
          <a:lstStyle/>
          <a:p>
            <a:r>
              <a:rPr lang="en-US" sz="3000" dirty="0" smtClean="0"/>
              <a:t>For more </a:t>
            </a:r>
            <a:r>
              <a:rPr lang="en-US" sz="3000" dirty="0"/>
              <a:t>d</a:t>
            </a:r>
            <a:r>
              <a:rPr lang="en-US" sz="3000" dirty="0" smtClean="0"/>
              <a:t>etailed product information</a:t>
            </a:r>
            <a:endParaRPr lang="en-US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628470"/>
            <a:ext cx="60198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Visit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dataweb.usitc.gov/tariff/database</a:t>
            </a:r>
            <a:r>
              <a:rPr lang="en-US" dirty="0" smtClean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039" t="19345" r="9420" b="66162"/>
          <a:stretch/>
        </p:blipFill>
        <p:spPr>
          <a:xfrm>
            <a:off x="1224168" y="2094879"/>
            <a:ext cx="7767432" cy="1442525"/>
          </a:xfrm>
          <a:prstGeom prst="rect">
            <a:avLst/>
          </a:prstGeom>
          <a:ln w="57150">
            <a:solidFill>
              <a:schemeClr val="accent3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867" t="62839" r="9626" b="18743"/>
          <a:stretch/>
        </p:blipFill>
        <p:spPr>
          <a:xfrm>
            <a:off x="1246094" y="3962400"/>
            <a:ext cx="7745506" cy="1828800"/>
          </a:xfrm>
          <a:prstGeom prst="rect">
            <a:avLst/>
          </a:prstGeom>
          <a:ln w="57150">
            <a:solidFill>
              <a:schemeClr val="accent3"/>
            </a:solidFill>
          </a:ln>
        </p:spPr>
      </p:pic>
      <p:sp>
        <p:nvSpPr>
          <p:cNvPr id="10" name="Oval 9"/>
          <p:cNvSpPr/>
          <p:nvPr/>
        </p:nvSpPr>
        <p:spPr bwMode="auto">
          <a:xfrm>
            <a:off x="5562600" y="2667000"/>
            <a:ext cx="1143000" cy="304800"/>
          </a:xfrm>
          <a:prstGeom prst="ellipse">
            <a:avLst/>
          </a:prstGeom>
          <a:noFill/>
          <a:ln>
            <a:solidFill>
              <a:schemeClr val="accent3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>
            <a:off x="5410200" y="5029200"/>
            <a:ext cx="2971800" cy="381000"/>
          </a:xfrm>
          <a:prstGeom prst="ellipse">
            <a:avLst/>
          </a:prstGeom>
          <a:noFill/>
          <a:ln>
            <a:solidFill>
              <a:schemeClr val="accent3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949"/>
            <a:ext cx="8527973" cy="808038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GSP decision-making process </a:t>
            </a:r>
            <a:br>
              <a:rPr lang="en-US" sz="3600" dirty="0" smtClean="0"/>
            </a:br>
            <a:r>
              <a:rPr lang="en-US" sz="3600" dirty="0" smtClean="0"/>
              <a:t>to add or remove countries and products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0" y="1521823"/>
            <a:ext cx="4040188" cy="422275"/>
          </a:xfrm>
        </p:spPr>
        <p:txBody>
          <a:bodyPr/>
          <a:lstStyle/>
          <a:p>
            <a:pPr algn="ctr"/>
            <a:r>
              <a:rPr lang="en-US" sz="2800" dirty="0" smtClean="0"/>
              <a:t>Product-specific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2095785"/>
            <a:ext cx="4040188" cy="2971800"/>
          </a:xfrm>
        </p:spPr>
        <p:txBody>
          <a:bodyPr/>
          <a:lstStyle/>
          <a:p>
            <a:r>
              <a:rPr lang="en-US" sz="2200" dirty="0" smtClean="0"/>
              <a:t>Petitions submitted by interested parties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/>
              <a:t>2018 examples:</a:t>
            </a:r>
          </a:p>
          <a:p>
            <a:pPr lvl="1"/>
            <a:r>
              <a:rPr lang="en-US" dirty="0" err="1"/>
              <a:t>Redesignate</a:t>
            </a:r>
            <a:r>
              <a:rPr lang="en-US" dirty="0"/>
              <a:t> ammonium </a:t>
            </a:r>
            <a:r>
              <a:rPr lang="en-US" dirty="0" err="1"/>
              <a:t>perrhenate</a:t>
            </a:r>
            <a:r>
              <a:rPr lang="en-US" dirty="0"/>
              <a:t> for Kazakhstan</a:t>
            </a:r>
          </a:p>
          <a:p>
            <a:pPr lvl="1"/>
            <a:r>
              <a:rPr lang="en-US" dirty="0"/>
              <a:t>Removal of tart cherry juice for Turkey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596" y="1524000"/>
            <a:ext cx="4041775" cy="422275"/>
          </a:xfrm>
        </p:spPr>
        <p:txBody>
          <a:bodyPr/>
          <a:lstStyle/>
          <a:p>
            <a:pPr algn="ctr"/>
            <a:r>
              <a:rPr lang="en-US" sz="2800" dirty="0" smtClean="0"/>
              <a:t>Country-specific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2748" y="2095785"/>
            <a:ext cx="4041775" cy="3130285"/>
          </a:xfrm>
        </p:spPr>
        <p:txBody>
          <a:bodyPr/>
          <a:lstStyle/>
          <a:p>
            <a:r>
              <a:rPr lang="en-US" sz="2200" dirty="0" smtClean="0"/>
              <a:t>Petitions submitted by interested parties</a:t>
            </a:r>
          </a:p>
          <a:p>
            <a:pPr marL="0" indent="0" algn="ctr">
              <a:buNone/>
            </a:pPr>
            <a:r>
              <a:rPr lang="en-US" sz="2200" u="sng" dirty="0"/>
              <a:t>o</a:t>
            </a:r>
            <a:r>
              <a:rPr lang="en-US" sz="2200" u="sng" dirty="0" smtClean="0"/>
              <a:t>r</a:t>
            </a:r>
          </a:p>
          <a:p>
            <a:r>
              <a:rPr lang="en-US" sz="2200" dirty="0" smtClean="0"/>
              <a:t>U.S. government self-initiates a review following the triennial country assessment process</a:t>
            </a:r>
            <a:r>
              <a:rPr lang="en-US" sz="2200" dirty="0"/>
              <a:t>	</a:t>
            </a:r>
            <a:endParaRPr lang="en-US" sz="22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6395" y="6181858"/>
            <a:ext cx="2133600" cy="457200"/>
          </a:xfrm>
        </p:spPr>
        <p:txBody>
          <a:bodyPr/>
          <a:lstStyle/>
          <a:p>
            <a:pPr>
              <a:defRPr/>
            </a:pPr>
            <a:fld id="{6446A22A-2FBB-484B-9ECA-62862B49C99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782" y="4663755"/>
            <a:ext cx="1969179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weaver_m\AppData\Local\Microsoft\Windows\Temporary Internet Files\Content.IE5\DH4SF8EK\MC90043806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9" b="91319" l="5556" r="97917">
                        <a14:foregroundMark x1="47917" y1="29861" x2="47917" y2="29861"/>
                        <a14:foregroundMark x1="48958" y1="22569" x2="48958" y2="22569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brightnessContrast bright="-2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054" y="3730196"/>
            <a:ext cx="1971893" cy="197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31" y="591831"/>
            <a:ext cx="8605947" cy="85486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dirty="0"/>
              <a:t>Identifying &amp; Developing Potential U.S. Buyers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924800" cy="3886200"/>
          </a:xfrm>
        </p:spPr>
        <p:txBody>
          <a:bodyPr/>
          <a:lstStyle/>
          <a:p>
            <a:pPr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en-US" sz="2400" dirty="0"/>
              <a:t>Depends on size, sector, experience</a:t>
            </a:r>
          </a:p>
          <a:p>
            <a:pPr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en-US" sz="2400" dirty="0"/>
              <a:t>Understanding the US market</a:t>
            </a:r>
          </a:p>
          <a:p>
            <a:pPr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en-US" sz="2400" dirty="0"/>
              <a:t>What kind of relationship: agent, distributor, partner, joint venture</a:t>
            </a:r>
          </a:p>
          <a:p>
            <a:pPr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en-US" sz="2400" dirty="0"/>
              <a:t>Best leads: your own network!</a:t>
            </a:r>
          </a:p>
          <a:p>
            <a:pPr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en-US" sz="2400" dirty="0"/>
              <a:t>Trade shows</a:t>
            </a:r>
          </a:p>
          <a:p>
            <a:pPr>
              <a:buClr>
                <a:schemeClr val="accent1">
                  <a:lumMod val="20000"/>
                  <a:lumOff val="80000"/>
                </a:schemeClr>
              </a:buClr>
              <a:defRPr/>
            </a:pP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1">
                  <a:lumMod val="20000"/>
                  <a:lumOff val="80000"/>
                </a:schemeClr>
              </a:buClr>
              <a:defRPr/>
            </a:pP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1">
                  <a:lumMod val="20000"/>
                  <a:lumOff val="80000"/>
                </a:schemeClr>
              </a:buClr>
              <a:defRPr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BCCAC-DB00-43EE-9EB9-2DBC9CD4123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21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on GSP?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83064" y="1562895"/>
            <a:ext cx="4041775" cy="639762"/>
          </a:xfrm>
        </p:spPr>
        <p:txBody>
          <a:bodyPr/>
          <a:lstStyle/>
          <a:p>
            <a:r>
              <a:rPr lang="en-US" dirty="0" smtClean="0"/>
              <a:t>USTR Contacts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382294" y="2347914"/>
            <a:ext cx="4761706" cy="1254125"/>
          </a:xfrm>
        </p:spPr>
        <p:txBody>
          <a:bodyPr/>
          <a:lstStyle/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gsp@ustr.eop.gov</a:t>
            </a:r>
            <a:r>
              <a:rPr lang="en-US" dirty="0" smtClean="0"/>
              <a:t> </a:t>
            </a:r>
          </a:p>
          <a:p>
            <a:r>
              <a:rPr lang="en-US" dirty="0" smtClean="0"/>
              <a:t>Phone: +1 (202) 395-2974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Website: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ustr.gov/issue-areas/trade-development/preference-programs/generalized-system-preference-gsp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8125" t="17059" r="33125"/>
          <a:stretch/>
        </p:blipFill>
        <p:spPr>
          <a:xfrm>
            <a:off x="292039" y="1540364"/>
            <a:ext cx="3810000" cy="471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 bwMode="auto">
          <a:xfrm>
            <a:off x="976895" y="1138238"/>
            <a:ext cx="7184163" cy="5334000"/>
          </a:xfrm>
          <a:prstGeom prst="ellipse">
            <a:avLst/>
          </a:prstGeom>
          <a:solidFill>
            <a:srgbClr val="99CCFF"/>
          </a:solidFill>
          <a:ln>
            <a:headEnd type="none" w="med" len="med"/>
            <a:tailEnd type="none" w="med" len="med"/>
          </a:ln>
          <a:effectLst>
            <a:softEdge rad="6350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-359637" y="1073973"/>
            <a:ext cx="9525000" cy="1590675"/>
          </a:xfrm>
        </p:spPr>
        <p:txBody>
          <a:bodyPr>
            <a:prstTxWarp prst="textArchUp">
              <a:avLst>
                <a:gd name="adj" fmla="val 10327323"/>
              </a:avLst>
            </a:prstTxWarp>
          </a:bodyPr>
          <a:lstStyle/>
          <a:p>
            <a:pPr eaLnBrk="1" hangingPunct="1">
              <a:defRPr/>
            </a:pPr>
            <a:r>
              <a:rPr lang="en-US" sz="6500" b="1" i="1" dirty="0" smtClean="0">
                <a:solidFill>
                  <a:srgbClr val="FFC000"/>
                </a:solidFill>
              </a:rPr>
              <a:t>Thank you</a:t>
            </a:r>
            <a:r>
              <a:rPr lang="en-US" sz="6500" b="1" i="1" dirty="0">
                <a:solidFill>
                  <a:srgbClr val="FFC000"/>
                </a:solidFill>
              </a:rPr>
              <a:t>!</a:t>
            </a:r>
            <a:endParaRPr lang="en-US" sz="6500" b="1" i="1" dirty="0" smtClean="0">
              <a:solidFill>
                <a:srgbClr val="FFC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213A6-4149-4EE1-A6A8-0E38182373F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418" y="2153878"/>
            <a:ext cx="5104716" cy="3409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5" descr=" National flag and ensign. Flag ratio: 10:19">
            <a:hlinkClick r:id="rId4" tooltip=" National flag and ensign. Flag ratio: 10:19"/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000">
            <a:off x="5480270" y="1875936"/>
            <a:ext cx="3142774" cy="1737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50042">
            <a:off x="400576" y="1895649"/>
            <a:ext cx="2906735" cy="17665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015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028701"/>
            <a:ext cx="6858000" cy="854869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825" b="1" i="1" dirty="0">
                <a:solidFill>
                  <a:schemeClr val="tx1"/>
                </a:solidFill>
              </a:rPr>
              <a:t>Presentation Summary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C9689-7C70-43F5-A52E-7282840D56C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74739067"/>
              </p:ext>
            </p:extLst>
          </p:nvPr>
        </p:nvGraphicFramePr>
        <p:xfrm>
          <a:off x="1428750" y="2162908"/>
          <a:ext cx="5871064" cy="3323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636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USTR</a:t>
            </a:r>
            <a:br>
              <a:rPr lang="en-US" dirty="0" smtClean="0"/>
            </a:br>
            <a:r>
              <a:rPr lang="en-US" sz="3600" dirty="0" smtClean="0"/>
              <a:t>(United States Trade Representative)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Cabinet-level agency which coordinates U.S. trade policy </a:t>
            </a:r>
          </a:p>
          <a:p>
            <a:pPr lvl="1"/>
            <a:r>
              <a:rPr lang="en-US" dirty="0" smtClean="0"/>
              <a:t>Acts as lead negotiator, administrator of preference programs, and represents U.S. at WTO</a:t>
            </a:r>
          </a:p>
          <a:p>
            <a:r>
              <a:rPr lang="en-US" dirty="0" smtClean="0"/>
              <a:t>Led by Ambassador Robert </a:t>
            </a:r>
            <a:r>
              <a:rPr lang="en-US" dirty="0" err="1" smtClean="0"/>
              <a:t>Lighthizer</a:t>
            </a:r>
            <a:endParaRPr lang="en-US" dirty="0" smtClean="0"/>
          </a:p>
          <a:p>
            <a:r>
              <a:rPr lang="en-US" dirty="0" smtClean="0"/>
              <a:t>Office of Trade Policy and Economics administers GSP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3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weaver_m\AppData\Local\Microsoft\Windows\Temporary Internet Files\Content.IE5\IPG162LX\MC900438064[2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weaver_m\AppData\Local\Microsoft\Windows\Temporary Internet Files\Content.IE5\DH4SF8EK\MC90043806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745" y="4485334"/>
            <a:ext cx="2236141" cy="223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4"/>
            <a:ext cx="9144000" cy="1143697"/>
          </a:xfrm>
        </p:spPr>
        <p:txBody>
          <a:bodyPr anchor="b" anchorCtr="0"/>
          <a:lstStyle/>
          <a:p>
            <a:pPr>
              <a:defRPr/>
            </a:pPr>
            <a:r>
              <a:rPr lang="en-US" dirty="0"/>
              <a:t>GSP Program Overview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510635"/>
            <a:ext cx="8763000" cy="4004616"/>
          </a:xfrm>
        </p:spPr>
        <p:txBody>
          <a:bodyPr/>
          <a:lstStyle/>
          <a:p>
            <a:pPr marL="469900" indent="-469900"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Enhanced access to U.S. market</a:t>
            </a:r>
          </a:p>
          <a:p>
            <a:pPr marL="869950" lvl="1" indent="-469900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Provides duty-free treatment for almost 3,500 products from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the Maldives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marL="469900" indent="-469900"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Expanded choices for U.S. industries and consumers</a:t>
            </a:r>
          </a:p>
          <a:p>
            <a:pPr marL="469900" indent="-469900"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$23.5 billion in total U.S. GSP imports in 2018</a:t>
            </a:r>
          </a:p>
          <a:p>
            <a:pPr marL="469900" indent="-469900"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GSP program currently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authorized through </a:t>
            </a:r>
          </a:p>
          <a:p>
            <a:pPr marL="0" indent="0" eaLnBrk="1" hangingPunct="1"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December 2020</a:t>
            </a:r>
          </a:p>
          <a:p>
            <a:pPr marL="469900" indent="-469900" eaLnBrk="1" hangingPunct="1">
              <a:defRPr/>
            </a:pPr>
            <a:endParaRPr lang="en-US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69900" indent="-469900" eaLnBrk="1" hangingPunct="1">
              <a:buFont typeface="Wingdings" pitchFamily="2" charset="2"/>
              <a:buNone/>
              <a:defRPr/>
            </a:pPr>
            <a:endParaRPr lang="en-US" sz="280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9900" indent="-469900" eaLnBrk="1" hangingPunct="1">
              <a:defRPr/>
            </a:pPr>
            <a:endParaRPr lang="en-US" sz="280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9900" indent="-469900" eaLnBrk="1" hangingPunct="1">
              <a:buFont typeface="Wingdings" pitchFamily="2" charset="2"/>
              <a:buNone/>
              <a:defRPr/>
            </a:pPr>
            <a:endParaRPr lang="en-US" sz="280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1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854" y="1"/>
            <a:ext cx="8229600" cy="990600"/>
          </a:xfrm>
          <a:noFill/>
        </p:spPr>
        <p:txBody>
          <a:bodyPr/>
          <a:lstStyle/>
          <a:p>
            <a:r>
              <a:rPr lang="en-US" dirty="0" smtClean="0"/>
              <a:t>U.S. tariff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838200"/>
            <a:ext cx="822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sz="2800" kern="0" dirty="0" smtClean="0"/>
              <a:t>Total of </a:t>
            </a:r>
            <a:r>
              <a:rPr lang="en-US" sz="2800" kern="0" dirty="0" smtClean="0">
                <a:solidFill>
                  <a:srgbClr val="FF0000"/>
                </a:solidFill>
              </a:rPr>
              <a:t>11,083</a:t>
            </a:r>
            <a:r>
              <a:rPr lang="en-US" sz="2800" kern="0" dirty="0" smtClean="0"/>
              <a:t> products</a:t>
            </a:r>
          </a:p>
          <a:p>
            <a:r>
              <a:rPr lang="en-US" sz="2400" kern="0" dirty="0" smtClean="0">
                <a:solidFill>
                  <a:srgbClr val="FF0000"/>
                </a:solidFill>
              </a:rPr>
              <a:t>4,084</a:t>
            </a:r>
            <a:r>
              <a:rPr lang="en-US" sz="2400" kern="0" dirty="0" smtClean="0"/>
              <a:t> MFN-zero products </a:t>
            </a:r>
          </a:p>
          <a:p>
            <a:pPr lvl="1"/>
            <a:r>
              <a:rPr lang="en-US" sz="2400" kern="0" dirty="0" smtClean="0"/>
              <a:t>Includes fresh or chilled yellow fin tuna, fish fillets, live ornamental fish, radio navigational aids, and seat parts for vehicles</a:t>
            </a:r>
          </a:p>
          <a:p>
            <a:r>
              <a:rPr lang="en-US" sz="2400" kern="0" dirty="0" smtClean="0">
                <a:solidFill>
                  <a:srgbClr val="FF0000"/>
                </a:solidFill>
              </a:rPr>
              <a:t>3,743</a:t>
            </a:r>
            <a:r>
              <a:rPr lang="en-US" sz="2400" kern="0" dirty="0" smtClean="0"/>
              <a:t> products are subject to permanent tariffs (and excluded from GSP)</a:t>
            </a:r>
          </a:p>
          <a:p>
            <a:pPr lvl="1"/>
            <a:r>
              <a:rPr lang="en-US" sz="2400" kern="0" dirty="0" smtClean="0"/>
              <a:t>Includes most clothing, shoes, and automobiles</a:t>
            </a:r>
          </a:p>
          <a:p>
            <a:r>
              <a:rPr lang="en-US" sz="2400" kern="0" dirty="0" smtClean="0">
                <a:solidFill>
                  <a:srgbClr val="FF0000"/>
                </a:solidFill>
              </a:rPr>
              <a:t>3,256</a:t>
            </a:r>
            <a:r>
              <a:rPr lang="en-US" sz="2400" kern="0" dirty="0" smtClean="0"/>
              <a:t> products are eligible for GSP benefits</a:t>
            </a:r>
          </a:p>
          <a:p>
            <a:pPr lvl="1"/>
            <a:r>
              <a:rPr lang="en-US" sz="2400" kern="0" dirty="0" smtClean="0"/>
              <a:t>Includes measuring instruments and appliances, automatic regulating or controlling instruments, electric boards and panels, and tires</a:t>
            </a:r>
          </a:p>
        </p:txBody>
      </p:sp>
    </p:spTree>
    <p:extLst>
      <p:ext uri="{BB962C8B-B14F-4D97-AF65-F5344CB8AC3E}">
        <p14:creationId xmlns:p14="http://schemas.microsoft.com/office/powerpoint/2010/main" val="235057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Country eligibility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Income under $12,055 per capita</a:t>
            </a:r>
          </a:p>
          <a:p>
            <a:r>
              <a:rPr lang="en-US" sz="2800" dirty="0" smtClean="0"/>
              <a:t>Expropriation/Arbitral Awards</a:t>
            </a:r>
          </a:p>
          <a:p>
            <a:r>
              <a:rPr lang="en-US" sz="2800" dirty="0" smtClean="0"/>
              <a:t>Taking steps to protect internationally recognized worker rights, including stopping child labor</a:t>
            </a:r>
          </a:p>
          <a:p>
            <a:r>
              <a:rPr lang="en-US" sz="2800" dirty="0" smtClean="0"/>
              <a:t>Market Access for U.S. exports</a:t>
            </a:r>
          </a:p>
          <a:p>
            <a:r>
              <a:rPr lang="en-US" sz="2800" dirty="0" smtClean="0"/>
              <a:t>U.S. Intellectual Property Rights protected</a:t>
            </a:r>
          </a:p>
          <a:p>
            <a:r>
              <a:rPr lang="en-US" sz="2800" dirty="0" smtClean="0">
                <a:solidFill>
                  <a:srgbClr val="FFAB2F"/>
                </a:solidFill>
              </a:rPr>
              <a:t>Full description and list in Guidebook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AB2F"/>
                </a:solidFill>
              </a:rPr>
              <a:t>	</a:t>
            </a:r>
            <a:r>
              <a:rPr lang="en-US" sz="1600" dirty="0" smtClean="0">
                <a:solidFill>
                  <a:srgbClr val="FFAB2F"/>
                </a:solidFill>
              </a:rPr>
              <a:t>https</a:t>
            </a:r>
            <a:r>
              <a:rPr lang="en-US" sz="1600" dirty="0">
                <a:solidFill>
                  <a:srgbClr val="FFAB2F"/>
                </a:solidFill>
              </a:rPr>
              <a:t>://ustr.gov/sites/default/files/The%20GSP%20Guidebook.pdf</a:t>
            </a:r>
          </a:p>
        </p:txBody>
      </p:sp>
    </p:spTree>
    <p:extLst>
      <p:ext uri="{BB962C8B-B14F-4D97-AF65-F5344CB8AC3E}">
        <p14:creationId xmlns:p14="http://schemas.microsoft.com/office/powerpoint/2010/main" val="223592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other countries are in GSP?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1950" y="1540019"/>
            <a:ext cx="8420100" cy="2133600"/>
          </a:xfrm>
          <a:noFill/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200" dirty="0"/>
              <a:t>119 countries &amp; territories including neighbors: Indonesia, Burma, Thailand, the Maldives, Cambodia, Madagascar, Mauritius, Cocos Islands, and Christmas Islands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983" y="5643031"/>
            <a:ext cx="1368355" cy="8292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728631"/>
            <a:ext cx="804132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2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645"/>
          </a:xfrm>
        </p:spPr>
        <p:txBody>
          <a:bodyPr/>
          <a:lstStyle/>
          <a:p>
            <a:pPr marL="12700">
              <a:defRPr/>
            </a:pPr>
            <a:r>
              <a:rPr lang="en-US" dirty="0" smtClean="0"/>
              <a:t>Product eligibility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316580"/>
            <a:ext cx="4040188" cy="639762"/>
          </a:xfrm>
        </p:spPr>
        <p:txBody>
          <a:bodyPr/>
          <a:lstStyle/>
          <a:p>
            <a:pPr algn="ctr"/>
            <a:r>
              <a:rPr lang="en-US" sz="3200" b="0" dirty="0" smtClean="0"/>
              <a:t>Eligible</a:t>
            </a:r>
            <a:endParaRPr lang="en-US" sz="3200" b="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36742" y="1899658"/>
            <a:ext cx="4040188" cy="3387725"/>
          </a:xfrm>
        </p:spPr>
        <p:txBody>
          <a:bodyPr/>
          <a:lstStyle/>
          <a:p>
            <a:r>
              <a:rPr lang="en-US" dirty="0" smtClean="0"/>
              <a:t>Many manufactured items and inputs</a:t>
            </a:r>
          </a:p>
          <a:p>
            <a:r>
              <a:rPr lang="en-US" dirty="0" smtClean="0"/>
              <a:t>Travel goods (e.g. backpacks, purses)</a:t>
            </a:r>
          </a:p>
          <a:p>
            <a:r>
              <a:rPr lang="en-US" dirty="0" smtClean="0"/>
              <a:t>Jewelry</a:t>
            </a:r>
          </a:p>
          <a:p>
            <a:r>
              <a:rPr lang="en-US" dirty="0" smtClean="0"/>
              <a:t>Some agricultural products</a:t>
            </a:r>
          </a:p>
          <a:p>
            <a:r>
              <a:rPr lang="en-US" dirty="0" smtClean="0"/>
              <a:t>Many chemicals</a:t>
            </a:r>
          </a:p>
          <a:p>
            <a:r>
              <a:rPr lang="en-US" dirty="0" smtClean="0"/>
              <a:t>Many minerals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316580"/>
            <a:ext cx="4041775" cy="639762"/>
          </a:xfrm>
        </p:spPr>
        <p:txBody>
          <a:bodyPr/>
          <a:lstStyle/>
          <a:p>
            <a:pPr algn="ctr"/>
            <a:r>
              <a:rPr lang="en-US" sz="3200" b="0" dirty="0" smtClean="0"/>
              <a:t>Ineligible</a:t>
            </a:r>
            <a:endParaRPr lang="en-US" sz="3200" b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24567" y="1899658"/>
            <a:ext cx="4041775" cy="3951288"/>
          </a:xfrm>
        </p:spPr>
        <p:txBody>
          <a:bodyPr/>
          <a:lstStyle/>
          <a:p>
            <a:r>
              <a:rPr lang="en-US" dirty="0" smtClean="0"/>
              <a:t>Most textiles and apparel</a:t>
            </a:r>
          </a:p>
          <a:p>
            <a:r>
              <a:rPr lang="en-US" dirty="0" smtClean="0"/>
              <a:t>Watches</a:t>
            </a:r>
          </a:p>
          <a:p>
            <a:r>
              <a:rPr lang="en-US" dirty="0" smtClean="0"/>
              <a:t>Footwear</a:t>
            </a:r>
          </a:p>
          <a:p>
            <a:r>
              <a:rPr lang="en-US" dirty="0" smtClean="0"/>
              <a:t>Some gloves and leather goods</a:t>
            </a:r>
          </a:p>
          <a:p>
            <a:r>
              <a:rPr lang="en-US" dirty="0" smtClean="0"/>
              <a:t>Many agricultural products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E6F38-C306-4C48-93FC-94DEB278EE2B}" type="slidenum">
              <a:rPr lang="en-US" sz="1100" smtClean="0">
                <a:effectLst/>
              </a:rPr>
              <a:pPr>
                <a:defRPr/>
              </a:pPr>
              <a:t>8</a:t>
            </a:fld>
            <a:endParaRPr lang="en-US" sz="1100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26" y="5704623"/>
            <a:ext cx="1641460" cy="11554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4000" t="7049" b="18099"/>
          <a:stretch/>
        </p:blipFill>
        <p:spPr>
          <a:xfrm>
            <a:off x="1623834" y="5699327"/>
            <a:ext cx="1723639" cy="11607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473" y="5699327"/>
            <a:ext cx="2051536" cy="1158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2800" t="23652" r="24400" b="26048"/>
          <a:stretch/>
        </p:blipFill>
        <p:spPr>
          <a:xfrm>
            <a:off x="5373609" y="5699327"/>
            <a:ext cx="1867259" cy="1188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0868" y="5699392"/>
            <a:ext cx="1920493" cy="116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 txBox="1">
            <a:spLocks noGrp="1"/>
          </p:cNvSpPr>
          <p:nvPr/>
        </p:nvSpPr>
        <p:spPr bwMode="auto">
          <a:xfrm>
            <a:off x="6057900" y="5541169"/>
            <a:ext cx="14859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D940BA37-73DB-4C40-ADB6-F9A91FE11D0A}" type="slidenum">
              <a:rPr lang="en-US" sz="900"/>
              <a:pPr algn="r" eaLnBrk="1" hangingPunct="1"/>
              <a:t>9</a:t>
            </a:fld>
            <a:endParaRPr lang="en-US" sz="900" dirty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971551"/>
            <a:ext cx="6858000" cy="854869"/>
          </a:xfrm>
        </p:spPr>
        <p:txBody>
          <a:bodyPr anchor="b" anchorCtr="0"/>
          <a:lstStyle/>
          <a:p>
            <a:pPr eaLnBrk="1" hangingPunct="1">
              <a:defRPr/>
            </a:pPr>
            <a:r>
              <a:rPr lang="en-US" sz="4000" dirty="0"/>
              <a:t>How to Qualify for Duty-Free Treatment under GSP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028700" y="2079198"/>
          <a:ext cx="6515100" cy="3833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2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Custom 1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FFC000"/>
      </a:accent1>
      <a:accent2>
        <a:srgbClr val="92D050"/>
      </a:accent2>
      <a:accent3>
        <a:srgbClr val="FF0000"/>
      </a:accent3>
      <a:accent4>
        <a:srgbClr val="DADADA"/>
      </a:accent4>
      <a:accent5>
        <a:srgbClr val="EEF9F9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0</TotalTime>
  <Words>819</Words>
  <Application>Microsoft Office PowerPoint</Application>
  <PresentationFormat>On-screen Show (4:3)</PresentationFormat>
  <Paragraphs>170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Verdana</vt:lpstr>
      <vt:lpstr>Wingdings</vt:lpstr>
      <vt:lpstr>Globe</vt:lpstr>
      <vt:lpstr>The Maldives and the Generalized System of Preferences (GSP) Program  </vt:lpstr>
      <vt:lpstr>Presentation Summary </vt:lpstr>
      <vt:lpstr>Role of USTR (United States Trade Representative)</vt:lpstr>
      <vt:lpstr>GSP Program Overview</vt:lpstr>
      <vt:lpstr>U.S. tariff schedule</vt:lpstr>
      <vt:lpstr> Country eligibility</vt:lpstr>
      <vt:lpstr>Which other countries are in GSP?</vt:lpstr>
      <vt:lpstr>Product eligibility</vt:lpstr>
      <vt:lpstr>How to Qualify for Duty-Free Treatment under GSP</vt:lpstr>
      <vt:lpstr>Maldivian GSP exports to the  United States, 2018</vt:lpstr>
      <vt:lpstr>Examples of potential duty savings on fish products, 2018</vt:lpstr>
      <vt:lpstr>How to Increase Duty-Free Exports to the U.S. </vt:lpstr>
      <vt:lpstr>How to determine if a product is GSP eligible</vt:lpstr>
      <vt:lpstr>For more detailed product information</vt:lpstr>
      <vt:lpstr>For more detailed product information</vt:lpstr>
      <vt:lpstr> GSP decision-making process  to add or remove countries and products</vt:lpstr>
      <vt:lpstr>Identifying &amp; Developing Potential U.S. Buyers</vt:lpstr>
      <vt:lpstr>Questions on GSP?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2020-04-21T18:00:43Z</dcterms:created>
  <dcterms:modified xsi:type="dcterms:W3CDTF">2020-04-21T18:00:54Z</dcterms:modified>
</cp:coreProperties>
</file>