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56" r:id="rId2"/>
    <p:sldId id="477" r:id="rId3"/>
    <p:sldId id="478" r:id="rId4"/>
    <p:sldId id="261" r:id="rId5"/>
    <p:sldId id="425" r:id="rId6"/>
    <p:sldId id="418" r:id="rId7"/>
    <p:sldId id="479" r:id="rId8"/>
    <p:sldId id="351" r:id="rId9"/>
    <p:sldId id="459" r:id="rId10"/>
    <p:sldId id="460" r:id="rId11"/>
    <p:sldId id="419" r:id="rId12"/>
    <p:sldId id="480" r:id="rId13"/>
    <p:sldId id="438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5" r:id="rId22"/>
    <p:sldId id="476" r:id="rId23"/>
    <p:sldId id="279" r:id="rId24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 Weaver" initials="MW" lastIdx="1" clrIdx="0"/>
  <p:cmAuthor id="1" name="Weaver, Marin" initials="WM" lastIdx="4" clrIdx="1">
    <p:extLst>
      <p:ext uri="{19B8F6BF-5375-455C-9EA6-DF929625EA0E}">
        <p15:presenceInfo xmlns:p15="http://schemas.microsoft.com/office/powerpoint/2012/main" userId="S-1-5-21-1454471165-117609710-725345543-42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2F"/>
    <a:srgbClr val="0E435E"/>
    <a:srgbClr val="1C8BC2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84858" autoAdjust="0"/>
  </p:normalViewPr>
  <p:slideViewPr>
    <p:cSldViewPr>
      <p:cViewPr varScale="1">
        <p:scale>
          <a:sx n="42" d="100"/>
          <a:sy n="42" d="100"/>
        </p:scale>
        <p:origin x="987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1900" b="1" dirty="0" smtClean="0">
              <a:latin typeface="+mj-lt"/>
            </a:rPr>
            <a:t>Must be a GSP-eligible product </a:t>
          </a:r>
          <a:endParaRPr lang="en-US" sz="19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/>
        </a:p>
      </dgm:t>
    </dgm:pt>
    <dgm:pt modelId="{E9F698E5-ECEC-4F23-B7C6-9104664C9538}">
      <dgm:prSet/>
      <dgm:spPr/>
      <dgm:t>
        <a:bodyPr/>
        <a:lstStyle/>
        <a:p>
          <a:r>
            <a:rPr lang="en-US" b="1" dirty="0" smtClean="0">
              <a:latin typeface="+mj-lt"/>
            </a:rPr>
            <a:t>Must be a product of Armenia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/>
        </a:p>
      </dgm:t>
    </dgm:pt>
    <dgm:pt modelId="{F2BB3A2C-88BA-4B5B-A06B-E1847146C5A0}">
      <dgm:prSet/>
      <dgm:spPr/>
      <dgm:t>
        <a:bodyPr/>
        <a:lstStyle/>
        <a:p>
          <a:r>
            <a:rPr lang="en-US" b="1" dirty="0" smtClean="0">
              <a:latin typeface="+mj-lt"/>
            </a:rPr>
            <a:t>If using non-Armenian inputs, local content &amp; processing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/>
        </a:p>
      </dgm:t>
    </dgm:pt>
    <dgm:pt modelId="{7C37353F-06C0-45DF-8048-3827104457B9}">
      <dgm:prSet/>
      <dgm:spPr/>
      <dgm:t>
        <a:bodyPr/>
        <a:lstStyle/>
        <a:p>
          <a:r>
            <a:rPr lang="en-US" b="1" dirty="0" smtClean="0">
              <a:latin typeface="+mj-lt"/>
            </a:rPr>
            <a:t>Must import directly into the U.S. without entering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/>
        </a:p>
      </dgm:t>
    </dgm:pt>
    <dgm:pt modelId="{900B3B1E-3EFA-49BF-BB04-BAC658153403}">
      <dgm:prSet/>
      <dgm:spPr/>
      <dgm:t>
        <a:bodyPr/>
        <a:lstStyle/>
        <a:p>
          <a:r>
            <a:rPr lang="en-US" b="1" dirty="0" smtClean="0">
              <a:latin typeface="+mj-lt"/>
            </a:rPr>
            <a:t>Benefit must be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/>
        </a:p>
      </dgm:t>
    </dgm:pt>
    <dgm:pt modelId="{FB6E8E6A-BC61-487B-8FC6-5D8F8C976B44}">
      <dgm:prSet/>
      <dgm:spPr/>
      <dgm:t>
        <a:bodyPr/>
        <a:lstStyle/>
        <a:p>
          <a:r>
            <a:rPr lang="en-US" b="1" dirty="0" smtClean="0">
              <a:latin typeface="+mj-lt"/>
            </a:rPr>
            <a:t>Keep production/accounting records to assist importer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  <dgm:t>
        <a:bodyPr/>
        <a:lstStyle/>
        <a:p>
          <a:endParaRPr lang="en-US"/>
        </a:p>
      </dgm:t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BEB634-A709-4E90-BE81-AFA4E310D78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6483CBA3-5AE7-4E8F-A1B1-3522BD1EA148}">
      <dgm:prSet phldrT="[Text]"/>
      <dgm:spPr/>
      <dgm:t>
        <a:bodyPr/>
        <a:lstStyle/>
        <a:p>
          <a:r>
            <a:rPr lang="en-US" b="1" dirty="0" smtClean="0">
              <a:latin typeface="+mj-lt"/>
            </a:rPr>
            <a:t>Add products to GSP for ALL countries or Least Developed Countries (if not excluded by law)</a:t>
          </a:r>
          <a:endParaRPr lang="en-US" dirty="0"/>
        </a:p>
      </dgm:t>
    </dgm:pt>
    <dgm:pt modelId="{AE84B58C-221C-463B-9299-248475201815}" type="parTrans" cxnId="{AB2C90E6-2E4C-41CA-BF43-44576F20F124}">
      <dgm:prSet/>
      <dgm:spPr/>
      <dgm:t>
        <a:bodyPr/>
        <a:lstStyle/>
        <a:p>
          <a:endParaRPr lang="en-US"/>
        </a:p>
      </dgm:t>
    </dgm:pt>
    <dgm:pt modelId="{0B498FBC-0F23-4356-A6A7-E825A666AD57}" type="sibTrans" cxnId="{AB2C90E6-2E4C-41CA-BF43-44576F20F124}">
      <dgm:prSet/>
      <dgm:spPr/>
      <dgm:t>
        <a:bodyPr/>
        <a:lstStyle/>
        <a:p>
          <a:endParaRPr lang="en-US"/>
        </a:p>
      </dgm:t>
    </dgm:pt>
    <dgm:pt modelId="{EE3EA7D7-D836-4D5F-93F1-7D0844E2F037}">
      <dgm:prSet/>
      <dgm:spPr/>
      <dgm:t>
        <a:bodyPr/>
        <a:lstStyle/>
        <a:p>
          <a:r>
            <a:rPr lang="en-US" b="1" dirty="0" smtClean="0">
              <a:latin typeface="+mj-lt"/>
            </a:rPr>
            <a:t>Remove products: Competitive Need Limitations ($ value or % share)---can be waived; or U.S. industry petition</a:t>
          </a:r>
          <a:endParaRPr lang="en-US" b="0" dirty="0">
            <a:latin typeface="+mj-lt"/>
          </a:endParaRPr>
        </a:p>
      </dgm:t>
    </dgm:pt>
    <dgm:pt modelId="{CEEC1E92-BD0C-436F-9430-20EA147746C3}" type="parTrans" cxnId="{32BF21F9-EFD0-47EB-A252-787D3BB0A4DD}">
      <dgm:prSet/>
      <dgm:spPr/>
      <dgm:t>
        <a:bodyPr/>
        <a:lstStyle/>
        <a:p>
          <a:endParaRPr lang="en-US"/>
        </a:p>
      </dgm:t>
    </dgm:pt>
    <dgm:pt modelId="{BCF0A1DE-008E-49DF-956F-5E274F9B926C}" type="sibTrans" cxnId="{32BF21F9-EFD0-47EB-A252-787D3BB0A4DD}">
      <dgm:prSet/>
      <dgm:spPr/>
      <dgm:t>
        <a:bodyPr/>
        <a:lstStyle/>
        <a:p>
          <a:endParaRPr lang="en-US"/>
        </a:p>
      </dgm:t>
    </dgm:pt>
    <dgm:pt modelId="{000CA362-D4FF-4D6D-A2D3-15C297E36D0A}">
      <dgm:prSet/>
      <dgm:spPr/>
      <dgm:t>
        <a:bodyPr/>
        <a:lstStyle/>
        <a:p>
          <a:r>
            <a:rPr lang="en-US" b="1" dirty="0" smtClean="0">
              <a:latin typeface="+mj-lt"/>
            </a:rPr>
            <a:t>Eligibility criteria, such as Worker Rights</a:t>
          </a:r>
        </a:p>
      </dgm:t>
    </dgm:pt>
    <dgm:pt modelId="{488F9242-BAE6-492A-8B31-97906D240D16}" type="parTrans" cxnId="{4190764B-5453-46C5-AE8D-155DA3213203}">
      <dgm:prSet/>
      <dgm:spPr/>
      <dgm:t>
        <a:bodyPr/>
        <a:lstStyle/>
        <a:p>
          <a:endParaRPr lang="en-US"/>
        </a:p>
      </dgm:t>
    </dgm:pt>
    <dgm:pt modelId="{B2AE8AD9-6F43-4E9D-B4F1-AAEEFB0991FB}" type="sibTrans" cxnId="{4190764B-5453-46C5-AE8D-155DA3213203}">
      <dgm:prSet/>
      <dgm:spPr/>
      <dgm:t>
        <a:bodyPr/>
        <a:lstStyle/>
        <a:p>
          <a:endParaRPr lang="en-US"/>
        </a:p>
      </dgm:t>
    </dgm:pt>
    <dgm:pt modelId="{C43DE0B6-88CF-4386-A8BB-24C0CB5251A2}" type="pres">
      <dgm:prSet presAssocID="{5FBEB634-A709-4E90-BE81-AFA4E310D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37330C-9EBD-466C-A07E-6BEF3EE31307}" type="pres">
      <dgm:prSet presAssocID="{5FBEB634-A709-4E90-BE81-AFA4E310D78B}" presName="Name1" presStyleCnt="0"/>
      <dgm:spPr/>
    </dgm:pt>
    <dgm:pt modelId="{62EC1B9D-002D-42FE-8556-BDBD4F75C590}" type="pres">
      <dgm:prSet presAssocID="{5FBEB634-A709-4E90-BE81-AFA4E310D78B}" presName="cycle" presStyleCnt="0"/>
      <dgm:spPr/>
    </dgm:pt>
    <dgm:pt modelId="{561F268F-0A8B-4CB0-9796-82A02AC6914D}" type="pres">
      <dgm:prSet presAssocID="{5FBEB634-A709-4E90-BE81-AFA4E310D78B}" presName="srcNode" presStyleLbl="node1" presStyleIdx="0" presStyleCnt="3"/>
      <dgm:spPr/>
    </dgm:pt>
    <dgm:pt modelId="{B402FA08-A2B4-4542-9B1E-F034B89A4693}" type="pres">
      <dgm:prSet presAssocID="{5FBEB634-A709-4E90-BE81-AFA4E310D78B}" presName="conn" presStyleLbl="parChTrans1D2" presStyleIdx="0" presStyleCnt="1"/>
      <dgm:spPr/>
      <dgm:t>
        <a:bodyPr/>
        <a:lstStyle/>
        <a:p>
          <a:endParaRPr lang="en-US"/>
        </a:p>
      </dgm:t>
    </dgm:pt>
    <dgm:pt modelId="{93C40441-BD9A-48D6-A5C3-112ADE2611F5}" type="pres">
      <dgm:prSet presAssocID="{5FBEB634-A709-4E90-BE81-AFA4E310D78B}" presName="extraNode" presStyleLbl="node1" presStyleIdx="0" presStyleCnt="3"/>
      <dgm:spPr/>
    </dgm:pt>
    <dgm:pt modelId="{2B674A7F-FB98-40D6-90F6-1853513652D9}" type="pres">
      <dgm:prSet presAssocID="{5FBEB634-A709-4E90-BE81-AFA4E310D78B}" presName="dstNode" presStyleLbl="node1" presStyleIdx="0" presStyleCnt="3"/>
      <dgm:spPr/>
    </dgm:pt>
    <dgm:pt modelId="{60A06C29-07C1-4291-97BE-330BC53F0133}" type="pres">
      <dgm:prSet presAssocID="{6483CBA3-5AE7-4E8F-A1B1-3522BD1EA148}" presName="text_1" presStyleLbl="node1" presStyleIdx="0" presStyleCnt="3" custLinFactNeighborX="-1074" custLinFactNeighborY="-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A3D23-6720-4A9C-AC89-9BEFF594772E}" type="pres">
      <dgm:prSet presAssocID="{6483CBA3-5AE7-4E8F-A1B1-3522BD1EA148}" presName="accent_1" presStyleCnt="0"/>
      <dgm:spPr/>
    </dgm:pt>
    <dgm:pt modelId="{86E4046D-BF27-42AE-B123-C9824FACE4DF}" type="pres">
      <dgm:prSet presAssocID="{6483CBA3-5AE7-4E8F-A1B1-3522BD1EA148}" presName="accentRepeatNode" presStyleLbl="solidFgAcc1" presStyleIdx="0" presStyleCnt="3" custScaleX="68300" custScaleY="62500"/>
      <dgm:spPr/>
    </dgm:pt>
    <dgm:pt modelId="{6E1F848E-FE7E-442B-97D4-5962F09DA113}" type="pres">
      <dgm:prSet presAssocID="{EE3EA7D7-D836-4D5F-93F1-7D0844E2F03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E3D52-BA51-42A8-9E7A-9315F897315E}" type="pres">
      <dgm:prSet presAssocID="{EE3EA7D7-D836-4D5F-93F1-7D0844E2F037}" presName="accent_2" presStyleCnt="0"/>
      <dgm:spPr/>
    </dgm:pt>
    <dgm:pt modelId="{58414364-45ED-4E38-840E-3CB64E111D49}" type="pres">
      <dgm:prSet presAssocID="{EE3EA7D7-D836-4D5F-93F1-7D0844E2F037}" presName="accentRepeatNode" presStyleLbl="solidFgAcc1" presStyleIdx="1" presStyleCnt="3" custScaleX="68300" custScaleY="62500"/>
      <dgm:spPr/>
    </dgm:pt>
    <dgm:pt modelId="{011FAA11-195F-4A8F-9A45-D7BA83606608}" type="pres">
      <dgm:prSet presAssocID="{000CA362-D4FF-4D6D-A2D3-15C297E36D0A}" presName="text_3" presStyleLbl="node1" presStyleIdx="2" presStyleCnt="3" custLinFactNeighborX="-97" custLinFactNeighborY="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15F87-BCC6-41BE-AAE5-64FC7056AA9D}" type="pres">
      <dgm:prSet presAssocID="{000CA362-D4FF-4D6D-A2D3-15C297E36D0A}" presName="accent_3" presStyleCnt="0"/>
      <dgm:spPr/>
    </dgm:pt>
    <dgm:pt modelId="{474822A0-1D22-43B0-ADD5-86CED4428AFF}" type="pres">
      <dgm:prSet presAssocID="{000CA362-D4FF-4D6D-A2D3-15C297E36D0A}" presName="accentRepeatNode" presStyleLbl="solidFgAcc1" presStyleIdx="2" presStyleCnt="3" custScaleX="68300" custScaleY="62500"/>
      <dgm:spPr/>
    </dgm:pt>
  </dgm:ptLst>
  <dgm:cxnLst>
    <dgm:cxn modelId="{1C29A306-09E0-4639-BEAA-C4A56FCA5842}" type="presOf" srcId="{5FBEB634-A709-4E90-BE81-AFA4E310D78B}" destId="{C43DE0B6-88CF-4386-A8BB-24C0CB5251A2}" srcOrd="0" destOrd="0" presId="urn:microsoft.com/office/officeart/2008/layout/VerticalCurvedList"/>
    <dgm:cxn modelId="{41DC320D-A68D-46D3-A49E-D8848693DF05}" type="presOf" srcId="{6483CBA3-5AE7-4E8F-A1B1-3522BD1EA148}" destId="{60A06C29-07C1-4291-97BE-330BC53F0133}" srcOrd="0" destOrd="0" presId="urn:microsoft.com/office/officeart/2008/layout/VerticalCurvedList"/>
    <dgm:cxn modelId="{4190764B-5453-46C5-AE8D-155DA3213203}" srcId="{5FBEB634-A709-4E90-BE81-AFA4E310D78B}" destId="{000CA362-D4FF-4D6D-A2D3-15C297E36D0A}" srcOrd="2" destOrd="0" parTransId="{488F9242-BAE6-492A-8B31-97906D240D16}" sibTransId="{B2AE8AD9-6F43-4E9D-B4F1-AAEEFB0991FB}"/>
    <dgm:cxn modelId="{32BF21F9-EFD0-47EB-A252-787D3BB0A4DD}" srcId="{5FBEB634-A709-4E90-BE81-AFA4E310D78B}" destId="{EE3EA7D7-D836-4D5F-93F1-7D0844E2F037}" srcOrd="1" destOrd="0" parTransId="{CEEC1E92-BD0C-436F-9430-20EA147746C3}" sibTransId="{BCF0A1DE-008E-49DF-956F-5E274F9B926C}"/>
    <dgm:cxn modelId="{53489845-0442-4F79-A908-D6FFB0241552}" type="presOf" srcId="{0B498FBC-0F23-4356-A6A7-E825A666AD57}" destId="{B402FA08-A2B4-4542-9B1E-F034B89A4693}" srcOrd="0" destOrd="0" presId="urn:microsoft.com/office/officeart/2008/layout/VerticalCurvedList"/>
    <dgm:cxn modelId="{75C7C02D-D405-472F-B8A0-C305876428C0}" type="presOf" srcId="{EE3EA7D7-D836-4D5F-93F1-7D0844E2F037}" destId="{6E1F848E-FE7E-442B-97D4-5962F09DA113}" srcOrd="0" destOrd="0" presId="urn:microsoft.com/office/officeart/2008/layout/VerticalCurvedList"/>
    <dgm:cxn modelId="{AB2C90E6-2E4C-41CA-BF43-44576F20F124}" srcId="{5FBEB634-A709-4E90-BE81-AFA4E310D78B}" destId="{6483CBA3-5AE7-4E8F-A1B1-3522BD1EA148}" srcOrd="0" destOrd="0" parTransId="{AE84B58C-221C-463B-9299-248475201815}" sibTransId="{0B498FBC-0F23-4356-A6A7-E825A666AD57}"/>
    <dgm:cxn modelId="{1ABB3F0F-D55C-49AC-A69E-3ACA8D4928EA}" type="presOf" srcId="{000CA362-D4FF-4D6D-A2D3-15C297E36D0A}" destId="{011FAA11-195F-4A8F-9A45-D7BA83606608}" srcOrd="0" destOrd="0" presId="urn:microsoft.com/office/officeart/2008/layout/VerticalCurvedList"/>
    <dgm:cxn modelId="{E0D9097B-7452-4C4A-8154-B8A8835B5107}" type="presParOf" srcId="{C43DE0B6-88CF-4386-A8BB-24C0CB5251A2}" destId="{1437330C-9EBD-466C-A07E-6BEF3EE31307}" srcOrd="0" destOrd="0" presId="urn:microsoft.com/office/officeart/2008/layout/VerticalCurvedList"/>
    <dgm:cxn modelId="{24F1F2BA-8D5D-4E93-8BDA-BDC7C1AC0C6E}" type="presParOf" srcId="{1437330C-9EBD-466C-A07E-6BEF3EE31307}" destId="{62EC1B9D-002D-42FE-8556-BDBD4F75C590}" srcOrd="0" destOrd="0" presId="urn:microsoft.com/office/officeart/2008/layout/VerticalCurvedList"/>
    <dgm:cxn modelId="{792135BC-9F48-499A-A6EA-98E8B4C6142E}" type="presParOf" srcId="{62EC1B9D-002D-42FE-8556-BDBD4F75C590}" destId="{561F268F-0A8B-4CB0-9796-82A02AC6914D}" srcOrd="0" destOrd="0" presId="urn:microsoft.com/office/officeart/2008/layout/VerticalCurvedList"/>
    <dgm:cxn modelId="{D0A8E277-70C5-44DB-A9FC-77EC21BB7C10}" type="presParOf" srcId="{62EC1B9D-002D-42FE-8556-BDBD4F75C590}" destId="{B402FA08-A2B4-4542-9B1E-F034B89A4693}" srcOrd="1" destOrd="0" presId="urn:microsoft.com/office/officeart/2008/layout/VerticalCurvedList"/>
    <dgm:cxn modelId="{A2BD9ADA-E2D6-439D-9EAD-7CAE503AAC12}" type="presParOf" srcId="{62EC1B9D-002D-42FE-8556-BDBD4F75C590}" destId="{93C40441-BD9A-48D6-A5C3-112ADE2611F5}" srcOrd="2" destOrd="0" presId="urn:microsoft.com/office/officeart/2008/layout/VerticalCurvedList"/>
    <dgm:cxn modelId="{B1D57A53-276A-4D77-AFA4-6788D6243E03}" type="presParOf" srcId="{62EC1B9D-002D-42FE-8556-BDBD4F75C590}" destId="{2B674A7F-FB98-40D6-90F6-1853513652D9}" srcOrd="3" destOrd="0" presId="urn:microsoft.com/office/officeart/2008/layout/VerticalCurvedList"/>
    <dgm:cxn modelId="{8C66590B-6921-41B2-AB56-5BE89C3DAF00}" type="presParOf" srcId="{1437330C-9EBD-466C-A07E-6BEF3EE31307}" destId="{60A06C29-07C1-4291-97BE-330BC53F0133}" srcOrd="1" destOrd="0" presId="urn:microsoft.com/office/officeart/2008/layout/VerticalCurvedList"/>
    <dgm:cxn modelId="{3D0235A9-9E1B-4571-BFB6-F2741CD8E527}" type="presParOf" srcId="{1437330C-9EBD-466C-A07E-6BEF3EE31307}" destId="{BACA3D23-6720-4A9C-AC89-9BEFF594772E}" srcOrd="2" destOrd="0" presId="urn:microsoft.com/office/officeart/2008/layout/VerticalCurvedList"/>
    <dgm:cxn modelId="{FD6786B6-7CAA-4FED-833F-881D5EFAFA71}" type="presParOf" srcId="{BACA3D23-6720-4A9C-AC89-9BEFF594772E}" destId="{86E4046D-BF27-42AE-B123-C9824FACE4DF}" srcOrd="0" destOrd="0" presId="urn:microsoft.com/office/officeart/2008/layout/VerticalCurvedList"/>
    <dgm:cxn modelId="{D3C88420-4DC4-4780-9BB6-A28020D9EEE4}" type="presParOf" srcId="{1437330C-9EBD-466C-A07E-6BEF3EE31307}" destId="{6E1F848E-FE7E-442B-97D4-5962F09DA113}" srcOrd="3" destOrd="0" presId="urn:microsoft.com/office/officeart/2008/layout/VerticalCurvedList"/>
    <dgm:cxn modelId="{6C9E1731-A28B-46E0-AFF5-508AAA1CCB75}" type="presParOf" srcId="{1437330C-9EBD-466C-A07E-6BEF3EE31307}" destId="{36EE3D52-BA51-42A8-9E7A-9315F897315E}" srcOrd="4" destOrd="0" presId="urn:microsoft.com/office/officeart/2008/layout/VerticalCurvedList"/>
    <dgm:cxn modelId="{87A28240-0B19-4AFD-96FF-14B69DA528C6}" type="presParOf" srcId="{36EE3D52-BA51-42A8-9E7A-9315F897315E}" destId="{58414364-45ED-4E38-840E-3CB64E111D49}" srcOrd="0" destOrd="0" presId="urn:microsoft.com/office/officeart/2008/layout/VerticalCurvedList"/>
    <dgm:cxn modelId="{D8AD9E04-DC8E-4178-9041-1BD64E68CEEA}" type="presParOf" srcId="{1437330C-9EBD-466C-A07E-6BEF3EE31307}" destId="{011FAA11-195F-4A8F-9A45-D7BA83606608}" srcOrd="5" destOrd="0" presId="urn:microsoft.com/office/officeart/2008/layout/VerticalCurvedList"/>
    <dgm:cxn modelId="{B8559C9F-11C6-4879-840D-59A7E055DF77}" type="presParOf" srcId="{1437330C-9EBD-466C-A07E-6BEF3EE31307}" destId="{3D815F87-BCC6-41BE-AAE5-64FC7056AA9D}" srcOrd="6" destOrd="0" presId="urn:microsoft.com/office/officeart/2008/layout/VerticalCurvedList"/>
    <dgm:cxn modelId="{00DB96A5-ACBF-4C25-9C87-3E32507223DD}" type="presParOf" srcId="{3D815F87-BCC6-41BE-AAE5-64FC7056AA9D}" destId="{474822A0-1D22-43B0-ADD5-86CED4428A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5779741" y="-884620"/>
          <a:ext cx="6880992" cy="6880992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410303" y="269184"/>
          <a:ext cx="8204761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+mj-lt"/>
            </a:rPr>
            <a:t>Must be a GSP-eligible product </a:t>
          </a:r>
          <a:endParaRPr lang="en-US" sz="1900" kern="1200" dirty="0"/>
        </a:p>
      </dsp:txBody>
      <dsp:txXfrm>
        <a:off x="410303" y="269184"/>
        <a:ext cx="8204761" cy="538165"/>
      </dsp:txXfrm>
    </dsp:sp>
    <dsp:sp modelId="{8D72C8B3-EAD4-4E9D-A455-F8F4D7428C9D}">
      <dsp:nvSpPr>
        <dsp:cNvPr id="0" name=""/>
        <dsp:cNvSpPr/>
      </dsp:nvSpPr>
      <dsp:spPr>
        <a:xfrm>
          <a:off x="228602" y="384385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838232" y="1076330"/>
          <a:ext cx="7762084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Must be a product of Armenia</a:t>
          </a:r>
        </a:p>
      </dsp:txBody>
      <dsp:txXfrm>
        <a:off x="838232" y="1076330"/>
        <a:ext cx="7762084" cy="538165"/>
      </dsp:txXfrm>
    </dsp:sp>
    <dsp:sp modelId="{AA5054B0-428C-4F68-BAA9-AA2A8E27F962}">
      <dsp:nvSpPr>
        <dsp:cNvPr id="0" name=""/>
        <dsp:cNvSpPr/>
      </dsp:nvSpPr>
      <dsp:spPr>
        <a:xfrm>
          <a:off x="671279" y="1191531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1055406" y="1883475"/>
          <a:ext cx="7559659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6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If using non-Armenian inputs, local content &amp; processing must be ≥ 35% of the value</a:t>
          </a:r>
        </a:p>
      </dsp:txBody>
      <dsp:txXfrm>
        <a:off x="1055406" y="1883475"/>
        <a:ext cx="7559659" cy="538165"/>
      </dsp:txXfrm>
    </dsp:sp>
    <dsp:sp modelId="{19D9F287-D4E2-4313-8AA2-95892FBB371B}">
      <dsp:nvSpPr>
        <dsp:cNvPr id="0" name=""/>
        <dsp:cNvSpPr/>
      </dsp:nvSpPr>
      <dsp:spPr>
        <a:xfrm>
          <a:off x="873704" y="1998676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1055406" y="2690109"/>
          <a:ext cx="7559659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4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Must import directly into the U.S. without entering commerce of another country </a:t>
          </a:r>
        </a:p>
      </dsp:txBody>
      <dsp:txXfrm>
        <a:off x="1055406" y="2690109"/>
        <a:ext cx="7559659" cy="538165"/>
      </dsp:txXfrm>
    </dsp:sp>
    <dsp:sp modelId="{FB4AA9AB-6ECA-475F-9D22-3E6FDF9C2E16}">
      <dsp:nvSpPr>
        <dsp:cNvPr id="0" name=""/>
        <dsp:cNvSpPr/>
      </dsp:nvSpPr>
      <dsp:spPr>
        <a:xfrm>
          <a:off x="873704" y="2805310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852980" y="3497254"/>
          <a:ext cx="7762084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2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Benefit must be claimed by importer </a:t>
          </a:r>
        </a:p>
      </dsp:txBody>
      <dsp:txXfrm>
        <a:off x="852980" y="3497254"/>
        <a:ext cx="7762084" cy="538165"/>
      </dsp:txXfrm>
    </dsp:sp>
    <dsp:sp modelId="{01336AF7-F391-4515-94D4-760DD947C1E9}">
      <dsp:nvSpPr>
        <dsp:cNvPr id="0" name=""/>
        <dsp:cNvSpPr/>
      </dsp:nvSpPr>
      <dsp:spPr>
        <a:xfrm>
          <a:off x="671279" y="3612455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410303" y="4304400"/>
          <a:ext cx="8204761" cy="53816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2716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+mj-lt"/>
            </a:rPr>
            <a:t>Keep production/accounting records to assist importer to verify GSP claim  </a:t>
          </a:r>
        </a:p>
      </dsp:txBody>
      <dsp:txXfrm>
        <a:off x="410303" y="4304400"/>
        <a:ext cx="8204761" cy="538165"/>
      </dsp:txXfrm>
    </dsp:sp>
    <dsp:sp modelId="{3315A1CE-C85E-4758-95C1-761FBBC57F71}">
      <dsp:nvSpPr>
        <dsp:cNvPr id="0" name=""/>
        <dsp:cNvSpPr/>
      </dsp:nvSpPr>
      <dsp:spPr>
        <a:xfrm>
          <a:off x="228602" y="4419601"/>
          <a:ext cx="363402" cy="3077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73" y="0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73" y="6658258"/>
            <a:ext cx="4002299" cy="3505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173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2173" y="6658258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6" tIns="46582" rIns="93166" bIns="465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4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739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6968" indent="-29114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4566" indent="-23291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0392" indent="-23291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6217" indent="-23291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2044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7870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3697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59523" indent="-23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23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3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sitc.gov/tata/hts/bychapter/index.htm" TargetMode="External"/><Relationship Id="rId2" Type="http://schemas.openxmlformats.org/officeDocument/2006/relationships/hyperlink" Target="http://www.cbp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itc.gov/tariff_affairs/tariff_databases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wps/portal/fsis/home" TargetMode="External"/><Relationship Id="rId2" Type="http://schemas.openxmlformats.org/officeDocument/2006/relationships/hyperlink" Target="http://www.fda.gov/ForIndustry/FDABasicsforIndustry/default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str.gov/sites/default/files/files/gsp/GSP%20Guidebook%20August%202017.pdf" TargetMode="External"/><Relationship Id="rId4" Type="http://schemas.openxmlformats.org/officeDocument/2006/relationships/hyperlink" Target="https://ustr.gov/issue-areas/trade-development/preference-programs/generalized-system-preference-g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1292225" y="4377511"/>
            <a:ext cx="9144000" cy="471963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745" y="1828800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76200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tx1"/>
                </a:solidFill>
              </a:rPr>
              <a:t>The U.S. Generalized System of Preferences (GSP)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153903"/>
            <a:ext cx="9144000" cy="1728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Ed Gresser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Assistant U.S. Trade </a:t>
            </a:r>
            <a:r>
              <a:rPr lang="en-US" sz="2400" b="1" dirty="0">
                <a:solidFill>
                  <a:srgbClr val="FFC000"/>
                </a:solidFill>
                <a:latin typeface="Arial" charset="0"/>
              </a:rPr>
              <a:t>Representative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charset="0"/>
              </a:rPr>
              <a:t>September 2017</a:t>
            </a:r>
            <a:endParaRPr lang="en-US" sz="2400" b="1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05859"/>
            <a:ext cx="293431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Flag of Armeni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1913"/>
            <a:ext cx="3200400" cy="160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GSP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DC248-FFC4-4C04-A208-0CB0F80839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155233" y="1601789"/>
            <a:ext cx="4038600" cy="453072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2"/>
                </a:solidFill>
              </a:rPr>
              <a:t>Russia, Iran, China, High Income countries, EU member countries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3074" name="Picture 2" descr="Image result for EU clip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01" y="1784351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846672"/>
            <a:ext cx="2486025" cy="1838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572" y="4103689"/>
            <a:ext cx="2257425" cy="202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01" y="4194176"/>
            <a:ext cx="24193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Armenia’s 2016 Exports to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Total Exports: $42 million</a:t>
            </a:r>
          </a:p>
          <a:p>
            <a:r>
              <a:rPr lang="en-US" sz="2600" dirty="0" smtClean="0"/>
              <a:t>GSP: $25 million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32230"/>
              </p:ext>
            </p:extLst>
          </p:nvPr>
        </p:nvGraphicFramePr>
        <p:xfrm>
          <a:off x="762000" y="3048000"/>
          <a:ext cx="7696201" cy="3286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3505200"/>
                <a:gridCol w="2362201"/>
              </a:tblGrid>
              <a:tr h="5334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EXAMPLES</a:t>
                      </a:r>
                      <a:r>
                        <a:rPr lang="en-US" sz="2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ARMENIA GSP EXPORTS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tx2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</a:rPr>
                        <a:t>Non </a:t>
                      </a:r>
                      <a:r>
                        <a:rPr lang="en-US" sz="2000" u="none" strike="noStrike" dirty="0">
                          <a:effectLst/>
                        </a:rPr>
                        <a:t>GSP duty rate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Duty saved on 2016 Armenian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</a:rPr>
                        <a:t>5.3%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</a:rPr>
                        <a:t>Aluminum foil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Almost $1 million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519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</a:rPr>
                        <a:t>5.5%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</a:rPr>
                        <a:t>Precious </a:t>
                      </a:r>
                      <a:r>
                        <a:rPr lang="en-US" sz="2000" u="none" strike="noStrike" dirty="0">
                          <a:effectLst/>
                        </a:rPr>
                        <a:t>metal </a:t>
                      </a:r>
                      <a:r>
                        <a:rPr lang="en-US" sz="2000" u="none" strike="noStrike" dirty="0" smtClean="0">
                          <a:effectLst/>
                        </a:rPr>
                        <a:t>jewelry (not silver)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054"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</a:rPr>
                        <a:t>5.6%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 smtClean="0">
                          <a:effectLst/>
                        </a:rPr>
                        <a:t>Certai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n </a:t>
                      </a:r>
                      <a:r>
                        <a:rPr lang="en-US" sz="2000" u="none" strike="noStrike" dirty="0" smtClean="0">
                          <a:effectLst/>
                        </a:rPr>
                        <a:t>Jams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u="none" strike="noStrike" dirty="0" smtClean="0">
                          <a:effectLst/>
                        </a:rPr>
                        <a:t>$30,000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0123"/>
            <a:ext cx="8229600" cy="111751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Example:  GSP advantage for Armenia’s cherry jam exports.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8287" y="3894138"/>
            <a:ext cx="3048000" cy="369578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HTS 2007.99.25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99934" y="1534383"/>
            <a:ext cx="5467865" cy="4530725"/>
          </a:xfrm>
        </p:spPr>
        <p:txBody>
          <a:bodyPr/>
          <a:lstStyle/>
          <a:p>
            <a:r>
              <a:rPr lang="en-US" dirty="0" smtClean="0"/>
              <a:t>Importers pay 4.5% duty when importing from many competitors including France, Poland &amp; Germany.</a:t>
            </a:r>
          </a:p>
          <a:p>
            <a:r>
              <a:rPr lang="en-US" dirty="0" smtClean="0"/>
              <a:t>Importers pay 0% on GSP imports from Armenia</a:t>
            </a:r>
          </a:p>
          <a:p>
            <a:r>
              <a:rPr lang="en-US" dirty="0" smtClean="0"/>
              <a:t>At $2.37 per kilo, buyers save 11 cents per kilo from Armenia</a:t>
            </a:r>
          </a:p>
          <a:p>
            <a:r>
              <a:rPr lang="en-US" dirty="0" smtClean="0"/>
              <a:t>Armenia  now 4</a:t>
            </a:r>
            <a:r>
              <a:rPr lang="en-US" baseline="30000" dirty="0" smtClean="0"/>
              <a:t>th</a:t>
            </a:r>
            <a:r>
              <a:rPr lang="en-US" dirty="0" smtClean="0"/>
              <a:t> largest supplier to U.S. market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AutoShape 2" descr="Image result for clip art jewelry"/>
          <p:cNvSpPr>
            <a:spLocks noChangeAspect="1" noChangeArrowheads="1"/>
          </p:cNvSpPr>
          <p:nvPr/>
        </p:nvSpPr>
        <p:spPr bwMode="auto">
          <a:xfrm>
            <a:off x="612775" y="4419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clip art jewelry"/>
          <p:cNvSpPr>
            <a:spLocks noChangeAspect="1" noChangeArrowheads="1"/>
          </p:cNvSpPr>
          <p:nvPr/>
        </p:nvSpPr>
        <p:spPr bwMode="auto">
          <a:xfrm>
            <a:off x="1639887" y="106437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clip art oli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lip art oli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cherry jam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42432"/>
            <a:ext cx="1685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33338" y="1676400"/>
            <a:ext cx="3048000" cy="3695786"/>
          </a:xfrm>
        </p:spPr>
        <p:txBody>
          <a:bodyPr/>
          <a:lstStyle/>
          <a:p>
            <a:r>
              <a:rPr lang="en-US" dirty="0" smtClean="0"/>
              <a:t>HTS 7113.19.50</a:t>
            </a:r>
          </a:p>
          <a:p>
            <a:r>
              <a:rPr lang="en-US" dirty="0" smtClean="0"/>
              <a:t>5.5% duty from non </a:t>
            </a:r>
            <a:br>
              <a:rPr lang="en-US" dirty="0" smtClean="0"/>
            </a:br>
            <a:r>
              <a:rPr lang="en-US" dirty="0" smtClean="0"/>
              <a:t>GSP countries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99934" y="1534383"/>
            <a:ext cx="5467865" cy="4530725"/>
          </a:xfrm>
        </p:spPr>
        <p:txBody>
          <a:bodyPr/>
          <a:lstStyle/>
          <a:p>
            <a:r>
              <a:rPr lang="en-US" dirty="0" smtClean="0"/>
              <a:t>Buyers pay 5.5% duty on imports from most countries—even certain GSP countries (that were excluded for exceeding Competitive Need Limitations for this product: Turkey, India, Thailand)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AutoShape 2" descr="Image result for clip art jewelry"/>
          <p:cNvSpPr>
            <a:spLocks noChangeAspect="1" noChangeArrowheads="1"/>
          </p:cNvSpPr>
          <p:nvPr/>
        </p:nvSpPr>
        <p:spPr bwMode="auto">
          <a:xfrm>
            <a:off x="612775" y="44196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clip art jewel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Image result for clip art jewel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29267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sz="3200" dirty="0" smtClean="0"/>
              <a:t>Example: Armenia’s GSP precious jewelry exports have an advantage </a:t>
            </a:r>
            <a:br>
              <a:rPr lang="en-US" sz="3200" dirty="0" smtClean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10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 algn="ctr">
              <a:buNone/>
            </a:pPr>
            <a:r>
              <a:rPr lang="en-US" sz="4200" dirty="0"/>
              <a:t>NEXT </a:t>
            </a:r>
            <a:r>
              <a:rPr lang="en-US" sz="4200" dirty="0" smtClean="0"/>
              <a:t>STEPS: Make sure the buyer claims GSP whenever the product is eligible</a:t>
            </a:r>
            <a:r>
              <a:rPr lang="en-US" sz="4200" dirty="0"/>
              <a:t/>
            </a:r>
            <a:br>
              <a:rPr lang="en-US" sz="4200" dirty="0"/>
            </a:br>
            <a:endParaRPr lang="en-US" sz="4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5000" b="1" dirty="0" smtClean="0">
                <a:solidFill>
                  <a:schemeClr val="tx1"/>
                </a:solidFill>
              </a:rPr>
              <a:t>Next Steps: </a:t>
            </a:r>
            <a:br>
              <a:rPr lang="en-US" sz="5000" b="1" dirty="0" smtClean="0">
                <a:solidFill>
                  <a:schemeClr val="tx1"/>
                </a:solidFill>
              </a:rPr>
            </a:br>
            <a:r>
              <a:rPr lang="en-US" sz="5000" b="1" dirty="0" smtClean="0">
                <a:solidFill>
                  <a:schemeClr val="tx1"/>
                </a:solidFill>
              </a:rPr>
              <a:t>Eligible Products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5022783" y="1905000"/>
            <a:ext cx="3733800" cy="3696397"/>
          </a:xfr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rPr>
              <a:t>Ineligible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endParaRPr lang="en-US" sz="1400" b="1" dirty="0" smtClean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Most textiles &amp; apparel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Watches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Footwear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Some gloves &amp; leather goods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b="1" dirty="0" smtClean="0">
                <a:effectLst/>
                <a:latin typeface="+mj-lt"/>
              </a:rPr>
              <a:t>Many agricultural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0294" y="6248400"/>
            <a:ext cx="2133600" cy="457200"/>
          </a:xfrm>
        </p:spPr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15</a:t>
            </a:fld>
            <a:endParaRPr lang="en-US" sz="11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177" y="1905000"/>
            <a:ext cx="3581400" cy="4238083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Eligible</a:t>
            </a:r>
            <a:endParaRPr 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any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manufactured items &amp;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inputs NEW: travel goods such as backpacks, purses, wallets</a:t>
            </a: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Jewelry  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 agricultural products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 Chemicals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Many Minerals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Certain Carpets </a:t>
            </a:r>
          </a:p>
        </p:txBody>
      </p:sp>
      <p:pic>
        <p:nvPicPr>
          <p:cNvPr id="8194" name="Picture 2" descr="C:\Users\weaver_m\AppData\Local\Microsoft\Windows\Temporary Internet Files\Content.IE5\ORL62FSN\MP9004031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6" r="26053"/>
          <a:stretch/>
        </p:blipFill>
        <p:spPr bwMode="auto">
          <a:xfrm>
            <a:off x="7848600" y="5802269"/>
            <a:ext cx="952901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eaver_m\AppData\Local\Microsoft\Windows\Temporary Internet Files\Content.IE5\DH4SF8EK\MP9002897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" y="5789093"/>
            <a:ext cx="1364638" cy="10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weaver_m\AppData\Local\Microsoft\Windows\Temporary Internet Files\Content.IE5\ORL62FSN\MP90044401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75012" r="9921" b="6394"/>
          <a:stretch/>
        </p:blipFill>
        <p:spPr bwMode="auto">
          <a:xfrm>
            <a:off x="1375065" y="5789093"/>
            <a:ext cx="1749135" cy="11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weaver_m\AppData\Local\Microsoft\Windows\Temporary Internet Files\Content.IE5\IPG162LX\MP90038744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18750"/>
          <a:stretch/>
        </p:blipFill>
        <p:spPr bwMode="auto">
          <a:xfrm>
            <a:off x="6548869" y="5808867"/>
            <a:ext cx="1299731" cy="106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weaver_m\AppData\Local\Microsoft\Windows\Temporary Internet Files\Content.IE5\LOKWD1NJ\MP90031438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69" y="5802269"/>
            <a:ext cx="838200" cy="10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weaver_m\AppData\Local\Microsoft\Windows\Temporary Internet Files\Content.IE5\DH4SF8EK\MP900386192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4" t="30460" r="16842" b="30592"/>
          <a:stretch/>
        </p:blipFill>
        <p:spPr bwMode="auto">
          <a:xfrm>
            <a:off x="4531093" y="5794262"/>
            <a:ext cx="1278556" cy="1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weaver_m\AppData\Local\Microsoft\Windows\Temporary Internet Files\Content.IE5\ORL62FSN\MP90017524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7162"/>
            <a:ext cx="1406893" cy="108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clipart handb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00941"/>
            <a:ext cx="2152864" cy="18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uggag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73388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52600" y="349066"/>
            <a:ext cx="52578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Steps: </a:t>
            </a:r>
          </a:p>
          <a:p>
            <a:pPr algn="ctr"/>
            <a:r>
              <a:rPr lang="en-US" sz="3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GSP products: “Travel goods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094624"/>
            <a:ext cx="6019800" cy="26611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Market for “Travel Goods” including Luggage, Purses, Backpacks, and “Pocket Goods” such as wallets, eyeglass cases: $</a:t>
            </a:r>
            <a:r>
              <a:rPr lang="en-US" sz="260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2600" smtClean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Billion</a:t>
            </a:r>
            <a:endParaRPr lang="en-US" sz="2600" dirty="0">
              <a:solidFill>
                <a:srgbClr val="0E435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solidFill>
                  <a:srgbClr val="0E435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Duties range from 6 to 20% depending on product</a:t>
            </a:r>
            <a:endParaRPr lang="en-US" sz="2600" dirty="0">
              <a:solidFill>
                <a:srgbClr val="0E435E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398587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/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Annual GSP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sz="4500" b="1" i="1" dirty="0" smtClean="0">
                <a:solidFill>
                  <a:schemeClr val="tx1"/>
                </a:solidFill>
              </a:rPr>
              <a:t>Review Process </a:t>
            </a:r>
            <a:br>
              <a:rPr lang="en-US" sz="4500" b="1" i="1" dirty="0" smtClean="0">
                <a:solidFill>
                  <a:schemeClr val="tx1"/>
                </a:solidFill>
              </a:rPr>
            </a:br>
            <a:r>
              <a:rPr lang="en-US" sz="5100" b="1" dirty="0" smtClean="0">
                <a:solidFill>
                  <a:schemeClr val="tx1"/>
                </a:solidFill>
              </a:rPr>
              <a:t/>
            </a:r>
            <a:br>
              <a:rPr lang="en-US" sz="5100" b="1" dirty="0" smtClean="0">
                <a:solidFill>
                  <a:schemeClr val="tx1"/>
                </a:solidFill>
              </a:rPr>
            </a:br>
            <a:endParaRPr lang="en-US" sz="51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3721-EA8F-453F-95A0-987F2CF2EA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762000" y="16002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839200" cy="5517729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Beyond 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GSP: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Exports from any country need to be </a:t>
            </a:r>
            <a:r>
              <a:rPr lang="en-US" sz="22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</a:t>
            </a:r>
            <a:r>
              <a:rPr lang="en-US" sz="2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Quality control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order fulfillment</a:t>
            </a:r>
            <a:endParaRPr lang="en-US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adjust to new requirements quickly</a:t>
            </a:r>
          </a:p>
          <a:p>
            <a:pPr marL="285743" indent="-28574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43" indent="-285743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 Standards </a:t>
            </a:r>
          </a:p>
          <a:p>
            <a:pPr marL="457189">
              <a:spcBef>
                <a:spcPts val="0"/>
              </a:spcBef>
              <a:spcAft>
                <a:spcPts val="0"/>
              </a:spcAft>
            </a:pPr>
            <a:r>
              <a:rPr lang="en-US" sz="6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clip art 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724400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0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3249" y="16042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11398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Beyond GSP: Identifying </a:t>
            </a:r>
            <a:r>
              <a:rPr lang="en-US" sz="4000" b="1" dirty="0">
                <a:solidFill>
                  <a:schemeClr val="tx1"/>
                </a:solidFill>
              </a:rPr>
              <a:t>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Depends on size, sector, experience</a:t>
            </a:r>
          </a:p>
          <a:p>
            <a:pPr marL="0" indent="0">
              <a:buNone/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Understanding the US market</a:t>
            </a:r>
          </a:p>
          <a:p>
            <a:pPr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kind of relationship: agent, distributor, partner, joint venture</a:t>
            </a:r>
          </a:p>
          <a:p>
            <a:pPr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Best leads: your own network!</a:t>
            </a:r>
          </a:p>
          <a:p>
            <a:pPr>
              <a:defRPr/>
            </a:pPr>
            <a:endParaRPr 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Trade shows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The United States is the biggest single trading nation in the world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3600" dirty="0" smtClean="0"/>
              <a:t>$2.2 trillion in exports</a:t>
            </a:r>
          </a:p>
          <a:p>
            <a:r>
              <a:rPr lang="en-US" sz="3600" dirty="0" smtClean="0"/>
              <a:t>$2.7 trillion in imports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2BCEC-A5D6-4778-89F8-C8C763ECA7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575"/>
            <a:ext cx="8229600" cy="1139825"/>
          </a:xfrm>
        </p:spPr>
        <p:txBody>
          <a:bodyPr/>
          <a:lstStyle/>
          <a:p>
            <a:r>
              <a:rPr lang="en-US" sz="4800" dirty="0" smtClean="0"/>
              <a:t>Beyond GSP: Regulations Affecting Imports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Highly complex and sector specific</a:t>
            </a:r>
          </a:p>
          <a:p>
            <a:r>
              <a:rPr lang="en-US" dirty="0" smtClean="0"/>
              <a:t>Food and medical products more highly regulated: USDA and FDA SPS requirement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Is my product eligible for </a:t>
            </a:r>
            <a:r>
              <a:rPr lang="en-US" sz="3200" b="1" dirty="0" smtClean="0">
                <a:solidFill>
                  <a:schemeClr val="tx1"/>
                </a:solidFill>
              </a:rPr>
              <a:t>GSP</a:t>
            </a:r>
            <a:r>
              <a:rPr lang="en-US" sz="3200" b="1" dirty="0">
                <a:solidFill>
                  <a:schemeClr val="tx1"/>
                </a:solidFill>
              </a:rPr>
              <a:t>?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3"/>
                </a:solidFill>
                <a:effectLst/>
              </a:rPr>
              <a:t>Ask U.S. Embassy</a:t>
            </a:r>
          </a:p>
          <a:p>
            <a:pPr lvl="0"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3"/>
                </a:solidFill>
                <a:effectLst/>
              </a:rPr>
              <a:t>U.S</a:t>
            </a:r>
            <a:r>
              <a:rPr lang="en-US" sz="1800" b="1" dirty="0">
                <a:solidFill>
                  <a:schemeClr val="accent3"/>
                </a:solidFill>
                <a:effectLst/>
              </a:rPr>
              <a:t>. </a:t>
            </a:r>
            <a:r>
              <a:rPr lang="en-US" sz="1800" b="1" dirty="0" smtClean="0">
                <a:solidFill>
                  <a:schemeClr val="accent3"/>
                </a:solidFill>
                <a:effectLst/>
              </a:rPr>
              <a:t>Customs </a:t>
            </a:r>
            <a:r>
              <a:rPr lang="en-US" sz="1800" b="1" dirty="0">
                <a:solidFill>
                  <a:schemeClr val="accent3"/>
                </a:solidFill>
                <a:effectLst/>
              </a:rPr>
              <a:t>and Border Protection (CBP):  </a:t>
            </a:r>
            <a:endParaRPr lang="en-US" sz="1800" dirty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2"/>
              </a:rPr>
              <a:t>https://www.cbp.gov/trade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  <a:endParaRPr lang="en-US" sz="1400" dirty="0" smtClean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 smtClean="0">
                <a:effectLst/>
              </a:rPr>
              <a:t>Advanced Rulings</a:t>
            </a:r>
            <a:endParaRPr lang="en-US" sz="1400" dirty="0">
              <a:effectLst/>
            </a:endParaRPr>
          </a:p>
          <a:p>
            <a:pPr lvl="0">
              <a:buFont typeface="+mj-lt"/>
              <a:buAutoNum type="arabicPeriod"/>
            </a:pPr>
            <a:r>
              <a:rPr lang="en-US" sz="1800" b="1" dirty="0">
                <a:solidFill>
                  <a:schemeClr val="accent3"/>
                </a:solidFill>
                <a:effectLst/>
              </a:rPr>
              <a:t>U.S. Tariff Schedule and Tariff Database: </a:t>
            </a:r>
            <a:endParaRPr lang="en-US" sz="1800" dirty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3"/>
              </a:rPr>
              <a:t>http://usitc.gov/tata/hts/bychapter/index.htm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</a:rPr>
              <a:t>See </a:t>
            </a:r>
            <a:r>
              <a:rPr lang="en-US" sz="1400" dirty="0" smtClean="0">
                <a:effectLst/>
              </a:rPr>
              <a:t>especially </a:t>
            </a:r>
            <a:r>
              <a:rPr lang="en-US" sz="1400" dirty="0">
                <a:effectLst/>
              </a:rPr>
              <a:t>General Note 4.</a:t>
            </a:r>
          </a:p>
          <a:p>
            <a:pPr lvl="1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4"/>
              </a:rPr>
              <a:t>http://www.usitc.gov/tariff_affairs/tariff_databases.htm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  <a:endParaRPr lang="en-US" sz="1400" dirty="0" smtClean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endParaRPr lang="en-US" sz="1400" dirty="0">
              <a:solidFill>
                <a:schemeClr val="accent3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Further Information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b="1" dirty="0">
                <a:solidFill>
                  <a:schemeClr val="accent3"/>
                </a:solidFill>
                <a:effectLst/>
              </a:rPr>
              <a:t>Health/Safety/Consumer issues</a:t>
            </a:r>
            <a:r>
              <a:rPr lang="en-US" sz="1800" dirty="0">
                <a:solidFill>
                  <a:schemeClr val="accent3"/>
                </a:solidFill>
                <a:effectLst/>
              </a:rPr>
              <a:t>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effectLst/>
              </a:rPr>
              <a:t>h</a:t>
            </a:r>
            <a:r>
              <a:rPr lang="en-US" sz="1400" u="sng" dirty="0">
                <a:effectLst/>
              </a:rPr>
              <a:t>ttps://www.cpsc.gov/Business--Manufacturing/Import-Safety</a:t>
            </a:r>
            <a:endParaRPr lang="en-US" sz="1400" dirty="0"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2"/>
              </a:rPr>
              <a:t>http://www.fda.gov/ForIndustry/FDABasicsforIndustry/default.htm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chemeClr val="accent3"/>
                </a:solidFill>
                <a:effectLst/>
                <a:hlinkClick r:id="rId3"/>
              </a:rPr>
              <a:t>https://www.fsis.usda.gov/wps/portal/fsis/home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US" sz="1800" b="1" dirty="0" smtClean="0">
              <a:solidFill>
                <a:schemeClr val="accent3"/>
              </a:solidFill>
              <a:effectLst/>
            </a:endParaRPr>
          </a:p>
          <a:p>
            <a:pPr lvl="0">
              <a:buFont typeface="+mj-lt"/>
              <a:buAutoNum type="arabicPeriod"/>
            </a:pPr>
            <a:r>
              <a:rPr lang="en-US" sz="1800" b="1" dirty="0" smtClean="0">
                <a:solidFill>
                  <a:schemeClr val="accent3"/>
                </a:solidFill>
                <a:effectLst/>
              </a:rPr>
              <a:t>USTR </a:t>
            </a:r>
            <a:r>
              <a:rPr lang="en-US" sz="1800" b="1" dirty="0">
                <a:solidFill>
                  <a:schemeClr val="accent3"/>
                </a:solidFill>
                <a:effectLst/>
              </a:rPr>
              <a:t>Website, email and phone contact: </a:t>
            </a:r>
            <a:endParaRPr lang="en-US" sz="1800" dirty="0">
              <a:solidFill>
                <a:schemeClr val="accent3"/>
              </a:solidFill>
              <a:effectLst/>
            </a:endParaRPr>
          </a:p>
          <a:p>
            <a:pPr marL="857250" lvl="1" indent="-400050">
              <a:buFont typeface="+mj-lt"/>
              <a:buAutoNum type="romanUcPeriod"/>
            </a:pPr>
            <a:r>
              <a:rPr lang="en-US" sz="1400" u="sng" dirty="0">
                <a:solidFill>
                  <a:schemeClr val="accent3"/>
                </a:solidFill>
                <a:effectLst/>
                <a:hlinkClick r:id="rId4"/>
              </a:rPr>
              <a:t>https://ustr.gov/issue-areas/trade-development/preference-programs/generalized-system-preference-gsp</a:t>
            </a:r>
            <a:r>
              <a:rPr lang="en-US" sz="1400" dirty="0">
                <a:solidFill>
                  <a:schemeClr val="accent3"/>
                </a:solidFill>
                <a:effectLst/>
              </a:rPr>
              <a:t> 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</a:rPr>
              <a:t>USTR contact: gsp@ustr.eop.gov or + 1-202-395-2974</a:t>
            </a:r>
          </a:p>
          <a:p>
            <a:pPr lvl="1">
              <a:buFont typeface="+mj-lt"/>
              <a:buAutoNum type="romanUcPeriod"/>
            </a:pPr>
            <a:r>
              <a:rPr lang="en-US" sz="1400" dirty="0">
                <a:effectLst/>
                <a:hlinkClick r:id="rId5"/>
              </a:rPr>
              <a:t>GSP Guidebook</a:t>
            </a:r>
            <a:r>
              <a:rPr lang="en-US" sz="1400" dirty="0">
                <a:effectLst/>
              </a:rPr>
              <a:t> </a:t>
            </a:r>
          </a:p>
          <a:p>
            <a:pPr lvl="0">
              <a:buFont typeface="+mj-lt"/>
              <a:buAutoNum type="arabicPeriod"/>
            </a:pPr>
            <a:endParaRPr lang="en-US" sz="1800" b="1" dirty="0" smtClean="0">
              <a:solidFill>
                <a:schemeClr val="accent3"/>
              </a:solidFill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 rot="-480000">
            <a:off x="521654" y="6620423"/>
            <a:ext cx="7559040" cy="1723675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4582" name="Picture 6" descr="C:\Users\weaver_m\AppData\Local\Microsoft\Windows\Temporary Internet Files\Content.IE5\LOKWD1NJ\MP900289290[1]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856" y="2661637"/>
            <a:ext cx="6186144" cy="4193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 smtClean="0">
                <a:solidFill>
                  <a:srgbClr val="FFC000"/>
                </a:solidFill>
              </a:rPr>
              <a:t>Thank you</a:t>
            </a:r>
            <a:r>
              <a:rPr lang="en-US" sz="6500" b="1" i="1" dirty="0">
                <a:solidFill>
                  <a:srgbClr val="FFC000"/>
                </a:solidFill>
              </a:rPr>
              <a:t>!</a:t>
            </a:r>
            <a:endParaRPr lang="en-US" sz="6500" b="1" i="1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808937" y="2384310"/>
            <a:ext cx="2971557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lag of Armen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416679" y="2450696"/>
            <a:ext cx="3108960" cy="15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228600" y="273050"/>
            <a:ext cx="8001000" cy="1162050"/>
          </a:xfrm>
        </p:spPr>
        <p:txBody>
          <a:bodyPr/>
          <a:lstStyle/>
          <a:p>
            <a:r>
              <a:rPr lang="en-US" sz="2600" dirty="0" smtClean="0"/>
              <a:t>New Administration Trade Policy: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3895725" y="2209800"/>
            <a:ext cx="4791075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EXPAND OUR GOODS AND SERVICES EXPORTS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ENFORCE U.S. TRADE LAWS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PROTECT U.S. INTELLECTUAL PROPERTY RIGHTS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286000"/>
            <a:ext cx="2176463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806CFCF9-DD6C-48A1-A052-D781CE753856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5100" b="1" dirty="0" smtClean="0">
                <a:solidFill>
                  <a:schemeClr val="tx1"/>
                </a:solidFill>
              </a:rPr>
              <a:t>GSP Program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87450"/>
            <a:ext cx="8458200" cy="4483100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Provides duty-free treatment for about 3,500 products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(including jewelry, jams, spirits, instruments, parts and accessories) from Armenia and 119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other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countries and territories</a:t>
            </a:r>
          </a:p>
          <a:p>
            <a:pPr marL="469900" indent="-469900" eaLnBrk="1" hangingPunct="1"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18.9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billion in total U.S. GSP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imports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2016) ; U.S. tariff receipts reduced by ~$1 billion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700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1000" y="0"/>
            <a:ext cx="457200" cy="6858000"/>
          </a:xfrm>
          <a:prstGeom prst="rect">
            <a:avLst/>
          </a:prstGeom>
          <a:gradFill flip="none" rotWithShape="1">
            <a:gsLst>
              <a:gs pos="62000">
                <a:srgbClr val="FF0000"/>
              </a:gs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Benefits of GSP for Armenia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Diversify exports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Improved employment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1"/>
                </a:solidFill>
              </a:rPr>
              <a:t>Economic development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GSP Rules and Eligibility Criteria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Income under $12,400 per capita (Armenia now $3,760 per capita)</a:t>
            </a:r>
          </a:p>
          <a:p>
            <a:r>
              <a:rPr lang="en-US" sz="2600" dirty="0" smtClean="0"/>
              <a:t>Expropriation/Arbitral Awards</a:t>
            </a:r>
          </a:p>
          <a:p>
            <a:r>
              <a:rPr lang="en-US" sz="2600" dirty="0" smtClean="0"/>
              <a:t>Worker rights, including child labor</a:t>
            </a:r>
          </a:p>
          <a:p>
            <a:r>
              <a:rPr lang="en-US" sz="2600" dirty="0" smtClean="0"/>
              <a:t>Market Access for US exports</a:t>
            </a:r>
          </a:p>
          <a:p>
            <a:r>
              <a:rPr lang="en-US" sz="2600" dirty="0" smtClean="0"/>
              <a:t>US Intellectual Property Rights protected</a:t>
            </a:r>
          </a:p>
          <a:p>
            <a:r>
              <a:rPr lang="en-US" sz="2600" dirty="0" smtClean="0">
                <a:solidFill>
                  <a:srgbClr val="FF0000"/>
                </a:solidFill>
              </a:rPr>
              <a:t>Full description and list in GSP Guidebook on USTR website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85800"/>
            <a:ext cx="7543800" cy="4348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Armenia </a:t>
            </a:r>
            <a:r>
              <a:rPr lang="en-US" sz="32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Worker Rights </a:t>
            </a:r>
            <a:endParaRPr lang="en-US" sz="3200" dirty="0" smtClean="0">
              <a:solidFill>
                <a:srgbClr val="92D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Criteria can lead to loss of GSP for country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GSP program Open Worker Rights Case with </a:t>
            </a: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Georgia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Issues have been raised about Armenia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39825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chemeClr val="tx1"/>
                </a:solidFill>
              </a:rPr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34836697"/>
              </p:ext>
            </p:extLst>
          </p:nvPr>
        </p:nvGraphicFramePr>
        <p:xfrm>
          <a:off x="228600" y="1371600"/>
          <a:ext cx="8686800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3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else is in GSP?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0482" y="1834788"/>
            <a:ext cx="4589420" cy="4530725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119 countries and territories including:  Turkey</a:t>
            </a:r>
            <a:r>
              <a:rPr lang="en-US" sz="3200" smtClean="0">
                <a:solidFill>
                  <a:schemeClr val="bg2"/>
                </a:solidFill>
              </a:rPr>
              <a:t>, </a:t>
            </a:r>
            <a:r>
              <a:rPr lang="en-US" sz="3200" smtClean="0">
                <a:solidFill>
                  <a:schemeClr val="bg2"/>
                </a:solidFill>
              </a:rPr>
              <a:t>Georgia, </a:t>
            </a:r>
            <a:r>
              <a:rPr lang="en-US" sz="3200" dirty="0" smtClean="0">
                <a:solidFill>
                  <a:schemeClr val="bg2"/>
                </a:solidFill>
              </a:rPr>
              <a:t>Pakistan, Ukraine, India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 descr="Image result for india map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55" y="1107123"/>
            <a:ext cx="1600200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95" y="4852988"/>
            <a:ext cx="2266521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691" y="5087185"/>
            <a:ext cx="1685925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79" y="3089179"/>
            <a:ext cx="1836888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23330</TotalTime>
  <Words>836</Words>
  <Application>Microsoft Office PowerPoint</Application>
  <PresentationFormat>On-screen Show (4:3)</PresentationFormat>
  <Paragraphs>176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Verdana</vt:lpstr>
      <vt:lpstr>Wingdings</vt:lpstr>
      <vt:lpstr>Globe</vt:lpstr>
      <vt:lpstr>The U.S. Generalized System of Preferences (GSP)</vt:lpstr>
      <vt:lpstr>The United States is the biggest single trading nation in the world</vt:lpstr>
      <vt:lpstr>New Administration Trade Policy:</vt:lpstr>
      <vt:lpstr>GSP Program</vt:lpstr>
      <vt:lpstr>Benefits of GSP for Armenia</vt:lpstr>
      <vt:lpstr>GSP Rules and Eligibility Criteria</vt:lpstr>
      <vt:lpstr>PowerPoint Presentation</vt:lpstr>
      <vt:lpstr>How to Qualify for Duty-Free Treatment under GSP</vt:lpstr>
      <vt:lpstr>Who else is in GSP?</vt:lpstr>
      <vt:lpstr>Not GSP</vt:lpstr>
      <vt:lpstr>Armenia’s 2016 Exports to U.S.</vt:lpstr>
      <vt:lpstr>Example:  GSP advantage for Armenia’s cherry jam exports. </vt:lpstr>
      <vt:lpstr>Example: Armenia’s GSP precious jewelry exports have an advantage  </vt:lpstr>
      <vt:lpstr>PowerPoint Presentation</vt:lpstr>
      <vt:lpstr>Next Steps:  Eligible Products</vt:lpstr>
      <vt:lpstr>PowerPoint Presentation</vt:lpstr>
      <vt:lpstr>  Annual GSP Review Process   </vt:lpstr>
      <vt:lpstr>PowerPoint Presentation</vt:lpstr>
      <vt:lpstr>Beyond GSP: Identifying &amp; Developing Potential U.S. Buyers</vt:lpstr>
      <vt:lpstr>Beyond GSP: Regulations Affecting Imports</vt:lpstr>
      <vt:lpstr>Is my product eligible for GSP?  </vt:lpstr>
      <vt:lpstr>Further Information</vt:lpstr>
      <vt:lpstr>Thank you!</vt:lpstr>
    </vt:vector>
  </TitlesOfParts>
  <Company>EOP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Ukraine's Exports under the GSP Program</dc:title>
  <dc:creator>Larsen, Aimee</dc:creator>
  <cp:lastModifiedBy>Freeman, Naomi S. EOP/USTR</cp:lastModifiedBy>
  <cp:revision>860</cp:revision>
  <cp:lastPrinted>2017-09-05T16:41:48Z</cp:lastPrinted>
  <dcterms:created xsi:type="dcterms:W3CDTF">2008-10-03T15:04:36Z</dcterms:created>
  <dcterms:modified xsi:type="dcterms:W3CDTF">2017-09-25T14:37:41Z</dcterms:modified>
</cp:coreProperties>
</file>