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4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90" r:id="rId11"/>
    <p:sldId id="269" r:id="rId12"/>
    <p:sldId id="270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ustr.gov/issue-areas/trade-development/preference-programs/generalized-system-preferences-gsp/gsp-program-i-0" TargetMode="External"/><Relationship Id="rId1" Type="http://schemas.openxmlformats.org/officeDocument/2006/relationships/hyperlink" Target="https://dataweb.usitc.gov/scripts/tariff_current.asp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" TargetMode="External"/><Relationship Id="rId1" Type="http://schemas.openxmlformats.org/officeDocument/2006/relationships/hyperlink" Target="https://ustr.gov/issue-areas/trade-development/preference-programs/generalized-system-preference-gsp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://usitc.gov/tata/hts/bychapter/index.htm" TargetMode="External"/><Relationship Id="rId1" Type="http://schemas.openxmlformats.org/officeDocument/2006/relationships/hyperlink" Target="http://www.usitc.gov/tariff_affairs/tariff_databases.htm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da.gov/ForIndustry/FDABasicsforIndustry/default.htm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ustr.gov/issue-areas/trade-development/preference-programs/generalized-system-preferences-gsp/gsp-program-i-0" TargetMode="External"/><Relationship Id="rId1" Type="http://schemas.openxmlformats.org/officeDocument/2006/relationships/hyperlink" Target="https://dataweb.usitc.gov/scripts/tariff_current.asp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" TargetMode="External"/><Relationship Id="rId1" Type="http://schemas.openxmlformats.org/officeDocument/2006/relationships/hyperlink" Target="https://ustr.gov/issue-areas/trade-development/preference-programs/generalized-system-preference-gsp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itc.gov/tariff_affairs/tariff_databases.htm" TargetMode="External"/><Relationship Id="rId1" Type="http://schemas.openxmlformats.org/officeDocument/2006/relationships/hyperlink" Target="http://usitc.gov/tata/hts/bychapter/index.htm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da.gov/ForIndustry/FDABasicsforIndustry/default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en-US" b="1" dirty="0" smtClean="0">
              <a:latin typeface="Arial" charset="0"/>
            </a:rPr>
            <a:t>Overview of the U.S. GSP Program 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en-US" b="1" dirty="0" smtClean="0">
              <a:latin typeface="Arial" charset="0"/>
            </a:rPr>
            <a:t>Central Asian GSP exports to the U.S. </a:t>
          </a: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D4324E56-4999-4352-A330-D3B03713A588}">
      <dgm:prSet/>
      <dgm:spPr/>
      <dgm:t>
        <a:bodyPr/>
        <a:lstStyle/>
        <a:p>
          <a:r>
            <a:rPr lang="en-US" b="1" dirty="0" smtClean="0">
              <a:latin typeface="Arial" charset="0"/>
            </a:rPr>
            <a:t>How to increase Central Asian use of duty-free opportunities</a:t>
          </a:r>
        </a:p>
      </dgm:t>
    </dgm:pt>
    <dgm:pt modelId="{3DD644FD-6F8B-4A82-8347-D9D51D84A408}" type="parTrans" cxnId="{DAABC536-30C3-41C2-A5EC-000771915C38}">
      <dgm:prSet/>
      <dgm:spPr/>
      <dgm:t>
        <a:bodyPr/>
        <a:lstStyle/>
        <a:p>
          <a:endParaRPr lang="en-US"/>
        </a:p>
      </dgm:t>
    </dgm:pt>
    <dgm:pt modelId="{39EBCF18-091A-44E2-ACD5-5814E4AC743A}" type="sibTrans" cxnId="{DAABC536-30C3-41C2-A5EC-000771915C38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B60D-EF1B-4C10-B264-ED32C29353D9}" type="pres">
      <dgm:prSet presAssocID="{93031BBB-4A27-471B-95CF-CA0F1BF376CC}" presName="Name1" presStyleCnt="0"/>
      <dgm:spPr/>
    </dgm:pt>
    <dgm:pt modelId="{C5F8AA73-CF95-4F64-B99B-B9AACFEE8BE1}" type="pres">
      <dgm:prSet presAssocID="{93031BBB-4A27-471B-95CF-CA0F1BF376CC}" presName="cycle" presStyleCnt="0"/>
      <dgm:spPr/>
    </dgm:pt>
    <dgm:pt modelId="{473C0AB8-3424-4C3A-A163-8C8B344C5EB0}" type="pres">
      <dgm:prSet presAssocID="{93031BBB-4A27-471B-95CF-CA0F1BF376CC}" presName="srcNode" presStyleLbl="node1" presStyleIdx="0" presStyleCnt="3"/>
      <dgm:spPr/>
    </dgm:pt>
    <dgm:pt modelId="{DD685D9E-B8B9-42FE-871B-590FBC69CCC0}" type="pres">
      <dgm:prSet presAssocID="{93031BBB-4A27-471B-95CF-CA0F1BF376CC}" presName="conn" presStyleLbl="parChTrans1D2" presStyleIdx="0" presStyleCnt="1"/>
      <dgm:spPr/>
      <dgm:t>
        <a:bodyPr/>
        <a:lstStyle/>
        <a:p>
          <a:endParaRPr lang="en-US"/>
        </a:p>
      </dgm:t>
    </dgm:pt>
    <dgm:pt modelId="{BF98E504-4E42-4B28-BC8C-067042F557CF}" type="pres">
      <dgm:prSet presAssocID="{93031BBB-4A27-471B-95CF-CA0F1BF376CC}" presName="extraNode" presStyleLbl="node1" presStyleIdx="0" presStyleCnt="3"/>
      <dgm:spPr/>
    </dgm:pt>
    <dgm:pt modelId="{40451825-ACFA-494C-9CA4-B5DF34AEC42A}" type="pres">
      <dgm:prSet presAssocID="{93031BBB-4A27-471B-95CF-CA0F1BF376CC}" presName="dstNode" presStyleLbl="node1" presStyleIdx="0" presStyleCnt="3"/>
      <dgm:spPr/>
    </dgm:pt>
    <dgm:pt modelId="{5AEC03EC-5C64-46AA-896A-B8917077420C}" type="pres">
      <dgm:prSet presAssocID="{21949131-8204-48B4-95BB-77BE24062B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7F36-149A-4B0A-9887-E8D65A79B942}" type="pres">
      <dgm:prSet presAssocID="{21949131-8204-48B4-95BB-77BE24062BE8}" presName="accent_1" presStyleCnt="0"/>
      <dgm:spPr/>
    </dgm:pt>
    <dgm:pt modelId="{3153F29F-F76C-4066-8DFD-272EFFEF5C9E}" type="pres">
      <dgm:prSet presAssocID="{21949131-8204-48B4-95BB-77BE24062BE8}" presName="accentRepeatNode" presStyleLbl="solidFgAcc1" presStyleIdx="0" presStyleCnt="3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63FB4FD-6E58-45E3-8CE9-9E50C7E784D3}" type="pres">
      <dgm:prSet presAssocID="{9C472228-7D25-42A5-A672-C6BDDDE2733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8849-83E8-4715-972B-E84CE012CD56}" type="pres">
      <dgm:prSet presAssocID="{9C472228-7D25-42A5-A672-C6BDDDE27332}" presName="accent_2" presStyleCnt="0"/>
      <dgm:spPr/>
    </dgm:pt>
    <dgm:pt modelId="{BF6D0636-8979-467C-8869-A62F04EEC727}" type="pres">
      <dgm:prSet presAssocID="{9C472228-7D25-42A5-A672-C6BDDDE27332}" presName="accentRepeatNode" presStyleLbl="solidFgAcc1" presStyleIdx="1" presStyleCnt="3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B3F42E3-D2A4-4CCA-820F-1F1EA99BD8C9}" type="pres">
      <dgm:prSet presAssocID="{D4324E56-4999-4352-A330-D3B03713A5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BD23C-3987-4A94-B3C3-58BB5EC56FB7}" type="pres">
      <dgm:prSet presAssocID="{D4324E56-4999-4352-A330-D3B03713A588}" presName="accent_3" presStyleCnt="0"/>
      <dgm:spPr/>
    </dgm:pt>
    <dgm:pt modelId="{B1F19174-52F7-4E4A-8EB9-0D8AC1401656}" type="pres">
      <dgm:prSet presAssocID="{D4324E56-4999-4352-A330-D3B03713A588}" presName="accentRepeatNode" presStyleLbl="solidFgAcc1" presStyleIdx="2" presStyleCnt="3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</dgm:ptLst>
  <dgm:cxnLst>
    <dgm:cxn modelId="{9858E477-58F2-4AE3-B204-50DB2BE19201}" type="presOf" srcId="{E9C19856-8F84-4CB0-87D1-14A7B61C5929}" destId="{DD685D9E-B8B9-42FE-871B-590FBC69CCC0}" srcOrd="0" destOrd="0" presId="urn:microsoft.com/office/officeart/2008/layout/VerticalCurvedList"/>
    <dgm:cxn modelId="{A9E67DAD-D078-44C9-A38C-10EDEA2873EA}" type="presOf" srcId="{21949131-8204-48B4-95BB-77BE24062BE8}" destId="{5AEC03EC-5C64-46AA-896A-B8917077420C}" srcOrd="0" destOrd="0" presId="urn:microsoft.com/office/officeart/2008/layout/VerticalCurvedList"/>
    <dgm:cxn modelId="{BD39C0AC-215F-4383-8844-85C4B2220E8A}" type="presOf" srcId="{D4324E56-4999-4352-A330-D3B03713A588}" destId="{BB3F42E3-D2A4-4CCA-820F-1F1EA99BD8C9}" srcOrd="0" destOrd="0" presId="urn:microsoft.com/office/officeart/2008/layout/VerticalCurvedList"/>
    <dgm:cxn modelId="{6C3EDBF6-A4A2-41FE-AE71-07D7B5F9D803}" type="presOf" srcId="{93031BBB-4A27-471B-95CF-CA0F1BF376CC}" destId="{5B91FA1F-82BF-41B7-A9C9-CBE1753DDF25}" srcOrd="0" destOrd="0" presId="urn:microsoft.com/office/officeart/2008/layout/VerticalCurvedList"/>
    <dgm:cxn modelId="{6AA94AFC-1724-4890-ACC3-3D633BC8A8DC}" type="presOf" srcId="{9C472228-7D25-42A5-A672-C6BDDDE27332}" destId="{963FB4FD-6E58-45E3-8CE9-9E50C7E784D3}" srcOrd="0" destOrd="0" presId="urn:microsoft.com/office/officeart/2008/layout/VerticalCurvedList"/>
    <dgm:cxn modelId="{DAABC536-30C3-41C2-A5EC-000771915C38}" srcId="{93031BBB-4A27-471B-95CF-CA0F1BF376CC}" destId="{D4324E56-4999-4352-A330-D3B03713A588}" srcOrd="2" destOrd="0" parTransId="{3DD644FD-6F8B-4A82-8347-D9D51D84A408}" sibTransId="{39EBCF18-091A-44E2-ACD5-5814E4AC743A}"/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98914DF7-DAE5-4104-87A9-BC5B8BFD26D6}" type="presParOf" srcId="{5B91FA1F-82BF-41B7-A9C9-CBE1753DDF25}" destId="{D6DCB60D-EF1B-4C10-B264-ED32C29353D9}" srcOrd="0" destOrd="0" presId="urn:microsoft.com/office/officeart/2008/layout/VerticalCurvedList"/>
    <dgm:cxn modelId="{F5D73775-8159-4A4D-A519-92DD58B58F04}" type="presParOf" srcId="{D6DCB60D-EF1B-4C10-B264-ED32C29353D9}" destId="{C5F8AA73-CF95-4F64-B99B-B9AACFEE8BE1}" srcOrd="0" destOrd="0" presId="urn:microsoft.com/office/officeart/2008/layout/VerticalCurvedList"/>
    <dgm:cxn modelId="{D032CE4B-0AF2-4871-98D5-BA8FE761CD55}" type="presParOf" srcId="{C5F8AA73-CF95-4F64-B99B-B9AACFEE8BE1}" destId="{473C0AB8-3424-4C3A-A163-8C8B344C5EB0}" srcOrd="0" destOrd="0" presId="urn:microsoft.com/office/officeart/2008/layout/VerticalCurvedList"/>
    <dgm:cxn modelId="{BC038F0B-0B06-48DF-AB54-EFDFF00CF48B}" type="presParOf" srcId="{C5F8AA73-CF95-4F64-B99B-B9AACFEE8BE1}" destId="{DD685D9E-B8B9-42FE-871B-590FBC69CCC0}" srcOrd="1" destOrd="0" presId="urn:microsoft.com/office/officeart/2008/layout/VerticalCurvedList"/>
    <dgm:cxn modelId="{FB30F3B2-0B02-4406-B21A-7F655090224C}" type="presParOf" srcId="{C5F8AA73-CF95-4F64-B99B-B9AACFEE8BE1}" destId="{BF98E504-4E42-4B28-BC8C-067042F557CF}" srcOrd="2" destOrd="0" presId="urn:microsoft.com/office/officeart/2008/layout/VerticalCurvedList"/>
    <dgm:cxn modelId="{01490DC6-3F1F-4FC1-A12D-707D8BC680DC}" type="presParOf" srcId="{C5F8AA73-CF95-4F64-B99B-B9AACFEE8BE1}" destId="{40451825-ACFA-494C-9CA4-B5DF34AEC42A}" srcOrd="3" destOrd="0" presId="urn:microsoft.com/office/officeart/2008/layout/VerticalCurvedList"/>
    <dgm:cxn modelId="{AC906E5B-B472-405B-A04D-8F38064DE27A}" type="presParOf" srcId="{D6DCB60D-EF1B-4C10-B264-ED32C29353D9}" destId="{5AEC03EC-5C64-46AA-896A-B8917077420C}" srcOrd="1" destOrd="0" presId="urn:microsoft.com/office/officeart/2008/layout/VerticalCurvedList"/>
    <dgm:cxn modelId="{00BD7C13-022F-4303-9B25-0A6D4DAA527A}" type="presParOf" srcId="{D6DCB60D-EF1B-4C10-B264-ED32C29353D9}" destId="{DF687F36-149A-4B0A-9887-E8D65A79B942}" srcOrd="2" destOrd="0" presId="urn:microsoft.com/office/officeart/2008/layout/VerticalCurvedList"/>
    <dgm:cxn modelId="{22A6884B-CE00-4D3D-90BF-3EC832ED3429}" type="presParOf" srcId="{DF687F36-149A-4B0A-9887-E8D65A79B942}" destId="{3153F29F-F76C-4066-8DFD-272EFFEF5C9E}" srcOrd="0" destOrd="0" presId="urn:microsoft.com/office/officeart/2008/layout/VerticalCurvedList"/>
    <dgm:cxn modelId="{37650EA7-2A63-4A3A-9F47-B2274FA35C2D}" type="presParOf" srcId="{D6DCB60D-EF1B-4C10-B264-ED32C29353D9}" destId="{963FB4FD-6E58-45E3-8CE9-9E50C7E784D3}" srcOrd="3" destOrd="0" presId="urn:microsoft.com/office/officeart/2008/layout/VerticalCurvedList"/>
    <dgm:cxn modelId="{1126D491-A777-405F-A865-CF3A0E20B6D0}" type="presParOf" srcId="{D6DCB60D-EF1B-4C10-B264-ED32C29353D9}" destId="{E34A8849-83E8-4715-972B-E84CE012CD56}" srcOrd="4" destOrd="0" presId="urn:microsoft.com/office/officeart/2008/layout/VerticalCurvedList"/>
    <dgm:cxn modelId="{51CFE73E-4610-4ABE-A7AB-EF7A7A6E13C2}" type="presParOf" srcId="{E34A8849-83E8-4715-972B-E84CE012CD56}" destId="{BF6D0636-8979-467C-8869-A62F04EEC727}" srcOrd="0" destOrd="0" presId="urn:microsoft.com/office/officeart/2008/layout/VerticalCurvedList"/>
    <dgm:cxn modelId="{18B1EA4F-9484-42A0-AC8C-DA22BB0AF26F}" type="presParOf" srcId="{D6DCB60D-EF1B-4C10-B264-ED32C29353D9}" destId="{BB3F42E3-D2A4-4CCA-820F-1F1EA99BD8C9}" srcOrd="5" destOrd="0" presId="urn:microsoft.com/office/officeart/2008/layout/VerticalCurvedList"/>
    <dgm:cxn modelId="{48E5DED3-0149-4E5A-9708-CC17CD28C253}" type="presParOf" srcId="{D6DCB60D-EF1B-4C10-B264-ED32C29353D9}" destId="{A88BD23C-3987-4A94-B3C3-58BB5EC56FB7}" srcOrd="6" destOrd="0" presId="urn:microsoft.com/office/officeart/2008/layout/VerticalCurvedList"/>
    <dgm:cxn modelId="{D2AC65CE-D711-48E0-88C8-3C92445C23AB}" type="presParOf" srcId="{A88BD23C-3987-4A94-B3C3-58BB5EC56FB7}" destId="{B1F19174-52F7-4E4A-8EB9-0D8AC1401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4000" b="1" dirty="0" smtClean="0">
              <a:latin typeface="+mj-lt"/>
            </a:rPr>
            <a:t>GSP-eligible product </a:t>
          </a:r>
          <a:endParaRPr lang="en-US" sz="40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/>
        </a:p>
      </dgm:t>
    </dgm:pt>
    <dgm:pt modelId="{E9F698E5-ECEC-4F23-B7C6-9104664C9538}">
      <dgm:prSet custT="1"/>
      <dgm:spPr/>
      <dgm:t>
        <a:bodyPr/>
        <a:lstStyle/>
        <a:p>
          <a:r>
            <a:rPr lang="en-US" sz="3600" b="1" dirty="0" smtClean="0">
              <a:latin typeface="+mj-lt"/>
            </a:rPr>
            <a:t>Product or growth of the GSP Country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/>
        </a:p>
      </dgm:t>
    </dgm:pt>
    <dgm:pt modelId="{F2BB3A2C-88BA-4B5B-A06B-E1847146C5A0}">
      <dgm:prSet custT="1"/>
      <dgm:spPr/>
      <dgm:t>
        <a:bodyPr/>
        <a:lstStyle/>
        <a:p>
          <a:r>
            <a:rPr lang="en-US" sz="3200" b="1" dirty="0" smtClean="0">
              <a:latin typeface="+mj-lt"/>
            </a:rPr>
            <a:t>Local content g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/>
        </a:p>
      </dgm:t>
    </dgm:pt>
    <dgm:pt modelId="{7C37353F-06C0-45DF-8048-3827104457B9}">
      <dgm:prSet custT="1"/>
      <dgm:spPr/>
      <dgm:t>
        <a:bodyPr/>
        <a:lstStyle/>
        <a:p>
          <a:r>
            <a:rPr lang="en-US" sz="3200" b="1" dirty="0" smtClean="0">
              <a:latin typeface="+mj-lt"/>
            </a:rPr>
            <a:t>Can’t enter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/>
        </a:p>
      </dgm:t>
    </dgm:pt>
    <dgm:pt modelId="{900B3B1E-3EFA-49BF-BB04-BAC658153403}">
      <dgm:prSet custT="1"/>
      <dgm:spPr/>
      <dgm:t>
        <a:bodyPr/>
        <a:lstStyle/>
        <a:p>
          <a:r>
            <a:rPr lang="en-US" sz="3600" b="1" dirty="0" smtClean="0">
              <a:latin typeface="+mj-lt"/>
            </a:rPr>
            <a:t>Benefit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/>
        </a:p>
      </dgm:t>
    </dgm:pt>
    <dgm:pt modelId="{FB6E8E6A-BC61-487B-8FC6-5D8F8C976B44}">
      <dgm:prSet custT="1"/>
      <dgm:spPr/>
      <dgm:t>
        <a:bodyPr/>
        <a:lstStyle/>
        <a:p>
          <a:r>
            <a:rPr lang="en-US" sz="4000" b="1" dirty="0" smtClean="0">
              <a:latin typeface="+mj-lt"/>
            </a:rPr>
            <a:t>Keep records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 custLinFactNeighborY="-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E56A7-D038-4527-AB89-CBF2EBB7413D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057A978-B7E9-417C-9E13-BBCCB66501FF}">
      <dgm:prSet phldrT="[Text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Dataweb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CB4843DC-8EC2-433F-AE4C-F39B83285748}" type="parTrans" cxnId="{75723C83-9551-4208-8A5C-4C5B15C9DFB5}">
      <dgm:prSet/>
      <dgm:spPr/>
      <dgm:t>
        <a:bodyPr/>
        <a:lstStyle/>
        <a:p>
          <a:endParaRPr lang="en-US"/>
        </a:p>
      </dgm:t>
    </dgm:pt>
    <dgm:pt modelId="{520EEA3D-26D7-4248-8E9B-0114C829A7C1}" type="sibTrans" cxnId="{75723C83-9551-4208-8A5C-4C5B15C9DFB5}">
      <dgm:prSet/>
      <dgm:spPr/>
      <dgm:t>
        <a:bodyPr/>
        <a:lstStyle/>
        <a:p>
          <a:endParaRPr lang="en-US"/>
        </a:p>
      </dgm:t>
    </dgm:pt>
    <dgm:pt modelId="{D163D4FC-A4C0-44DF-AF88-4A8FF39C8EA5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List of GSP-eligible products at:</a:t>
          </a:r>
        </a:p>
      </dgm:t>
    </dgm:pt>
    <dgm:pt modelId="{63DB7A7A-CB77-4A44-9C7A-198AD92B63C3}" type="parTrans" cxnId="{5A7B6AE2-BB34-466D-BE6E-5892923AEC88}">
      <dgm:prSet/>
      <dgm:spPr/>
      <dgm:t>
        <a:bodyPr/>
        <a:lstStyle/>
        <a:p>
          <a:endParaRPr lang="en-US"/>
        </a:p>
      </dgm:t>
    </dgm:pt>
    <dgm:pt modelId="{1A676F72-B151-4BEA-8BC1-26D7CF3D57A4}" type="sibTrans" cxnId="{5A7B6AE2-BB34-466D-BE6E-5892923AEC88}">
      <dgm:prSet/>
      <dgm:spPr/>
      <dgm:t>
        <a:bodyPr/>
        <a:lstStyle/>
        <a:p>
          <a:endParaRPr lang="en-US"/>
        </a:p>
      </dgm:t>
    </dgm:pt>
    <dgm:pt modelId="{C2F443B7-FE1A-4199-8964-C57EAC6FE92F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950" b="0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1"/>
            </a:rPr>
            <a:t>https://dataweb.usitc.gov/scripts/tariff_current.asp</a:t>
          </a:r>
          <a:r>
            <a:rPr lang="en-US" sz="1950" b="0" dirty="0" smtClean="0">
              <a:solidFill>
                <a:schemeClr val="tx1"/>
              </a:solidFill>
              <a:effectLst/>
              <a:latin typeface="+mj-lt"/>
            </a:rPr>
            <a:t>  </a:t>
          </a:r>
          <a:endParaRPr lang="en-US" sz="1950" b="0" dirty="0">
            <a:solidFill>
              <a:schemeClr val="tx1"/>
            </a:solidFill>
            <a:effectLst/>
            <a:latin typeface="+mj-lt"/>
          </a:endParaRPr>
        </a:p>
      </dgm:t>
    </dgm:pt>
    <dgm:pt modelId="{5BE6F9E4-7875-41D5-8889-E6ACC7780DDB}" type="parTrans" cxnId="{2E257F72-7187-4296-BE53-4B99F58CC976}">
      <dgm:prSet/>
      <dgm:spPr/>
      <dgm:t>
        <a:bodyPr/>
        <a:lstStyle/>
        <a:p>
          <a:endParaRPr lang="en-US"/>
        </a:p>
      </dgm:t>
    </dgm:pt>
    <dgm:pt modelId="{4FC61C4D-E420-4CDC-85C6-FD5049EC83DA}" type="sibTrans" cxnId="{2E257F72-7187-4296-BE53-4B99F58CC976}">
      <dgm:prSet/>
      <dgm:spPr/>
      <dgm:t>
        <a:bodyPr/>
        <a:lstStyle/>
        <a:p>
          <a:endParaRPr lang="en-US"/>
        </a:p>
      </dgm:t>
    </dgm:pt>
    <dgm:pt modelId="{CD5A8780-FDDE-4C8A-B865-DE027410898F}">
      <dgm:prSet custT="1"/>
      <dgm:spPr>
        <a:solidFill>
          <a:schemeClr val="bg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https://ustr.gov/issue-areas/trade-development/preference-programs/generalized-system-preferences-gsp/gsp-program-i-0</a:t>
          </a:r>
          <a:r>
            <a:rPr lang="en-US" sz="1800" b="0" dirty="0" smtClean="0">
              <a:solidFill>
                <a:schemeClr val="tx1"/>
              </a:solidFill>
              <a:latin typeface="+mj-lt"/>
            </a:rPr>
            <a:t> </a:t>
          </a:r>
        </a:p>
      </dgm:t>
    </dgm:pt>
    <dgm:pt modelId="{920A3B64-22A8-4D1A-B558-9D381D7186E2}" type="parTrans" cxnId="{44ADB7B3-FA66-45FE-A85E-DAD89F776BD1}">
      <dgm:prSet/>
      <dgm:spPr/>
      <dgm:t>
        <a:bodyPr/>
        <a:lstStyle/>
        <a:p>
          <a:endParaRPr lang="en-US"/>
        </a:p>
      </dgm:t>
    </dgm:pt>
    <dgm:pt modelId="{5C597C65-BB04-46E7-B379-829519743483}" type="sibTrans" cxnId="{44ADB7B3-FA66-45FE-A85E-DAD89F776BD1}">
      <dgm:prSet/>
      <dgm:spPr/>
      <dgm:t>
        <a:bodyPr/>
        <a:lstStyle/>
        <a:p>
          <a:endParaRPr lang="en-US"/>
        </a:p>
      </dgm:t>
    </dgm:pt>
    <dgm:pt modelId="{BCA2A84F-D7AB-4E0F-9CD3-91A68CF9E25C}" type="pres">
      <dgm:prSet presAssocID="{F0CE56A7-D038-4527-AB89-CBF2EBB741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8B09-94BF-4FAF-A9F0-A921318FED50}" type="pres">
      <dgm:prSet presAssocID="{A057A978-B7E9-417C-9E13-BBCCB66501FF}" presName="parentLin" presStyleCnt="0"/>
      <dgm:spPr/>
    </dgm:pt>
    <dgm:pt modelId="{FE93354B-D037-4239-BC74-9E7DEF339C51}" type="pres">
      <dgm:prSet presAssocID="{A057A978-B7E9-417C-9E13-BBCCB66501F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C3692F6-D52C-43FA-AE31-8CA5DFE4DA56}" type="pres">
      <dgm:prSet presAssocID="{A057A978-B7E9-417C-9E13-BBCCB66501FF}" presName="parentText" presStyleLbl="node1" presStyleIdx="0" presStyleCnt="2" custScaleX="105661" custScaleY="46209" custLinFactNeighborX="-100000" custLinFactNeighborY="-91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3BC20-5A39-4028-99BC-35F87DA3CF1D}" type="pres">
      <dgm:prSet presAssocID="{A057A978-B7E9-417C-9E13-BBCCB66501FF}" presName="negativeSpace" presStyleCnt="0"/>
      <dgm:spPr/>
    </dgm:pt>
    <dgm:pt modelId="{076CD126-A103-48B7-9389-710D9A3BFA1D}" type="pres">
      <dgm:prSet presAssocID="{A057A978-B7E9-417C-9E13-BBCCB66501FF}" presName="childText" presStyleLbl="conFgAcc1" presStyleIdx="0" presStyleCnt="2" custScaleX="88460" custScaleY="132705" custLinFactY="-39313" custLinFactNeighborX="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E99EB-6DE6-4414-9854-0CF68D1ED9C9}" type="pres">
      <dgm:prSet presAssocID="{520EEA3D-26D7-4248-8E9B-0114C829A7C1}" presName="spaceBetweenRectangles" presStyleCnt="0"/>
      <dgm:spPr/>
    </dgm:pt>
    <dgm:pt modelId="{19FD5584-F035-4B56-B8D2-658D2D81A36A}" type="pres">
      <dgm:prSet presAssocID="{D163D4FC-A4C0-44DF-AF88-4A8FF39C8EA5}" presName="parentLin" presStyleCnt="0"/>
      <dgm:spPr/>
    </dgm:pt>
    <dgm:pt modelId="{9619D1E7-4ED5-4573-A931-AFCAA1FA488B}" type="pres">
      <dgm:prSet presAssocID="{D163D4FC-A4C0-44DF-AF88-4A8FF39C8EA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5D65382-CE5C-4C28-9E3D-5D9B1FACE7E2}" type="pres">
      <dgm:prSet presAssocID="{D163D4FC-A4C0-44DF-AF88-4A8FF39C8EA5}" presName="parentText" presStyleLbl="node1" presStyleIdx="1" presStyleCnt="2" custScaleX="106997" custLinFactNeighborX="-100000" custLinFactNeighborY="13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5EA6-2E36-4EBA-A196-1A4A165ECA81}" type="pres">
      <dgm:prSet presAssocID="{D163D4FC-A4C0-44DF-AF88-4A8FF39C8EA5}" presName="negativeSpace" presStyleCnt="0"/>
      <dgm:spPr/>
    </dgm:pt>
    <dgm:pt modelId="{BECB9D2D-6CB2-4052-9C5D-7ABE09D7F398}" type="pres">
      <dgm:prSet presAssocID="{D163D4FC-A4C0-44DF-AF88-4A8FF39C8EA5}" presName="childText" presStyleLbl="conFgAcc1" presStyleIdx="1" presStyleCnt="2" custScaleX="88460" custScaleY="132705" custLinFactNeighborX="1923" custLinFactNeighborY="1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E7973-04CA-4E6E-BD1B-F25D52CDB99D}" type="presOf" srcId="{F0CE56A7-D038-4527-AB89-CBF2EBB7413D}" destId="{BCA2A84F-D7AB-4E0F-9CD3-91A68CF9E25C}" srcOrd="0" destOrd="0" presId="urn:microsoft.com/office/officeart/2005/8/layout/list1"/>
    <dgm:cxn modelId="{1BC47BFD-1A5D-4238-ACF9-ACF86FF32C6A}" type="presOf" srcId="{A057A978-B7E9-417C-9E13-BBCCB66501FF}" destId="{FE93354B-D037-4239-BC74-9E7DEF339C51}" srcOrd="0" destOrd="0" presId="urn:microsoft.com/office/officeart/2005/8/layout/list1"/>
    <dgm:cxn modelId="{29450710-6BD7-42D9-BE8A-515650E08005}" type="presOf" srcId="{C2F443B7-FE1A-4199-8964-C57EAC6FE92F}" destId="{076CD126-A103-48B7-9389-710D9A3BFA1D}" srcOrd="0" destOrd="0" presId="urn:microsoft.com/office/officeart/2005/8/layout/list1"/>
    <dgm:cxn modelId="{75723C83-9551-4208-8A5C-4C5B15C9DFB5}" srcId="{F0CE56A7-D038-4527-AB89-CBF2EBB7413D}" destId="{A057A978-B7E9-417C-9E13-BBCCB66501FF}" srcOrd="0" destOrd="0" parTransId="{CB4843DC-8EC2-433F-AE4C-F39B83285748}" sibTransId="{520EEA3D-26D7-4248-8E9B-0114C829A7C1}"/>
    <dgm:cxn modelId="{EA02C710-3D89-4063-A561-FACA2EF04EE3}" type="presOf" srcId="{CD5A8780-FDDE-4C8A-B865-DE027410898F}" destId="{BECB9D2D-6CB2-4052-9C5D-7ABE09D7F398}" srcOrd="0" destOrd="0" presId="urn:microsoft.com/office/officeart/2005/8/layout/list1"/>
    <dgm:cxn modelId="{6BB3F0C7-7069-4052-9B02-A848C8ABD165}" type="presOf" srcId="{A057A978-B7E9-417C-9E13-BBCCB66501FF}" destId="{0C3692F6-D52C-43FA-AE31-8CA5DFE4DA56}" srcOrd="1" destOrd="0" presId="urn:microsoft.com/office/officeart/2005/8/layout/list1"/>
    <dgm:cxn modelId="{5A7B6AE2-BB34-466D-BE6E-5892923AEC88}" srcId="{F0CE56A7-D038-4527-AB89-CBF2EBB7413D}" destId="{D163D4FC-A4C0-44DF-AF88-4A8FF39C8EA5}" srcOrd="1" destOrd="0" parTransId="{63DB7A7A-CB77-4A44-9C7A-198AD92B63C3}" sibTransId="{1A676F72-B151-4BEA-8BC1-26D7CF3D57A4}"/>
    <dgm:cxn modelId="{2E257F72-7187-4296-BE53-4B99F58CC976}" srcId="{A057A978-B7E9-417C-9E13-BBCCB66501FF}" destId="{C2F443B7-FE1A-4199-8964-C57EAC6FE92F}" srcOrd="0" destOrd="0" parTransId="{5BE6F9E4-7875-41D5-8889-E6ACC7780DDB}" sibTransId="{4FC61C4D-E420-4CDC-85C6-FD5049EC83DA}"/>
    <dgm:cxn modelId="{81A159EF-DE78-445A-8005-A484E6FFBEEA}" type="presOf" srcId="{D163D4FC-A4C0-44DF-AF88-4A8FF39C8EA5}" destId="{9619D1E7-4ED5-4573-A931-AFCAA1FA488B}" srcOrd="0" destOrd="0" presId="urn:microsoft.com/office/officeart/2005/8/layout/list1"/>
    <dgm:cxn modelId="{44ADB7B3-FA66-45FE-A85E-DAD89F776BD1}" srcId="{D163D4FC-A4C0-44DF-AF88-4A8FF39C8EA5}" destId="{CD5A8780-FDDE-4C8A-B865-DE027410898F}" srcOrd="0" destOrd="0" parTransId="{920A3B64-22A8-4D1A-B558-9D381D7186E2}" sibTransId="{5C597C65-BB04-46E7-B379-829519743483}"/>
    <dgm:cxn modelId="{5BD6E07A-1149-4A9B-86C5-CDFCB72A057C}" type="presOf" srcId="{D163D4FC-A4C0-44DF-AF88-4A8FF39C8EA5}" destId="{65D65382-CE5C-4C28-9E3D-5D9B1FACE7E2}" srcOrd="1" destOrd="0" presId="urn:microsoft.com/office/officeart/2005/8/layout/list1"/>
    <dgm:cxn modelId="{1CF13AFD-F2E3-4D79-B3DC-B18A8273AB4B}" type="presParOf" srcId="{BCA2A84F-D7AB-4E0F-9CD3-91A68CF9E25C}" destId="{60588B09-94BF-4FAF-A9F0-A921318FED50}" srcOrd="0" destOrd="0" presId="urn:microsoft.com/office/officeart/2005/8/layout/list1"/>
    <dgm:cxn modelId="{CA2F9651-E08B-4A26-BC4C-4A5C9ED53F24}" type="presParOf" srcId="{60588B09-94BF-4FAF-A9F0-A921318FED50}" destId="{FE93354B-D037-4239-BC74-9E7DEF339C51}" srcOrd="0" destOrd="0" presId="urn:microsoft.com/office/officeart/2005/8/layout/list1"/>
    <dgm:cxn modelId="{8588B2AE-2749-476C-8575-BABE9F487BD4}" type="presParOf" srcId="{60588B09-94BF-4FAF-A9F0-A921318FED50}" destId="{0C3692F6-D52C-43FA-AE31-8CA5DFE4DA56}" srcOrd="1" destOrd="0" presId="urn:microsoft.com/office/officeart/2005/8/layout/list1"/>
    <dgm:cxn modelId="{C73A6143-F15B-4D6E-8A82-87D395EBCD74}" type="presParOf" srcId="{BCA2A84F-D7AB-4E0F-9CD3-91A68CF9E25C}" destId="{7B93BC20-5A39-4028-99BC-35F87DA3CF1D}" srcOrd="1" destOrd="0" presId="urn:microsoft.com/office/officeart/2005/8/layout/list1"/>
    <dgm:cxn modelId="{5978C77F-5E1C-4677-8C91-31D5239FBC98}" type="presParOf" srcId="{BCA2A84F-D7AB-4E0F-9CD3-91A68CF9E25C}" destId="{076CD126-A103-48B7-9389-710D9A3BFA1D}" srcOrd="2" destOrd="0" presId="urn:microsoft.com/office/officeart/2005/8/layout/list1"/>
    <dgm:cxn modelId="{28F4AE7B-3744-47E8-8A3A-8DB0E7C8167D}" type="presParOf" srcId="{BCA2A84F-D7AB-4E0F-9CD3-91A68CF9E25C}" destId="{923E99EB-6DE6-4414-9854-0CF68D1ED9C9}" srcOrd="3" destOrd="0" presId="urn:microsoft.com/office/officeart/2005/8/layout/list1"/>
    <dgm:cxn modelId="{092AD750-9E62-4002-B118-DFB6A1F6EDC2}" type="presParOf" srcId="{BCA2A84F-D7AB-4E0F-9CD3-91A68CF9E25C}" destId="{19FD5584-F035-4B56-B8D2-658D2D81A36A}" srcOrd="4" destOrd="0" presId="urn:microsoft.com/office/officeart/2005/8/layout/list1"/>
    <dgm:cxn modelId="{733776C1-6B93-4920-8796-82C08DA0D355}" type="presParOf" srcId="{19FD5584-F035-4B56-B8D2-658D2D81A36A}" destId="{9619D1E7-4ED5-4573-A931-AFCAA1FA488B}" srcOrd="0" destOrd="0" presId="urn:microsoft.com/office/officeart/2005/8/layout/list1"/>
    <dgm:cxn modelId="{D2729D8F-2F6B-4463-9B11-9660BFDFF4E8}" type="presParOf" srcId="{19FD5584-F035-4B56-B8D2-658D2D81A36A}" destId="{65D65382-CE5C-4C28-9E3D-5D9B1FACE7E2}" srcOrd="1" destOrd="0" presId="urn:microsoft.com/office/officeart/2005/8/layout/list1"/>
    <dgm:cxn modelId="{C1D5756B-772D-456B-A39D-FA37C78DDF62}" type="presParOf" srcId="{BCA2A84F-D7AB-4E0F-9CD3-91A68CF9E25C}" destId="{921C5EA6-2E36-4EBA-A196-1A4A165ECA81}" srcOrd="5" destOrd="0" presId="urn:microsoft.com/office/officeart/2005/8/layout/list1"/>
    <dgm:cxn modelId="{B456EB2B-E5F4-454F-B6BB-1ADD87B45BFC}" type="presParOf" srcId="{BCA2A84F-D7AB-4E0F-9CD3-91A68CF9E25C}" destId="{BECB9D2D-6CB2-4052-9C5D-7ABE09D7F3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+mj-lt"/>
            </a:rPr>
            <a:t>Add products to GSP for ALL countries or Least Developed Countries (if not excluded by law)</a:t>
          </a:r>
          <a:endParaRPr lang="en-US" sz="3200" dirty="0">
            <a:solidFill>
              <a:schemeClr val="tx1"/>
            </a:solidFill>
          </a:endParaRPr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+mj-lt"/>
            </a:rPr>
            <a:t>Remove products: Competitive Need Limitations; or U.S. industry petition</a:t>
          </a:r>
          <a:endParaRPr lang="en-US" sz="3600" b="0" dirty="0">
            <a:solidFill>
              <a:schemeClr val="tx1"/>
            </a:solidFill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+mj-lt"/>
            </a:rPr>
            <a:t>Remove or add countries’ GSP benefits </a:t>
          </a: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 custLinFactNeighborX="-1074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 custLinFactNeighborX="-198" custLinFactNeighborY="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 custLinFactNeighborX="-1074" custLinFactNeighborY="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CD8163A3-CD99-4DB4-AE1C-042EBD095E2F}" type="presOf" srcId="{6483CBA3-5AE7-4E8F-A1B1-3522BD1EA148}" destId="{60A06C29-07C1-4291-97BE-330BC53F0133}" srcOrd="0" destOrd="0" presId="urn:microsoft.com/office/officeart/2008/layout/VerticalCurvedList"/>
    <dgm:cxn modelId="{A7C4EC14-8FED-4E95-8A2C-47DA85D0DA49}" type="presOf" srcId="{0B498FBC-0F23-4356-A6A7-E825A666AD57}" destId="{B402FA08-A2B4-4542-9B1E-F034B89A469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76509D76-3A17-400E-8C82-2329989692C5}" type="presOf" srcId="{000CA362-D4FF-4D6D-A2D3-15C297E36D0A}" destId="{011FAA11-195F-4A8F-9A45-D7BA83606608}" srcOrd="0" destOrd="0" presId="urn:microsoft.com/office/officeart/2008/layout/VerticalCurvedList"/>
    <dgm:cxn modelId="{C0A2110B-1E53-474C-909D-A3BA264E0E81}" type="presOf" srcId="{EE3EA7D7-D836-4D5F-93F1-7D0844E2F037}" destId="{6E1F848E-FE7E-442B-97D4-5962F09DA113}" srcOrd="0" destOrd="0" presId="urn:microsoft.com/office/officeart/2008/layout/VerticalCurvedList"/>
    <dgm:cxn modelId="{84A81325-38A9-43DC-8756-7499911BB8FA}" type="presOf" srcId="{5FBEB634-A709-4E90-BE81-AFA4E310D78B}" destId="{C43DE0B6-88CF-4386-A8BB-24C0CB5251A2}" srcOrd="0" destOrd="0" presId="urn:microsoft.com/office/officeart/2008/layout/VerticalCurvedList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371EE7B9-CE90-420C-9103-231D8CAA8682}" type="presParOf" srcId="{C43DE0B6-88CF-4386-A8BB-24C0CB5251A2}" destId="{1437330C-9EBD-466C-A07E-6BEF3EE31307}" srcOrd="0" destOrd="0" presId="urn:microsoft.com/office/officeart/2008/layout/VerticalCurvedList"/>
    <dgm:cxn modelId="{D11B0D36-46AA-4CC6-BCB0-72DB5B5C1C9D}" type="presParOf" srcId="{1437330C-9EBD-466C-A07E-6BEF3EE31307}" destId="{62EC1B9D-002D-42FE-8556-BDBD4F75C590}" srcOrd="0" destOrd="0" presId="urn:microsoft.com/office/officeart/2008/layout/VerticalCurvedList"/>
    <dgm:cxn modelId="{C422D862-FB08-4367-AC44-015C237D3850}" type="presParOf" srcId="{62EC1B9D-002D-42FE-8556-BDBD4F75C590}" destId="{561F268F-0A8B-4CB0-9796-82A02AC6914D}" srcOrd="0" destOrd="0" presId="urn:microsoft.com/office/officeart/2008/layout/VerticalCurvedList"/>
    <dgm:cxn modelId="{D2448599-F7F7-4E66-9AB6-D86461AC06C3}" type="presParOf" srcId="{62EC1B9D-002D-42FE-8556-BDBD4F75C590}" destId="{B402FA08-A2B4-4542-9B1E-F034B89A4693}" srcOrd="1" destOrd="0" presId="urn:microsoft.com/office/officeart/2008/layout/VerticalCurvedList"/>
    <dgm:cxn modelId="{6CFFDB2C-49C1-4575-8F3A-47868E7D7B37}" type="presParOf" srcId="{62EC1B9D-002D-42FE-8556-BDBD4F75C590}" destId="{93C40441-BD9A-48D6-A5C3-112ADE2611F5}" srcOrd="2" destOrd="0" presId="urn:microsoft.com/office/officeart/2008/layout/VerticalCurvedList"/>
    <dgm:cxn modelId="{127BA1DB-4CD0-49B4-B74F-909B5932CAA1}" type="presParOf" srcId="{62EC1B9D-002D-42FE-8556-BDBD4F75C590}" destId="{2B674A7F-FB98-40D6-90F6-1853513652D9}" srcOrd="3" destOrd="0" presId="urn:microsoft.com/office/officeart/2008/layout/VerticalCurvedList"/>
    <dgm:cxn modelId="{3FCD5829-A85F-4496-A009-03734E6C43FB}" type="presParOf" srcId="{1437330C-9EBD-466C-A07E-6BEF3EE31307}" destId="{60A06C29-07C1-4291-97BE-330BC53F0133}" srcOrd="1" destOrd="0" presId="urn:microsoft.com/office/officeart/2008/layout/VerticalCurvedList"/>
    <dgm:cxn modelId="{AEFBFFEE-B0A0-4773-B195-704F3A8DC490}" type="presParOf" srcId="{1437330C-9EBD-466C-A07E-6BEF3EE31307}" destId="{BACA3D23-6720-4A9C-AC89-9BEFF594772E}" srcOrd="2" destOrd="0" presId="urn:microsoft.com/office/officeart/2008/layout/VerticalCurvedList"/>
    <dgm:cxn modelId="{6F77EBE9-2AED-4B8D-B41B-5A067382DEE3}" type="presParOf" srcId="{BACA3D23-6720-4A9C-AC89-9BEFF594772E}" destId="{86E4046D-BF27-42AE-B123-C9824FACE4DF}" srcOrd="0" destOrd="0" presId="urn:microsoft.com/office/officeart/2008/layout/VerticalCurvedList"/>
    <dgm:cxn modelId="{2A3A1078-73A4-42C0-98A0-C082F2720EC4}" type="presParOf" srcId="{1437330C-9EBD-466C-A07E-6BEF3EE31307}" destId="{6E1F848E-FE7E-442B-97D4-5962F09DA113}" srcOrd="3" destOrd="0" presId="urn:microsoft.com/office/officeart/2008/layout/VerticalCurvedList"/>
    <dgm:cxn modelId="{D72E69F7-6E41-4BB5-B81D-F3F179CE8B07}" type="presParOf" srcId="{1437330C-9EBD-466C-A07E-6BEF3EE31307}" destId="{36EE3D52-BA51-42A8-9E7A-9315F897315E}" srcOrd="4" destOrd="0" presId="urn:microsoft.com/office/officeart/2008/layout/VerticalCurvedList"/>
    <dgm:cxn modelId="{75983013-89A5-4001-8293-605778B6AF1D}" type="presParOf" srcId="{36EE3D52-BA51-42A8-9E7A-9315F897315E}" destId="{58414364-45ED-4E38-840E-3CB64E111D49}" srcOrd="0" destOrd="0" presId="urn:microsoft.com/office/officeart/2008/layout/VerticalCurvedList"/>
    <dgm:cxn modelId="{3E5D7595-21CD-4B33-B0F1-88FAB988AC32}" type="presParOf" srcId="{1437330C-9EBD-466C-A07E-6BEF3EE31307}" destId="{011FAA11-195F-4A8F-9A45-D7BA83606608}" srcOrd="5" destOrd="0" presId="urn:microsoft.com/office/officeart/2008/layout/VerticalCurvedList"/>
    <dgm:cxn modelId="{06877791-F7EF-4F20-8A55-FD5083BF328F}" type="presParOf" srcId="{1437330C-9EBD-466C-A07E-6BEF3EE31307}" destId="{3D815F87-BCC6-41BE-AAE5-64FC7056AA9D}" srcOrd="6" destOrd="0" presId="urn:microsoft.com/office/officeart/2008/layout/VerticalCurvedList"/>
    <dgm:cxn modelId="{88BB456A-E443-4B9A-8591-4848ED841B72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+mj-lt"/>
            </a:rPr>
            <a:t>Product must not be excluded by statute (e.g., apparel)</a:t>
          </a:r>
          <a:endParaRPr lang="en-US" sz="4000" dirty="0">
            <a:solidFill>
              <a:schemeClr val="tx1"/>
            </a:solidFill>
          </a:endParaRPr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+mj-lt"/>
            </a:rPr>
            <a:t>Submit petition during Annual Review</a:t>
          </a:r>
          <a:endParaRPr lang="en-US" sz="4000" b="1" dirty="0">
            <a:solidFill>
              <a:schemeClr val="tx1"/>
            </a:solidFill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+mj-lt"/>
            </a:rPr>
            <a:t>Provide the required information</a:t>
          </a: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 custLinFactNeighborX="-402" custLinFactNeighborY="-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73A2F930-5BD9-4F7E-A941-22CD6FCE8CA5}" type="presOf" srcId="{EE3EA7D7-D836-4D5F-93F1-7D0844E2F037}" destId="{6E1F848E-FE7E-442B-97D4-5962F09DA113}" srcOrd="0" destOrd="0" presId="urn:microsoft.com/office/officeart/2008/layout/VerticalCurvedList"/>
    <dgm:cxn modelId="{76E5B410-DE73-4FE9-A7A5-9F6B87EF7CBD}" type="presOf" srcId="{0B498FBC-0F23-4356-A6A7-E825A666AD57}" destId="{B402FA08-A2B4-4542-9B1E-F034B89A4693}" srcOrd="0" destOrd="0" presId="urn:microsoft.com/office/officeart/2008/layout/VerticalCurvedList"/>
    <dgm:cxn modelId="{63B91D52-F360-45A8-A8FD-C4C6EE058C2D}" type="presOf" srcId="{5FBEB634-A709-4E90-BE81-AFA4E310D78B}" destId="{C43DE0B6-88CF-4386-A8BB-24C0CB5251A2}" srcOrd="0" destOrd="0" presId="urn:microsoft.com/office/officeart/2008/layout/VerticalCurvedList"/>
    <dgm:cxn modelId="{17B460BC-4965-4F29-9C58-717789D877EA}" type="presOf" srcId="{000CA362-D4FF-4D6D-A2D3-15C297E36D0A}" destId="{011FAA11-195F-4A8F-9A45-D7BA83606608}" srcOrd="0" destOrd="0" presId="urn:microsoft.com/office/officeart/2008/layout/VerticalCurvedList"/>
    <dgm:cxn modelId="{5B27954A-CC53-4297-B943-0F0C327F6012}" type="presOf" srcId="{6483CBA3-5AE7-4E8F-A1B1-3522BD1EA148}" destId="{60A06C29-07C1-4291-97BE-330BC53F013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341193A0-2200-44FE-B8FF-A73FF63F656B}" type="presParOf" srcId="{C43DE0B6-88CF-4386-A8BB-24C0CB5251A2}" destId="{1437330C-9EBD-466C-A07E-6BEF3EE31307}" srcOrd="0" destOrd="0" presId="urn:microsoft.com/office/officeart/2008/layout/VerticalCurvedList"/>
    <dgm:cxn modelId="{CB9E067C-9FEC-499A-A35C-E2C3D065035C}" type="presParOf" srcId="{1437330C-9EBD-466C-A07E-6BEF3EE31307}" destId="{62EC1B9D-002D-42FE-8556-BDBD4F75C590}" srcOrd="0" destOrd="0" presId="urn:microsoft.com/office/officeart/2008/layout/VerticalCurvedList"/>
    <dgm:cxn modelId="{6CEAE9F2-7B3D-40E3-9C28-4838E332625A}" type="presParOf" srcId="{62EC1B9D-002D-42FE-8556-BDBD4F75C590}" destId="{561F268F-0A8B-4CB0-9796-82A02AC6914D}" srcOrd="0" destOrd="0" presId="urn:microsoft.com/office/officeart/2008/layout/VerticalCurvedList"/>
    <dgm:cxn modelId="{8100EE3E-8AF1-4906-B28A-1EFD9C24BE94}" type="presParOf" srcId="{62EC1B9D-002D-42FE-8556-BDBD4F75C590}" destId="{B402FA08-A2B4-4542-9B1E-F034B89A4693}" srcOrd="1" destOrd="0" presId="urn:microsoft.com/office/officeart/2008/layout/VerticalCurvedList"/>
    <dgm:cxn modelId="{7A6309D5-90A2-4670-82B8-ED74D6F3B321}" type="presParOf" srcId="{62EC1B9D-002D-42FE-8556-BDBD4F75C590}" destId="{93C40441-BD9A-48D6-A5C3-112ADE2611F5}" srcOrd="2" destOrd="0" presId="urn:microsoft.com/office/officeart/2008/layout/VerticalCurvedList"/>
    <dgm:cxn modelId="{93F3A1EB-2056-47A9-8CF7-A7124BF4D61E}" type="presParOf" srcId="{62EC1B9D-002D-42FE-8556-BDBD4F75C590}" destId="{2B674A7F-FB98-40D6-90F6-1853513652D9}" srcOrd="3" destOrd="0" presId="urn:microsoft.com/office/officeart/2008/layout/VerticalCurvedList"/>
    <dgm:cxn modelId="{46522DD5-49EC-4136-A0C7-182FAB2678E8}" type="presParOf" srcId="{1437330C-9EBD-466C-A07E-6BEF3EE31307}" destId="{60A06C29-07C1-4291-97BE-330BC53F0133}" srcOrd="1" destOrd="0" presId="urn:microsoft.com/office/officeart/2008/layout/VerticalCurvedList"/>
    <dgm:cxn modelId="{7CC05ACE-52E6-41D6-A49C-9AF5FCC6E862}" type="presParOf" srcId="{1437330C-9EBD-466C-A07E-6BEF3EE31307}" destId="{BACA3D23-6720-4A9C-AC89-9BEFF594772E}" srcOrd="2" destOrd="0" presId="urn:microsoft.com/office/officeart/2008/layout/VerticalCurvedList"/>
    <dgm:cxn modelId="{10311D1E-015B-4E52-A084-4078E6AE2C8B}" type="presParOf" srcId="{BACA3D23-6720-4A9C-AC89-9BEFF594772E}" destId="{86E4046D-BF27-42AE-B123-C9824FACE4DF}" srcOrd="0" destOrd="0" presId="urn:microsoft.com/office/officeart/2008/layout/VerticalCurvedList"/>
    <dgm:cxn modelId="{34C0C5A4-B35A-46B0-AD76-33DB0E73FBFD}" type="presParOf" srcId="{1437330C-9EBD-466C-A07E-6BEF3EE31307}" destId="{6E1F848E-FE7E-442B-97D4-5962F09DA113}" srcOrd="3" destOrd="0" presId="urn:microsoft.com/office/officeart/2008/layout/VerticalCurvedList"/>
    <dgm:cxn modelId="{E26847B9-BB0B-4AB8-9FF4-0F79B199CCE7}" type="presParOf" srcId="{1437330C-9EBD-466C-A07E-6BEF3EE31307}" destId="{36EE3D52-BA51-42A8-9E7A-9315F897315E}" srcOrd="4" destOrd="0" presId="urn:microsoft.com/office/officeart/2008/layout/VerticalCurvedList"/>
    <dgm:cxn modelId="{022ACA32-9CFF-43BF-83A5-CD7C016EB880}" type="presParOf" srcId="{36EE3D52-BA51-42A8-9E7A-9315F897315E}" destId="{58414364-45ED-4E38-840E-3CB64E111D49}" srcOrd="0" destOrd="0" presId="urn:microsoft.com/office/officeart/2008/layout/VerticalCurvedList"/>
    <dgm:cxn modelId="{A8664B84-815B-4D1E-8EF1-493C5B0E92D9}" type="presParOf" srcId="{1437330C-9EBD-466C-A07E-6BEF3EE31307}" destId="{011FAA11-195F-4A8F-9A45-D7BA83606608}" srcOrd="5" destOrd="0" presId="urn:microsoft.com/office/officeart/2008/layout/VerticalCurvedList"/>
    <dgm:cxn modelId="{C07DD6E8-5024-46A9-87B4-064281601C46}" type="presParOf" srcId="{1437330C-9EBD-466C-A07E-6BEF3EE31307}" destId="{3D815F87-BCC6-41BE-AAE5-64FC7056AA9D}" srcOrd="6" destOrd="0" presId="urn:microsoft.com/office/officeart/2008/layout/VerticalCurvedList"/>
    <dgm:cxn modelId="{406BB2DA-B5E6-424D-B2B8-DE7AB12469CA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GSP General Information:</a:t>
          </a:r>
          <a:endParaRPr lang="en-US" sz="2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U.S. Department of Homeland Security: Customs and Border Protection (CBP):  </a:t>
          </a:r>
          <a:endParaRPr lang="en-US" sz="22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1941DCCC-CD88-43B6-AB3F-90765F021E3E}">
      <dgm:prSet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https://ustr.gov/issue-areas/trade-development/preference-programs/generalized-system-preference-gsp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http://www.cbp.gov</a:t>
          </a:r>
          <a:endParaRPr lang="en-US" sz="2200" dirty="0">
            <a:solidFill>
              <a:schemeClr val="tx1"/>
            </a:solidFill>
            <a:latin typeface="+mj-lt"/>
          </a:endParaRPr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X="111544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LinFactNeighborY="-5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1" presStyleCnt="2" custScaleX="111544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1" presStyleCnt="2" custLinFactNeighborX="-1010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14EE6-3139-494D-9296-343247600FB8}" type="presOf" srcId="{AB423BAF-6FF7-4DC5-B61E-21BBE505F005}" destId="{EA4E6A5C-601E-4596-8402-96BC9D3CF86C}" srcOrd="1" destOrd="0" presId="urn:microsoft.com/office/officeart/2005/8/layout/list1"/>
    <dgm:cxn modelId="{137CBF2C-37FC-40EE-ABD5-65C898F920E0}" srcId="{ECEB30AB-377D-4E67-9562-EABC083182F2}" destId="{2616C995-17AC-42AA-BF40-83330D51161D}" srcOrd="1" destOrd="0" parTransId="{2F25F7C1-4C78-4825-A74C-3F7328D88496}" sibTransId="{CB7D8A43-EFC3-4AAA-AA77-E686C3A9E3A6}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7EFFD176-1CF0-4AA2-AF79-5642DAC15DBB}" type="presOf" srcId="{ECEB30AB-377D-4E67-9562-EABC083182F2}" destId="{7CA6D296-9B2B-4456-B44D-F40AC1803105}" srcOrd="0" destOrd="0" presId="urn:microsoft.com/office/officeart/2005/8/layout/list1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B7445235-99B1-4AF0-B56F-16DDC3B74A8B}" type="presOf" srcId="{AB423BAF-6FF7-4DC5-B61E-21BBE505F005}" destId="{EA3A3B63-03F1-4026-AD3B-57A851408C2F}" srcOrd="0" destOrd="0" presId="urn:microsoft.com/office/officeart/2005/8/layout/list1"/>
    <dgm:cxn modelId="{7F8C31CA-4AF1-430D-8563-BC4B1B7194FA}" type="presOf" srcId="{1941DCCC-CD88-43B6-AB3F-90765F021E3E}" destId="{EB46EFD5-6108-4603-B832-AE8A83764472}" srcOrd="0" destOrd="0" presId="urn:microsoft.com/office/officeart/2005/8/layout/list1"/>
    <dgm:cxn modelId="{E65FDF08-052D-421D-98C3-7DA6671380D7}" type="presOf" srcId="{2616C995-17AC-42AA-BF40-83330D51161D}" destId="{A2A0B3E0-A0A0-4BA5-834B-1A0D3B90509A}" srcOrd="1" destOrd="0" presId="urn:microsoft.com/office/officeart/2005/8/layout/list1"/>
    <dgm:cxn modelId="{091E3D44-FAD6-4C30-99CB-055C8679A9DE}" type="presOf" srcId="{2616C995-17AC-42AA-BF40-83330D51161D}" destId="{72BEED57-0093-4760-B568-D930708F8E43}" srcOrd="0" destOrd="0" presId="urn:microsoft.com/office/officeart/2005/8/layout/list1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3B6965A7-CFC1-4B56-A061-8BA710D8105A}" type="presOf" srcId="{D06F31C3-DF0A-4DE5-B39B-322B3FAE1101}" destId="{BD66E0F2-460B-45A3-A2CB-27E1C5327302}" srcOrd="0" destOrd="0" presId="urn:microsoft.com/office/officeart/2005/8/layout/list1"/>
    <dgm:cxn modelId="{0C3EECE0-8667-4BCA-BA14-FC5558D730F0}" type="presParOf" srcId="{7CA6D296-9B2B-4456-B44D-F40AC1803105}" destId="{911EB1DE-9503-4EAA-8604-5E44C34EFB2F}" srcOrd="0" destOrd="0" presId="urn:microsoft.com/office/officeart/2005/8/layout/list1"/>
    <dgm:cxn modelId="{E92CE3CB-512B-4D6A-92A6-70B0812ECC12}" type="presParOf" srcId="{911EB1DE-9503-4EAA-8604-5E44C34EFB2F}" destId="{EA3A3B63-03F1-4026-AD3B-57A851408C2F}" srcOrd="0" destOrd="0" presId="urn:microsoft.com/office/officeart/2005/8/layout/list1"/>
    <dgm:cxn modelId="{AAE31BE4-D6F1-47F6-9CBC-C2B7A2DEB9E0}" type="presParOf" srcId="{911EB1DE-9503-4EAA-8604-5E44C34EFB2F}" destId="{EA4E6A5C-601E-4596-8402-96BC9D3CF86C}" srcOrd="1" destOrd="0" presId="urn:microsoft.com/office/officeart/2005/8/layout/list1"/>
    <dgm:cxn modelId="{B78C77E8-A9D2-4412-A49B-802F1C198843}" type="presParOf" srcId="{7CA6D296-9B2B-4456-B44D-F40AC1803105}" destId="{71F17135-655C-47ED-BBFE-66208FD2CBD6}" srcOrd="1" destOrd="0" presId="urn:microsoft.com/office/officeart/2005/8/layout/list1"/>
    <dgm:cxn modelId="{BEDDAB39-2613-4E8F-8B7B-8235D7BD3F3A}" type="presParOf" srcId="{7CA6D296-9B2B-4456-B44D-F40AC1803105}" destId="{EB46EFD5-6108-4603-B832-AE8A83764472}" srcOrd="2" destOrd="0" presId="urn:microsoft.com/office/officeart/2005/8/layout/list1"/>
    <dgm:cxn modelId="{D582100D-6D0B-4A80-97D9-25946713501B}" type="presParOf" srcId="{7CA6D296-9B2B-4456-B44D-F40AC1803105}" destId="{D3F16BA8-5619-439E-844C-AC26B6B7A5E7}" srcOrd="3" destOrd="0" presId="urn:microsoft.com/office/officeart/2005/8/layout/list1"/>
    <dgm:cxn modelId="{473732CB-AE07-4239-8096-0136901FF47C}" type="presParOf" srcId="{7CA6D296-9B2B-4456-B44D-F40AC1803105}" destId="{FCC560BF-8623-48B3-A2D6-0893927EBDB2}" srcOrd="4" destOrd="0" presId="urn:microsoft.com/office/officeart/2005/8/layout/list1"/>
    <dgm:cxn modelId="{A5D55EDA-48A8-4C7F-AD9C-F42C38466977}" type="presParOf" srcId="{FCC560BF-8623-48B3-A2D6-0893927EBDB2}" destId="{72BEED57-0093-4760-B568-D930708F8E43}" srcOrd="0" destOrd="0" presId="urn:microsoft.com/office/officeart/2005/8/layout/list1"/>
    <dgm:cxn modelId="{AFF057ED-1D9F-4AA4-9A7C-BFE9EC6723F9}" type="presParOf" srcId="{FCC560BF-8623-48B3-A2D6-0893927EBDB2}" destId="{A2A0B3E0-A0A0-4BA5-834B-1A0D3B90509A}" srcOrd="1" destOrd="0" presId="urn:microsoft.com/office/officeart/2005/8/layout/list1"/>
    <dgm:cxn modelId="{76EABA77-69A7-4A38-BA87-7FEF303C55FA}" type="presParOf" srcId="{7CA6D296-9B2B-4456-B44D-F40AC1803105}" destId="{08F8529E-5DAB-4D35-AA12-106BCB010D01}" srcOrd="5" destOrd="0" presId="urn:microsoft.com/office/officeart/2005/8/layout/list1"/>
    <dgm:cxn modelId="{4EE1B442-D889-466D-B1D4-4894349E8BC0}" type="presParOf" srcId="{7CA6D296-9B2B-4456-B44D-F40AC1803105}" destId="{BD66E0F2-460B-45A3-A2CB-27E1C53273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U.S. Tariff Databases: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1"/>
            </a:rPr>
            <a:t>htt</a:t>
          </a:r>
          <a:r>
            <a:rPr lang="en-US" dirty="0" smtClean="0">
              <a:effectLst/>
              <a:latin typeface="+mj-lt"/>
              <a:hlinkClick xmlns:r="http://schemas.openxmlformats.org/officeDocument/2006/relationships" r:id="rId1"/>
            </a:rPr>
            <a:t>p://www.usitc.gov/tariff_affairs/tariff_databases.htm</a:t>
          </a:r>
          <a:r>
            <a:rPr lang="en-US" dirty="0" smtClean="0">
              <a:effectLst/>
              <a:latin typeface="+mj-lt"/>
            </a:rPr>
            <a:t> </a:t>
          </a:r>
          <a:endParaRPr lang="en-US" dirty="0"/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C370043D-5A0B-455F-8F77-A37673061348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effectLst/>
            </a:rPr>
            <a:t>See esp. General Note 4.</a:t>
          </a:r>
          <a:endParaRPr lang="en-US" b="0" dirty="0">
            <a:solidFill>
              <a:schemeClr val="tx1"/>
            </a:solidFill>
            <a:effectLst/>
          </a:endParaRPr>
        </a:p>
      </dgm:t>
    </dgm:pt>
    <dgm:pt modelId="{1941DCCC-CD88-43B6-AB3F-90765F021E3E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http://usitc.gov/tata/hts/bychapter/index.htm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U.S. Tariff Schedule: 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  <a:latin typeface="+mj-lt"/>
          </a:endParaRPr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0C14EB99-E694-4D60-9B55-6D383955D1B4}" type="sibTrans" cxnId="{894E552B-8BB5-46F7-B22F-A54DC66E3448}">
      <dgm:prSet/>
      <dgm:spPr/>
      <dgm:t>
        <a:bodyPr/>
        <a:lstStyle/>
        <a:p>
          <a:endParaRPr lang="en-US"/>
        </a:p>
      </dgm:t>
    </dgm:pt>
    <dgm:pt modelId="{C467F119-6003-40A5-BA3F-4408A74AFE1D}" type="parTrans" cxnId="{894E552B-8BB5-46F7-B22F-A54DC66E3448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Y="131970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ScaleY="113316" custLinFactNeighborY="-5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1" presStyleCnt="2" custScaleY="131970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1" presStyleCnt="2" custScaleY="113316" custLinFactNeighborY="4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4FBB5-62DC-4A2D-BA17-99CAF0A1F9B5}" type="presOf" srcId="{2616C995-17AC-42AA-BF40-83330D51161D}" destId="{A2A0B3E0-A0A0-4BA5-834B-1A0D3B90509A}" srcOrd="1" destOrd="0" presId="urn:microsoft.com/office/officeart/2005/8/layout/list1"/>
    <dgm:cxn modelId="{137CBF2C-37FC-40EE-ABD5-65C898F920E0}" srcId="{ECEB30AB-377D-4E67-9562-EABC083182F2}" destId="{2616C995-17AC-42AA-BF40-83330D51161D}" srcOrd="1" destOrd="0" parTransId="{2F25F7C1-4C78-4825-A74C-3F7328D88496}" sibTransId="{CB7D8A43-EFC3-4AAA-AA77-E686C3A9E3A6}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08EFC773-A7C6-4EF5-A566-E9AF69C33D1E}" type="presOf" srcId="{1941DCCC-CD88-43B6-AB3F-90765F021E3E}" destId="{EB46EFD5-6108-4603-B832-AE8A83764472}" srcOrd="0" destOrd="0" presId="urn:microsoft.com/office/officeart/2005/8/layout/list1"/>
    <dgm:cxn modelId="{9509D60B-878C-40A0-A3EE-8031BD08CA8E}" type="presOf" srcId="{AB423BAF-6FF7-4DC5-B61E-21BBE505F005}" destId="{EA3A3B63-03F1-4026-AD3B-57A851408C2F}" srcOrd="0" destOrd="0" presId="urn:microsoft.com/office/officeart/2005/8/layout/list1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08739486-79B7-47EB-B88D-A809E8088F92}" type="presOf" srcId="{ECEB30AB-377D-4E67-9562-EABC083182F2}" destId="{7CA6D296-9B2B-4456-B44D-F40AC1803105}" srcOrd="0" destOrd="0" presId="urn:microsoft.com/office/officeart/2005/8/layout/list1"/>
    <dgm:cxn modelId="{88ACE3E4-7D84-40A2-9ECD-F0B4A353532F}" type="presOf" srcId="{2616C995-17AC-42AA-BF40-83330D51161D}" destId="{72BEED57-0093-4760-B568-D930708F8E43}" srcOrd="0" destOrd="0" presId="urn:microsoft.com/office/officeart/2005/8/layout/list1"/>
    <dgm:cxn modelId="{4F286C15-2B4A-43E6-B4F6-CE24139E1C11}" type="presOf" srcId="{AB423BAF-6FF7-4DC5-B61E-21BBE505F005}" destId="{EA4E6A5C-601E-4596-8402-96BC9D3CF86C}" srcOrd="1" destOrd="0" presId="urn:microsoft.com/office/officeart/2005/8/layout/list1"/>
    <dgm:cxn modelId="{7C01F175-12C6-4AAD-9B31-2C38EB8D1890}" type="presOf" srcId="{D06F31C3-DF0A-4DE5-B39B-322B3FAE1101}" destId="{BD66E0F2-460B-45A3-A2CB-27E1C5327302}" srcOrd="0" destOrd="0" presId="urn:microsoft.com/office/officeart/2005/8/layout/list1"/>
    <dgm:cxn modelId="{65148981-A525-4BAA-82F0-566C62077B0A}" type="presOf" srcId="{C370043D-5A0B-455F-8F77-A37673061348}" destId="{EB46EFD5-6108-4603-B832-AE8A83764472}" srcOrd="0" destOrd="1" presId="urn:microsoft.com/office/officeart/2005/8/layout/list1"/>
    <dgm:cxn modelId="{894E552B-8BB5-46F7-B22F-A54DC66E3448}" srcId="{AB423BAF-6FF7-4DC5-B61E-21BBE505F005}" destId="{C370043D-5A0B-455F-8F77-A37673061348}" srcOrd="1" destOrd="0" parTransId="{C467F119-6003-40A5-BA3F-4408A74AFE1D}" sibTransId="{0C14EB99-E694-4D60-9B55-6D383955D1B4}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3D0C1FD5-1CBF-4DB0-A2CC-0C1A1661EF40}" type="presParOf" srcId="{7CA6D296-9B2B-4456-B44D-F40AC1803105}" destId="{911EB1DE-9503-4EAA-8604-5E44C34EFB2F}" srcOrd="0" destOrd="0" presId="urn:microsoft.com/office/officeart/2005/8/layout/list1"/>
    <dgm:cxn modelId="{3CC7F984-41A4-419B-B88C-D54C1989097A}" type="presParOf" srcId="{911EB1DE-9503-4EAA-8604-5E44C34EFB2F}" destId="{EA3A3B63-03F1-4026-AD3B-57A851408C2F}" srcOrd="0" destOrd="0" presId="urn:microsoft.com/office/officeart/2005/8/layout/list1"/>
    <dgm:cxn modelId="{1ECE4A98-4D88-4ED0-8DB3-AAD65CC87826}" type="presParOf" srcId="{911EB1DE-9503-4EAA-8604-5E44C34EFB2F}" destId="{EA4E6A5C-601E-4596-8402-96BC9D3CF86C}" srcOrd="1" destOrd="0" presId="urn:microsoft.com/office/officeart/2005/8/layout/list1"/>
    <dgm:cxn modelId="{DBE2F018-EBA6-4CF3-BD3F-96C583C27BC0}" type="presParOf" srcId="{7CA6D296-9B2B-4456-B44D-F40AC1803105}" destId="{71F17135-655C-47ED-BBFE-66208FD2CBD6}" srcOrd="1" destOrd="0" presId="urn:microsoft.com/office/officeart/2005/8/layout/list1"/>
    <dgm:cxn modelId="{86F7E2E7-44DB-40BC-BCAD-32C3691D6FAA}" type="presParOf" srcId="{7CA6D296-9B2B-4456-B44D-F40AC1803105}" destId="{EB46EFD5-6108-4603-B832-AE8A83764472}" srcOrd="2" destOrd="0" presId="urn:microsoft.com/office/officeart/2005/8/layout/list1"/>
    <dgm:cxn modelId="{B06DC57F-D438-4B7B-B197-10836AF3D419}" type="presParOf" srcId="{7CA6D296-9B2B-4456-B44D-F40AC1803105}" destId="{D3F16BA8-5619-439E-844C-AC26B6B7A5E7}" srcOrd="3" destOrd="0" presId="urn:microsoft.com/office/officeart/2005/8/layout/list1"/>
    <dgm:cxn modelId="{8EC739C3-542F-41A8-A241-CF62A0A649D2}" type="presParOf" srcId="{7CA6D296-9B2B-4456-B44D-F40AC1803105}" destId="{FCC560BF-8623-48B3-A2D6-0893927EBDB2}" srcOrd="4" destOrd="0" presId="urn:microsoft.com/office/officeart/2005/8/layout/list1"/>
    <dgm:cxn modelId="{B24BE80F-B5D6-401C-A9CC-9497C6D552B0}" type="presParOf" srcId="{FCC560BF-8623-48B3-A2D6-0893927EBDB2}" destId="{72BEED57-0093-4760-B568-D930708F8E43}" srcOrd="0" destOrd="0" presId="urn:microsoft.com/office/officeart/2005/8/layout/list1"/>
    <dgm:cxn modelId="{E62EAD46-E75E-4029-A3F9-CDAA67F83D2A}" type="presParOf" srcId="{FCC560BF-8623-48B3-A2D6-0893927EBDB2}" destId="{A2A0B3E0-A0A0-4BA5-834B-1A0D3B90509A}" srcOrd="1" destOrd="0" presId="urn:microsoft.com/office/officeart/2005/8/layout/list1"/>
    <dgm:cxn modelId="{418BF3E1-8DBA-4686-99B6-9F81E54D1A26}" type="presParOf" srcId="{7CA6D296-9B2B-4456-B44D-F40AC1803105}" destId="{08F8529E-5DAB-4D35-AA12-106BCB010D01}" srcOrd="5" destOrd="0" presId="urn:microsoft.com/office/officeart/2005/8/layout/list1"/>
    <dgm:cxn modelId="{E85EFE24-E166-4C60-8D08-905EF321E815}" type="presParOf" srcId="{7CA6D296-9B2B-4456-B44D-F40AC1803105}" destId="{BD66E0F2-460B-45A3-A2CB-27E1C53273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U.S. Food and Drug Administration:</a:t>
          </a:r>
          <a:endParaRPr lang="en-US" sz="28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CDD89A4B-DE9E-47F9-AC0D-F4DD48B640B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Questions on GSP?  </a:t>
          </a:r>
          <a:endParaRPr lang="en-US" sz="28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E0CE14D-3AA3-40A8-9296-7F17323D79A7}" type="parTrans" cxnId="{6ABBA0D9-3F5F-498D-BBE2-16DCAB507897}">
      <dgm:prSet/>
      <dgm:spPr/>
      <dgm:t>
        <a:bodyPr/>
        <a:lstStyle/>
        <a:p>
          <a:endParaRPr lang="en-US"/>
        </a:p>
      </dgm:t>
    </dgm:pt>
    <dgm:pt modelId="{725B68B7-82C3-4517-A882-3782BD4892F1}" type="sibTrans" cxnId="{6ABBA0D9-3F5F-498D-BBE2-16DCAB507897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</a:t>
          </a:r>
          <a:r>
            <a:rPr lang="en-US" sz="1800" dirty="0" smtClean="0">
              <a:hlinkClick xmlns:r="http://schemas.openxmlformats.org/officeDocument/2006/relationships" r:id="rId1"/>
            </a:rPr>
            <a:t>tp://www.fda.gov/ForIndustry/FDABasicsforIndustry/default.htm</a:t>
          </a:r>
          <a:r>
            <a:rPr lang="en-US" sz="1800" dirty="0" smtClean="0"/>
            <a:t> </a:t>
          </a:r>
          <a:endParaRPr lang="en-US" sz="1800" dirty="0"/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895D69CE-F077-472E-9730-8BA947E69536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USTR contact: gsp@ustr.eop.gov or + 1-202-395-2974</a:t>
          </a:r>
          <a:endParaRPr lang="en-US" sz="2000" dirty="0">
            <a:solidFill>
              <a:schemeClr val="tx1"/>
            </a:solidFill>
          </a:endParaRPr>
        </a:p>
      </dgm:t>
    </dgm:pt>
    <dgm:pt modelId="{330A9F9D-406C-427F-ACC3-C4A62572F13D}" type="parTrans" cxnId="{BBC83638-EF17-441A-9D4D-A755B5B974C6}">
      <dgm:prSet/>
      <dgm:spPr/>
      <dgm:t>
        <a:bodyPr/>
        <a:lstStyle/>
        <a:p>
          <a:endParaRPr lang="en-US"/>
        </a:p>
      </dgm:t>
    </dgm:pt>
    <dgm:pt modelId="{2B2F8C35-97B4-4BC7-AFDE-E739C9AD2804}" type="sibTrans" cxnId="{BBC83638-EF17-441A-9D4D-A755B5B974C6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0" presStyleCnt="2" custScaleX="102742" custScaleY="66089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0" presStyleCnt="2" custScaleY="117787" custLinFactNeighborY="-22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0DF0E-31EB-4224-BB39-5FEC99E503DF}" type="pres">
      <dgm:prSet presAssocID="{CB7D8A43-EFC3-4AAA-AA77-E686C3A9E3A6}" presName="spaceBetweenRectangles" presStyleCnt="0"/>
      <dgm:spPr/>
    </dgm:pt>
    <dgm:pt modelId="{8ABF06C5-4BAD-4A5C-B41B-C1868C439F39}" type="pres">
      <dgm:prSet presAssocID="{CDD89A4B-DE9E-47F9-AC0D-F4DD48B640B1}" presName="parentLin" presStyleCnt="0"/>
      <dgm:spPr/>
    </dgm:pt>
    <dgm:pt modelId="{4A58139F-2F23-44C0-BADF-DA5BDA596E13}" type="pres">
      <dgm:prSet presAssocID="{CDD89A4B-DE9E-47F9-AC0D-F4DD48B640B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D69C5B0-222F-44B9-AADA-5B8047FD6D13}" type="pres">
      <dgm:prSet presAssocID="{CDD89A4B-DE9E-47F9-AC0D-F4DD48B640B1}" presName="parentText" presStyleLbl="node1" presStyleIdx="1" presStyleCnt="2" custScaleX="102742" custScaleY="66089" custLinFactNeighborX="-3614" custLinFactNeighborY="128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54515-D996-41FA-BCEA-70469FD83290}" type="pres">
      <dgm:prSet presAssocID="{CDD89A4B-DE9E-47F9-AC0D-F4DD48B640B1}" presName="negativeSpace" presStyleCnt="0"/>
      <dgm:spPr/>
    </dgm:pt>
    <dgm:pt modelId="{75D3DFE6-012D-416A-AE2A-B117FAE66ED0}" type="pres">
      <dgm:prSet presAssocID="{CDD89A4B-DE9E-47F9-AC0D-F4DD48B640B1}" presName="childText" presStyleLbl="conFgAcc1" presStyleIdx="1" presStyleCnt="2" custScaleY="108624" custLinFactNeighborX="171" custLinFactNeighborY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BC69D-5B0E-4FE7-86E7-55A4F7A87262}" type="presOf" srcId="{2616C995-17AC-42AA-BF40-83330D51161D}" destId="{72BEED57-0093-4760-B568-D930708F8E43}" srcOrd="0" destOrd="0" presId="urn:microsoft.com/office/officeart/2005/8/layout/list1"/>
    <dgm:cxn modelId="{1E53FF7B-7E99-4BEC-BFDF-5086E0ABFE90}" type="presOf" srcId="{895D69CE-F077-472E-9730-8BA947E69536}" destId="{75D3DFE6-012D-416A-AE2A-B117FAE66ED0}" srcOrd="0" destOrd="0" presId="urn:microsoft.com/office/officeart/2005/8/layout/list1"/>
    <dgm:cxn modelId="{137CBF2C-37FC-40EE-ABD5-65C898F920E0}" srcId="{ECEB30AB-377D-4E67-9562-EABC083182F2}" destId="{2616C995-17AC-42AA-BF40-83330D51161D}" srcOrd="0" destOrd="0" parTransId="{2F25F7C1-4C78-4825-A74C-3F7328D88496}" sibTransId="{CB7D8A43-EFC3-4AAA-AA77-E686C3A9E3A6}"/>
    <dgm:cxn modelId="{132B5AA7-E5C1-480C-8371-4E0F6780378D}" type="presOf" srcId="{CDD89A4B-DE9E-47F9-AC0D-F4DD48B640B1}" destId="{1D69C5B0-222F-44B9-AADA-5B8047FD6D13}" srcOrd="1" destOrd="0" presId="urn:microsoft.com/office/officeart/2005/8/layout/list1"/>
    <dgm:cxn modelId="{C053D52F-7F46-4C56-9D77-7FC916BCE7C2}" type="presOf" srcId="{CDD89A4B-DE9E-47F9-AC0D-F4DD48B640B1}" destId="{4A58139F-2F23-44C0-BADF-DA5BDA596E13}" srcOrd="0" destOrd="0" presId="urn:microsoft.com/office/officeart/2005/8/layout/list1"/>
    <dgm:cxn modelId="{996A4380-3CC1-494B-AFD9-2F0912DB1605}" type="presOf" srcId="{2616C995-17AC-42AA-BF40-83330D51161D}" destId="{A2A0B3E0-A0A0-4BA5-834B-1A0D3B90509A}" srcOrd="1" destOrd="0" presId="urn:microsoft.com/office/officeart/2005/8/layout/list1"/>
    <dgm:cxn modelId="{6ABBA0D9-3F5F-498D-BBE2-16DCAB507897}" srcId="{ECEB30AB-377D-4E67-9562-EABC083182F2}" destId="{CDD89A4B-DE9E-47F9-AC0D-F4DD48B640B1}" srcOrd="1" destOrd="0" parTransId="{BE0CE14D-3AA3-40A8-9296-7F17323D79A7}" sibTransId="{725B68B7-82C3-4517-A882-3782BD4892F1}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BBC83638-EF17-441A-9D4D-A755B5B974C6}" srcId="{CDD89A4B-DE9E-47F9-AC0D-F4DD48B640B1}" destId="{895D69CE-F077-472E-9730-8BA947E69536}" srcOrd="0" destOrd="0" parTransId="{330A9F9D-406C-427F-ACC3-C4A62572F13D}" sibTransId="{2B2F8C35-97B4-4BC7-AFDE-E739C9AD2804}"/>
    <dgm:cxn modelId="{6DD5FD59-E4A3-4482-8CEF-37D1042D6C26}" type="presOf" srcId="{ECEB30AB-377D-4E67-9562-EABC083182F2}" destId="{7CA6D296-9B2B-4456-B44D-F40AC1803105}" srcOrd="0" destOrd="0" presId="urn:microsoft.com/office/officeart/2005/8/layout/list1"/>
    <dgm:cxn modelId="{A3F421B1-2626-485C-8A88-5ADA00F039FE}" type="presOf" srcId="{D06F31C3-DF0A-4DE5-B39B-322B3FAE1101}" destId="{BD66E0F2-460B-45A3-A2CB-27E1C5327302}" srcOrd="0" destOrd="0" presId="urn:microsoft.com/office/officeart/2005/8/layout/list1"/>
    <dgm:cxn modelId="{40D98931-E1BC-4971-A29E-2CD19A0F76D7}" type="presParOf" srcId="{7CA6D296-9B2B-4456-B44D-F40AC1803105}" destId="{FCC560BF-8623-48B3-A2D6-0893927EBDB2}" srcOrd="0" destOrd="0" presId="urn:microsoft.com/office/officeart/2005/8/layout/list1"/>
    <dgm:cxn modelId="{1770FDF5-857C-4A3D-902B-AEA2AD6348FA}" type="presParOf" srcId="{FCC560BF-8623-48B3-A2D6-0893927EBDB2}" destId="{72BEED57-0093-4760-B568-D930708F8E43}" srcOrd="0" destOrd="0" presId="urn:microsoft.com/office/officeart/2005/8/layout/list1"/>
    <dgm:cxn modelId="{8A4C425E-E4C5-4C6B-A93C-F682CECC3BF6}" type="presParOf" srcId="{FCC560BF-8623-48B3-A2D6-0893927EBDB2}" destId="{A2A0B3E0-A0A0-4BA5-834B-1A0D3B90509A}" srcOrd="1" destOrd="0" presId="urn:microsoft.com/office/officeart/2005/8/layout/list1"/>
    <dgm:cxn modelId="{64421AE2-078B-45FF-A6F2-B180CD59032C}" type="presParOf" srcId="{7CA6D296-9B2B-4456-B44D-F40AC1803105}" destId="{08F8529E-5DAB-4D35-AA12-106BCB010D01}" srcOrd="1" destOrd="0" presId="urn:microsoft.com/office/officeart/2005/8/layout/list1"/>
    <dgm:cxn modelId="{83AC2E49-889F-45A3-9E64-0A1AB1051332}" type="presParOf" srcId="{7CA6D296-9B2B-4456-B44D-F40AC1803105}" destId="{BD66E0F2-460B-45A3-A2CB-27E1C5327302}" srcOrd="2" destOrd="0" presId="urn:microsoft.com/office/officeart/2005/8/layout/list1"/>
    <dgm:cxn modelId="{162C3820-D8EE-4F70-A0B3-6E1CA666E9F7}" type="presParOf" srcId="{7CA6D296-9B2B-4456-B44D-F40AC1803105}" destId="{E710DF0E-31EB-4224-BB39-5FEC99E503DF}" srcOrd="3" destOrd="0" presId="urn:microsoft.com/office/officeart/2005/8/layout/list1"/>
    <dgm:cxn modelId="{0F13E1D1-5B11-4CF8-B6CC-85359E70F1A5}" type="presParOf" srcId="{7CA6D296-9B2B-4456-B44D-F40AC1803105}" destId="{8ABF06C5-4BAD-4A5C-B41B-C1868C439F39}" srcOrd="4" destOrd="0" presId="urn:microsoft.com/office/officeart/2005/8/layout/list1"/>
    <dgm:cxn modelId="{2DA6F312-58FD-45F0-A592-FF8228148B35}" type="presParOf" srcId="{8ABF06C5-4BAD-4A5C-B41B-C1868C439F39}" destId="{4A58139F-2F23-44C0-BADF-DA5BDA596E13}" srcOrd="0" destOrd="0" presId="urn:microsoft.com/office/officeart/2005/8/layout/list1"/>
    <dgm:cxn modelId="{9759E97C-D97E-4F71-89A6-02B83B118346}" type="presParOf" srcId="{8ABF06C5-4BAD-4A5C-B41B-C1868C439F39}" destId="{1D69C5B0-222F-44B9-AADA-5B8047FD6D13}" srcOrd="1" destOrd="0" presId="urn:microsoft.com/office/officeart/2005/8/layout/list1"/>
    <dgm:cxn modelId="{A1ABED64-B7CB-4BF3-8309-4A910EDE97C7}" type="presParOf" srcId="{7CA6D296-9B2B-4456-B44D-F40AC1803105}" destId="{50754515-D996-41FA-BCEA-70469FD83290}" srcOrd="5" destOrd="0" presId="urn:microsoft.com/office/officeart/2005/8/layout/list1"/>
    <dgm:cxn modelId="{DDE26B69-88B9-4B90-A680-1D4C24DF92A6}" type="presParOf" srcId="{7CA6D296-9B2B-4456-B44D-F40AC1803105}" destId="{75D3DFE6-012D-416A-AE2A-B117FAE66E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5009918" y="-767587"/>
          <a:ext cx="5966498" cy="596649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615231" y="443132"/>
          <a:ext cx="7151865" cy="88626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34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charset="0"/>
            </a:rPr>
            <a:t>Overview of the U.S. GSP Program </a:t>
          </a:r>
          <a:endParaRPr lang="en-US" sz="2800" kern="1200" dirty="0"/>
        </a:p>
      </dsp:txBody>
      <dsp:txXfrm>
        <a:off x="615231" y="443132"/>
        <a:ext cx="7151865" cy="886264"/>
      </dsp:txXfrm>
    </dsp:sp>
    <dsp:sp modelId="{3153F29F-F76C-4066-8DFD-272EFFEF5C9E}">
      <dsp:nvSpPr>
        <dsp:cNvPr id="0" name=""/>
        <dsp:cNvSpPr/>
      </dsp:nvSpPr>
      <dsp:spPr>
        <a:xfrm>
          <a:off x="329045" y="576775"/>
          <a:ext cx="572371" cy="618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937389" y="1772529"/>
          <a:ext cx="6829707" cy="88626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34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charset="0"/>
            </a:rPr>
            <a:t>Central Asian GSP exports to the U.S. </a:t>
          </a:r>
        </a:p>
      </dsp:txBody>
      <dsp:txXfrm>
        <a:off x="937389" y="1772529"/>
        <a:ext cx="6829707" cy="886264"/>
      </dsp:txXfrm>
    </dsp:sp>
    <dsp:sp modelId="{BF6D0636-8979-467C-8869-A62F04EEC727}">
      <dsp:nvSpPr>
        <dsp:cNvPr id="0" name=""/>
        <dsp:cNvSpPr/>
      </dsp:nvSpPr>
      <dsp:spPr>
        <a:xfrm>
          <a:off x="651203" y="1906172"/>
          <a:ext cx="572371" cy="618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F42E3-D2A4-4CCA-820F-1F1EA99BD8C9}">
      <dsp:nvSpPr>
        <dsp:cNvPr id="0" name=""/>
        <dsp:cNvSpPr/>
      </dsp:nvSpPr>
      <dsp:spPr>
        <a:xfrm>
          <a:off x="615231" y="3101926"/>
          <a:ext cx="7151865" cy="886264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347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charset="0"/>
            </a:rPr>
            <a:t>How to increase Central Asian use of duty-free opportunities</a:t>
          </a:r>
        </a:p>
      </dsp:txBody>
      <dsp:txXfrm>
        <a:off x="615231" y="3101926"/>
        <a:ext cx="7151865" cy="886264"/>
      </dsp:txXfrm>
    </dsp:sp>
    <dsp:sp modelId="{B1F19174-52F7-4E4A-8EB9-0D8AC1401656}">
      <dsp:nvSpPr>
        <dsp:cNvPr id="0" name=""/>
        <dsp:cNvSpPr/>
      </dsp:nvSpPr>
      <dsp:spPr>
        <a:xfrm>
          <a:off x="329045" y="3235569"/>
          <a:ext cx="572371" cy="618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5779741" y="-884620"/>
          <a:ext cx="6880992" cy="6880992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410303" y="269184"/>
          <a:ext cx="8204761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+mj-lt"/>
            </a:rPr>
            <a:t>GSP-eligible product </a:t>
          </a:r>
          <a:endParaRPr lang="en-US" sz="4000" kern="1200" dirty="0"/>
        </a:p>
      </dsp:txBody>
      <dsp:txXfrm>
        <a:off x="410303" y="269184"/>
        <a:ext cx="8204761" cy="538165"/>
      </dsp:txXfrm>
    </dsp:sp>
    <dsp:sp modelId="{8D72C8B3-EAD4-4E9D-A455-F8F4D7428C9D}">
      <dsp:nvSpPr>
        <dsp:cNvPr id="0" name=""/>
        <dsp:cNvSpPr/>
      </dsp:nvSpPr>
      <dsp:spPr>
        <a:xfrm>
          <a:off x="228602" y="384385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838232" y="1066799"/>
          <a:ext cx="7762084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8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8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</a:rPr>
            <a:t>Product or growth of the GSP Country</a:t>
          </a:r>
        </a:p>
      </dsp:txBody>
      <dsp:txXfrm>
        <a:off x="838232" y="1066799"/>
        <a:ext cx="7762084" cy="538165"/>
      </dsp:txXfrm>
    </dsp:sp>
    <dsp:sp modelId="{AA5054B0-428C-4F68-BAA9-AA2A8E27F962}">
      <dsp:nvSpPr>
        <dsp:cNvPr id="0" name=""/>
        <dsp:cNvSpPr/>
      </dsp:nvSpPr>
      <dsp:spPr>
        <a:xfrm>
          <a:off x="671279" y="1191531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1055406" y="1883475"/>
          <a:ext cx="7559659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16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16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j-lt"/>
            </a:rPr>
            <a:t>Local content g must be ≥ 35% of the value</a:t>
          </a:r>
        </a:p>
      </dsp:txBody>
      <dsp:txXfrm>
        <a:off x="1055406" y="1883475"/>
        <a:ext cx="7559659" cy="538165"/>
      </dsp:txXfrm>
    </dsp:sp>
    <dsp:sp modelId="{19D9F287-D4E2-4313-8AA2-95892FBB371B}">
      <dsp:nvSpPr>
        <dsp:cNvPr id="0" name=""/>
        <dsp:cNvSpPr/>
      </dsp:nvSpPr>
      <dsp:spPr>
        <a:xfrm>
          <a:off x="873704" y="1998676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1055406" y="2690109"/>
          <a:ext cx="7559659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4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4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j-lt"/>
            </a:rPr>
            <a:t>Can’t enter commerce of another country </a:t>
          </a:r>
        </a:p>
      </dsp:txBody>
      <dsp:txXfrm>
        <a:off x="1055406" y="2690109"/>
        <a:ext cx="7559659" cy="538165"/>
      </dsp:txXfrm>
    </dsp:sp>
    <dsp:sp modelId="{FB4AA9AB-6ECA-475F-9D22-3E6FDF9C2E16}">
      <dsp:nvSpPr>
        <dsp:cNvPr id="0" name=""/>
        <dsp:cNvSpPr/>
      </dsp:nvSpPr>
      <dsp:spPr>
        <a:xfrm>
          <a:off x="873704" y="2805310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852980" y="3497254"/>
          <a:ext cx="7762084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32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32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</a:rPr>
            <a:t>Benefit claimed by importer </a:t>
          </a:r>
        </a:p>
      </dsp:txBody>
      <dsp:txXfrm>
        <a:off x="852980" y="3497254"/>
        <a:ext cx="7762084" cy="538165"/>
      </dsp:txXfrm>
    </dsp:sp>
    <dsp:sp modelId="{01336AF7-F391-4515-94D4-760DD947C1E9}">
      <dsp:nvSpPr>
        <dsp:cNvPr id="0" name=""/>
        <dsp:cNvSpPr/>
      </dsp:nvSpPr>
      <dsp:spPr>
        <a:xfrm>
          <a:off x="671279" y="3612455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410303" y="4304400"/>
          <a:ext cx="8204761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+mj-lt"/>
            </a:rPr>
            <a:t>Keep records to verify GSP claim  </a:t>
          </a:r>
        </a:p>
      </dsp:txBody>
      <dsp:txXfrm>
        <a:off x="410303" y="4304400"/>
        <a:ext cx="8204761" cy="538165"/>
      </dsp:txXfrm>
    </dsp:sp>
    <dsp:sp modelId="{3315A1CE-C85E-4758-95C1-761FBBC57F71}">
      <dsp:nvSpPr>
        <dsp:cNvPr id="0" name=""/>
        <dsp:cNvSpPr/>
      </dsp:nvSpPr>
      <dsp:spPr>
        <a:xfrm>
          <a:off x="228602" y="4419601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CD126-A103-48B7-9389-710D9A3BFA1D}">
      <dsp:nvSpPr>
        <dsp:cNvPr id="0" name=""/>
        <dsp:cNvSpPr/>
      </dsp:nvSpPr>
      <dsp:spPr>
        <a:xfrm>
          <a:off x="152393" y="0"/>
          <a:ext cx="7010278" cy="182675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958088" rIns="615053" bIns="142240" numCol="1" spcCol="1270" anchor="t" anchorCtr="0">
          <a:noAutofit/>
        </a:bodyPr>
        <a:lstStyle/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50" b="0" kern="1200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1"/>
            </a:rPr>
            <a:t>https://dataweb.usitc.gov/scripts/tariff_current.asp</a:t>
          </a:r>
          <a:r>
            <a:rPr lang="en-US" sz="1950" b="0" kern="1200" dirty="0" smtClean="0">
              <a:solidFill>
                <a:schemeClr val="tx1"/>
              </a:solidFill>
              <a:effectLst/>
              <a:latin typeface="+mj-lt"/>
            </a:rPr>
            <a:t>  </a:t>
          </a:r>
          <a:endParaRPr lang="en-US" sz="1950" b="0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152393" y="0"/>
        <a:ext cx="7010278" cy="1826750"/>
      </dsp:txXfrm>
    </dsp:sp>
    <dsp:sp modelId="{0C3692F6-D52C-43FA-AE31-8CA5DFE4DA56}">
      <dsp:nvSpPr>
        <dsp:cNvPr id="0" name=""/>
        <dsp:cNvSpPr/>
      </dsp:nvSpPr>
      <dsp:spPr>
        <a:xfrm>
          <a:off x="0" y="0"/>
          <a:ext cx="5861396" cy="62748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Dataweb</a:t>
          </a:r>
          <a:r>
            <a:rPr lang="en-US" sz="46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  <a:endParaRPr lang="en-US" sz="46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0631" y="30631"/>
        <a:ext cx="5800134" cy="566219"/>
      </dsp:txXfrm>
    </dsp:sp>
    <dsp:sp modelId="{BECB9D2D-6CB2-4052-9C5D-7ABE09D7F398}">
      <dsp:nvSpPr>
        <dsp:cNvPr id="0" name=""/>
        <dsp:cNvSpPr/>
      </dsp:nvSpPr>
      <dsp:spPr>
        <a:xfrm>
          <a:off x="152393" y="2761615"/>
          <a:ext cx="7010278" cy="2115184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53" tIns="95808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https://ustr.gov/issue-areas/trade-development/preference-programs/generalized-system-preferences-gsp/gsp-program-i-0</a:t>
          </a:r>
          <a:r>
            <a:rPr lang="en-US" sz="1800" b="0" kern="1200" dirty="0" smtClean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152393" y="2761615"/>
        <a:ext cx="7010278" cy="2115184"/>
      </dsp:txXfrm>
    </dsp:sp>
    <dsp:sp modelId="{65D65382-CE5C-4C28-9E3D-5D9B1FACE7E2}">
      <dsp:nvSpPr>
        <dsp:cNvPr id="0" name=""/>
        <dsp:cNvSpPr/>
      </dsp:nvSpPr>
      <dsp:spPr>
        <a:xfrm>
          <a:off x="0" y="2260538"/>
          <a:ext cx="5935508" cy="135792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List of GSP-eligible products at:</a:t>
          </a:r>
        </a:p>
      </dsp:txBody>
      <dsp:txXfrm>
        <a:off x="66288" y="2326826"/>
        <a:ext cx="5802932" cy="122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FA08-A2B4-4542-9B1E-F034B89A4693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6C29-07C1-4291-97BE-330BC53F0133}">
      <dsp:nvSpPr>
        <dsp:cNvPr id="0" name=""/>
        <dsp:cNvSpPr/>
      </dsp:nvSpPr>
      <dsp:spPr>
        <a:xfrm>
          <a:off x="590873" y="457201"/>
          <a:ext cx="8913105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+mj-lt"/>
            </a:rPr>
            <a:t>Add products to GSP for ALL countries or Least Developed Countries (if not excluded by law)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90873" y="457201"/>
        <a:ext cx="8913105" cy="990600"/>
      </dsp:txXfrm>
    </dsp:sp>
    <dsp:sp modelId="{86E4046D-BF27-42AE-B123-C9824FACE4DF}">
      <dsp:nvSpPr>
        <dsp:cNvPr id="0" name=""/>
        <dsp:cNvSpPr/>
      </dsp:nvSpPr>
      <dsp:spPr>
        <a:xfrm>
          <a:off x="263738" y="6036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F848E-FE7E-442B-97D4-5962F09DA113}">
      <dsp:nvSpPr>
        <dsp:cNvPr id="0" name=""/>
        <dsp:cNvSpPr/>
      </dsp:nvSpPr>
      <dsp:spPr>
        <a:xfrm>
          <a:off x="1029748" y="1986083"/>
          <a:ext cx="8553022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+mj-lt"/>
            </a:rPr>
            <a:t>Remove products: Competitive Need Limitations; or U.S. industry petition</a:t>
          </a:r>
          <a:endParaRPr lang="en-US" sz="3600" b="0" kern="1200" dirty="0">
            <a:solidFill>
              <a:schemeClr val="tx1"/>
            </a:solidFill>
            <a:latin typeface="+mj-lt"/>
          </a:endParaRPr>
        </a:p>
      </dsp:txBody>
      <dsp:txXfrm>
        <a:off x="1029748" y="1986083"/>
        <a:ext cx="8553022" cy="990600"/>
      </dsp:txXfrm>
    </dsp:sp>
    <dsp:sp modelId="{58414364-45ED-4E38-840E-3CB64E111D49}">
      <dsp:nvSpPr>
        <dsp:cNvPr id="0" name=""/>
        <dsp:cNvSpPr/>
      </dsp:nvSpPr>
      <dsp:spPr>
        <a:xfrm>
          <a:off x="623821" y="20895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1FAA11-195F-4A8F-9A45-D7BA83606608}">
      <dsp:nvSpPr>
        <dsp:cNvPr id="0" name=""/>
        <dsp:cNvSpPr/>
      </dsp:nvSpPr>
      <dsp:spPr>
        <a:xfrm>
          <a:off x="590873" y="3505198"/>
          <a:ext cx="8913105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+mj-lt"/>
            </a:rPr>
            <a:t>Remove or add countries’ GSP benefits </a:t>
          </a:r>
        </a:p>
      </dsp:txBody>
      <dsp:txXfrm>
        <a:off x="590873" y="3505198"/>
        <a:ext cx="8913105" cy="990600"/>
      </dsp:txXfrm>
    </dsp:sp>
    <dsp:sp modelId="{474822A0-1D22-43B0-ADD5-86CED4428AFF}">
      <dsp:nvSpPr>
        <dsp:cNvPr id="0" name=""/>
        <dsp:cNvSpPr/>
      </dsp:nvSpPr>
      <dsp:spPr>
        <a:xfrm>
          <a:off x="263738" y="35754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FA08-A2B4-4542-9B1E-F034B89A4693}">
      <dsp:nvSpPr>
        <dsp:cNvPr id="0" name=""/>
        <dsp:cNvSpPr/>
      </dsp:nvSpPr>
      <dsp:spPr>
        <a:xfrm>
          <a:off x="-6096431" y="-932766"/>
          <a:ext cx="7257197" cy="72571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6C29-07C1-4291-97BE-330BC53F0133}">
      <dsp:nvSpPr>
        <dsp:cNvPr id="0" name=""/>
        <dsp:cNvSpPr/>
      </dsp:nvSpPr>
      <dsp:spPr>
        <a:xfrm>
          <a:off x="746612" y="539166"/>
          <a:ext cx="9275035" cy="107833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59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+mj-lt"/>
            </a:rPr>
            <a:t>Product must not be excluded by statute (e.g., apparel)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746612" y="539166"/>
        <a:ext cx="9275035" cy="1078333"/>
      </dsp:txXfrm>
    </dsp:sp>
    <dsp:sp modelId="{86E4046D-BF27-42AE-B123-C9824FACE4DF}">
      <dsp:nvSpPr>
        <dsp:cNvPr id="0" name=""/>
        <dsp:cNvSpPr/>
      </dsp:nvSpPr>
      <dsp:spPr>
        <a:xfrm>
          <a:off x="286299" y="657109"/>
          <a:ext cx="920626" cy="84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F848E-FE7E-442B-97D4-5962F09DA113}">
      <dsp:nvSpPr>
        <dsp:cNvPr id="0" name=""/>
        <dsp:cNvSpPr/>
      </dsp:nvSpPr>
      <dsp:spPr>
        <a:xfrm>
          <a:off x="1102876" y="2120930"/>
          <a:ext cx="8883061" cy="107833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59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+mj-lt"/>
            </a:rPr>
            <a:t>Submit petition during Annual Review</a:t>
          </a:r>
          <a:endParaRPr lang="en-US" sz="4000" b="1" kern="1200" dirty="0">
            <a:solidFill>
              <a:schemeClr val="tx1"/>
            </a:solidFill>
            <a:latin typeface="+mj-lt"/>
          </a:endParaRPr>
        </a:p>
      </dsp:txBody>
      <dsp:txXfrm>
        <a:off x="1102876" y="2120930"/>
        <a:ext cx="8883061" cy="1078333"/>
      </dsp:txXfrm>
    </dsp:sp>
    <dsp:sp modelId="{58414364-45ED-4E38-840E-3CB64E111D49}">
      <dsp:nvSpPr>
        <dsp:cNvPr id="0" name=""/>
        <dsp:cNvSpPr/>
      </dsp:nvSpPr>
      <dsp:spPr>
        <a:xfrm>
          <a:off x="678273" y="2274608"/>
          <a:ext cx="920626" cy="84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1FAA11-195F-4A8F-9A45-D7BA83606608}">
      <dsp:nvSpPr>
        <dsp:cNvPr id="0" name=""/>
        <dsp:cNvSpPr/>
      </dsp:nvSpPr>
      <dsp:spPr>
        <a:xfrm>
          <a:off x="746612" y="3774165"/>
          <a:ext cx="9275035" cy="107833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592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+mj-lt"/>
            </a:rPr>
            <a:t>Provide the required information</a:t>
          </a:r>
        </a:p>
      </dsp:txBody>
      <dsp:txXfrm>
        <a:off x="746612" y="3774165"/>
        <a:ext cx="9275035" cy="1078333"/>
      </dsp:txXfrm>
    </dsp:sp>
    <dsp:sp modelId="{474822A0-1D22-43B0-ADD5-86CED4428AFF}">
      <dsp:nvSpPr>
        <dsp:cNvPr id="0" name=""/>
        <dsp:cNvSpPr/>
      </dsp:nvSpPr>
      <dsp:spPr>
        <a:xfrm>
          <a:off x="286299" y="3892108"/>
          <a:ext cx="920626" cy="842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6EFD5-6108-4603-B832-AE8A83764472}">
      <dsp:nvSpPr>
        <dsp:cNvPr id="0" name=""/>
        <dsp:cNvSpPr/>
      </dsp:nvSpPr>
      <dsp:spPr>
        <a:xfrm>
          <a:off x="0" y="547342"/>
          <a:ext cx="7543800" cy="190575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916432" rIns="5854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https://ustr.gov/issue-areas/trade-development/preference-programs/generalized-system-preference-gsp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547342"/>
        <a:ext cx="7543800" cy="1905750"/>
      </dsp:txXfrm>
    </dsp:sp>
    <dsp:sp modelId="{EA4E6A5C-601E-4596-8402-96BC9D3CF86C}">
      <dsp:nvSpPr>
        <dsp:cNvPr id="0" name=""/>
        <dsp:cNvSpPr/>
      </dsp:nvSpPr>
      <dsp:spPr>
        <a:xfrm>
          <a:off x="380999" y="0"/>
          <a:ext cx="5890259" cy="12988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GSP General Information:</a:t>
          </a:r>
          <a:endParaRPr lang="en-US" sz="2200" kern="1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sp:txBody>
      <dsp:txXfrm>
        <a:off x="444405" y="63406"/>
        <a:ext cx="5763447" cy="1172068"/>
      </dsp:txXfrm>
    </dsp:sp>
    <dsp:sp modelId="{BD66E0F2-460B-45A3-A2CB-27E1C5327302}">
      <dsp:nvSpPr>
        <dsp:cNvPr id="0" name=""/>
        <dsp:cNvSpPr/>
      </dsp:nvSpPr>
      <dsp:spPr>
        <a:xfrm>
          <a:off x="0" y="3471428"/>
          <a:ext cx="7543800" cy="138600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916432" rIns="58548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http://www.cbp.gov</a:t>
          </a:r>
          <a:endParaRPr lang="en-US" sz="2200" kern="1200" dirty="0">
            <a:solidFill>
              <a:schemeClr val="tx1"/>
            </a:solidFill>
            <a:latin typeface="+mj-lt"/>
          </a:endParaRPr>
        </a:p>
      </dsp:txBody>
      <dsp:txXfrm>
        <a:off x="0" y="3471428"/>
        <a:ext cx="7543800" cy="1386000"/>
      </dsp:txXfrm>
    </dsp:sp>
    <dsp:sp modelId="{A2A0B3E0-A0A0-4BA5-834B-1A0D3B90509A}">
      <dsp:nvSpPr>
        <dsp:cNvPr id="0" name=""/>
        <dsp:cNvSpPr/>
      </dsp:nvSpPr>
      <dsp:spPr>
        <a:xfrm>
          <a:off x="380999" y="2906513"/>
          <a:ext cx="5890259" cy="12988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U.S. Department of Homeland Security: Customs and Border Protection (CBP):  </a:t>
          </a:r>
          <a:endParaRPr lang="en-US" sz="22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444405" y="2969919"/>
        <a:ext cx="5763447" cy="1172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6EFD5-6108-4603-B832-AE8A83764472}">
      <dsp:nvSpPr>
        <dsp:cNvPr id="0" name=""/>
        <dsp:cNvSpPr/>
      </dsp:nvSpPr>
      <dsp:spPr>
        <a:xfrm>
          <a:off x="0" y="1354577"/>
          <a:ext cx="7543800" cy="1386732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437388" rIns="58548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http://usitc.gov/tata/hts/bychapter/index.htm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>
              <a:solidFill>
                <a:schemeClr val="tx1"/>
              </a:solidFill>
              <a:effectLst/>
            </a:rPr>
            <a:t>See esp. General Note 4.</a:t>
          </a:r>
          <a:endParaRPr lang="en-US" sz="2100" b="0" kern="1200" dirty="0">
            <a:solidFill>
              <a:schemeClr val="tx1"/>
            </a:solidFill>
            <a:effectLst/>
          </a:endParaRPr>
        </a:p>
      </dsp:txBody>
      <dsp:txXfrm>
        <a:off x="0" y="1354577"/>
        <a:ext cx="7543800" cy="1386732"/>
      </dsp:txXfrm>
    </dsp:sp>
    <dsp:sp modelId="{EA4E6A5C-601E-4596-8402-96BC9D3CF86C}">
      <dsp:nvSpPr>
        <dsp:cNvPr id="0" name=""/>
        <dsp:cNvSpPr/>
      </dsp:nvSpPr>
      <dsp:spPr>
        <a:xfrm>
          <a:off x="380999" y="836348"/>
          <a:ext cx="5280660" cy="818108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U.S. Tariff Schedule: </a:t>
          </a:r>
          <a:endParaRPr lang="en-US" sz="2400" kern="1200" dirty="0">
            <a:solidFill>
              <a:schemeClr val="accent1">
                <a:lumMod val="60000"/>
                <a:lumOff val="40000"/>
              </a:schemeClr>
            </a:solidFill>
            <a:latin typeface="+mj-lt"/>
          </a:endParaRPr>
        </a:p>
      </dsp:txBody>
      <dsp:txXfrm>
        <a:off x="420936" y="876285"/>
        <a:ext cx="5200786" cy="738234"/>
      </dsp:txXfrm>
    </dsp:sp>
    <dsp:sp modelId="{BD66E0F2-460B-45A3-A2CB-27E1C5327302}">
      <dsp:nvSpPr>
        <dsp:cNvPr id="0" name=""/>
        <dsp:cNvSpPr/>
      </dsp:nvSpPr>
      <dsp:spPr>
        <a:xfrm>
          <a:off x="0" y="3546952"/>
          <a:ext cx="7543800" cy="1011940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5483" tIns="437388" rIns="58548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2"/>
            </a:rPr>
            <a:t>htt</a:t>
          </a:r>
          <a:r>
            <a:rPr lang="en-US" sz="2100" kern="1200" dirty="0" smtClean="0">
              <a:effectLst/>
              <a:latin typeface="+mj-lt"/>
              <a:hlinkClick xmlns:r="http://schemas.openxmlformats.org/officeDocument/2006/relationships" r:id="rId2"/>
            </a:rPr>
            <a:t>p://www.usitc.gov/tariff_affairs/tariff_databases.htm</a:t>
          </a:r>
          <a:r>
            <a:rPr lang="en-US" sz="2100" kern="1200" dirty="0" smtClean="0">
              <a:effectLst/>
              <a:latin typeface="+mj-lt"/>
            </a:rPr>
            <a:t> </a:t>
          </a:r>
          <a:endParaRPr lang="en-US" sz="2100" kern="1200" dirty="0"/>
        </a:p>
      </dsp:txBody>
      <dsp:txXfrm>
        <a:off x="0" y="3546952"/>
        <a:ext cx="7543800" cy="1011940"/>
      </dsp:txXfrm>
    </dsp:sp>
    <dsp:sp modelId="{A2A0B3E0-A0A0-4BA5-834B-1A0D3B90509A}">
      <dsp:nvSpPr>
        <dsp:cNvPr id="0" name=""/>
        <dsp:cNvSpPr/>
      </dsp:nvSpPr>
      <dsp:spPr>
        <a:xfrm>
          <a:off x="380999" y="2957715"/>
          <a:ext cx="5280660" cy="818108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U.S. Tariff Databases:</a:t>
          </a:r>
          <a:endParaRPr lang="en-US" sz="24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20936" y="2997652"/>
        <a:ext cx="5200786" cy="738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6E0F2-460B-45A3-A2CB-27E1C5327302}">
      <dsp:nvSpPr>
        <dsp:cNvPr id="0" name=""/>
        <dsp:cNvSpPr/>
      </dsp:nvSpPr>
      <dsp:spPr>
        <a:xfrm>
          <a:off x="0" y="224275"/>
          <a:ext cx="7905750" cy="1882972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3574" tIns="1208024" rIns="6135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</a:t>
          </a:r>
          <a:r>
            <a:rPr lang="en-US" sz="1800" kern="1200" dirty="0" smtClean="0">
              <a:hlinkClick xmlns:r="http://schemas.openxmlformats.org/officeDocument/2006/relationships" r:id="rId1"/>
            </a:rPr>
            <a:t>tp://www.fda.gov/ForIndustry/FDABasicsforIndustry/default.htm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0" y="224275"/>
        <a:ext cx="7905750" cy="1882972"/>
      </dsp:txXfrm>
    </dsp:sp>
    <dsp:sp modelId="{A2A0B3E0-A0A0-4BA5-834B-1A0D3B90509A}">
      <dsp:nvSpPr>
        <dsp:cNvPr id="0" name=""/>
        <dsp:cNvSpPr/>
      </dsp:nvSpPr>
      <dsp:spPr>
        <a:xfrm>
          <a:off x="399279" y="139380"/>
          <a:ext cx="5685767" cy="113154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73" tIns="0" rIns="2091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U.S. Food and Drug Administration:</a:t>
          </a:r>
          <a:endParaRPr lang="en-US" sz="28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54517" y="194618"/>
        <a:ext cx="5575291" cy="1021073"/>
      </dsp:txXfrm>
    </dsp:sp>
    <dsp:sp modelId="{75D3DFE6-012D-416A-AE2A-B117FAE66ED0}">
      <dsp:nvSpPr>
        <dsp:cNvPr id="0" name=""/>
        <dsp:cNvSpPr/>
      </dsp:nvSpPr>
      <dsp:spPr>
        <a:xfrm>
          <a:off x="0" y="2785893"/>
          <a:ext cx="7905750" cy="1786104"/>
        </a:xfrm>
        <a:prstGeom prst="rect">
          <a:avLst/>
        </a:prstGeom>
        <a:solidFill>
          <a:schemeClr val="bg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3574" tIns="1208024" rIns="6135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USTR contact: gsp@ustr.eop.gov or + 1-202-395-2974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2785893"/>
        <a:ext cx="7905750" cy="1786104"/>
      </dsp:txXfrm>
    </dsp:sp>
    <dsp:sp modelId="{1D69C5B0-222F-44B9-AADA-5B8047FD6D13}">
      <dsp:nvSpPr>
        <dsp:cNvPr id="0" name=""/>
        <dsp:cNvSpPr/>
      </dsp:nvSpPr>
      <dsp:spPr>
        <a:xfrm>
          <a:off x="381001" y="2711817"/>
          <a:ext cx="5685767" cy="113154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73" tIns="0" rIns="2091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Questions on GSP?  </a:t>
          </a:r>
          <a:endParaRPr lang="en-US" sz="28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436239" y="2767055"/>
        <a:ext cx="5575291" cy="102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9B59-8B27-4AEF-BBF6-20AAB453DB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2724E-1FEC-41FE-9182-EDD97137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24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253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35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8DC59E-947D-48FE-9247-8263B2D13184}" type="slidenum">
              <a:rPr lang="en-US" smtClean="0">
                <a:latin typeface="Arial" charset="0"/>
              </a:rPr>
              <a:pPr/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695325"/>
            <a:ext cx="6159500" cy="3465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1" y="4389398"/>
            <a:ext cx="5506720" cy="4156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01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6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EF3BB1-4688-442B-A958-CB92D190C617}" type="slidenum">
              <a:rPr lang="en-US" smtClean="0">
                <a:latin typeface="Arial" charset="0"/>
              </a:rPr>
              <a:pPr/>
              <a:t>16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5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Fix bullets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latin typeface="Arial" charset="0"/>
              </a:rPr>
              <a:pPr/>
              <a:t>17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1E6EFD-D205-4397-BF9A-6309888F3087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819" indent="-30223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952" indent="-24179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534" indent="-24179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114" indent="-24179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9696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277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6858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439" indent="-2417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1E6EFD-D205-4397-BF9A-6309888F3087}" type="slidenum">
              <a:rPr lang="en-US" smtClean="0">
                <a:latin typeface="Arial" charset="0"/>
              </a:rPr>
              <a:pPr/>
              <a:t>22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7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4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5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CADA9C-9546-449A-914D-A985A98D392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1A3230-DDA8-4484-9C3F-09A677412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GSP &amp; Central Asia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312364" cy="18484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Erland Herfindahl</a:t>
            </a:r>
          </a:p>
          <a:p>
            <a:r>
              <a:rPr lang="en-US" dirty="0"/>
              <a:t>Deputy Assistant U.S. Trade Representative</a:t>
            </a:r>
          </a:p>
          <a:p>
            <a:r>
              <a:rPr lang="en-US" dirty="0" smtClean="0"/>
              <a:t>Office of the united states trade representative</a:t>
            </a:r>
          </a:p>
          <a:p>
            <a:r>
              <a:rPr lang="en-US" dirty="0" smtClean="0"/>
              <a:t>Executive office of the president</a:t>
            </a:r>
          </a:p>
          <a:p>
            <a:r>
              <a:rPr lang="en-US" dirty="0" smtClean="0"/>
              <a:t>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3302" y="-221288"/>
            <a:ext cx="10058400" cy="1450757"/>
          </a:xfrm>
        </p:spPr>
        <p:txBody>
          <a:bodyPr/>
          <a:lstStyle/>
          <a:p>
            <a:r>
              <a:rPr lang="en-US" sz="3200" dirty="0"/>
              <a:t>How many HTS lines are eligible for GSP duty-free treatment?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bject 9"/>
          <p:cNvSpPr/>
          <p:nvPr/>
        </p:nvSpPr>
        <p:spPr>
          <a:xfrm>
            <a:off x="6124195" y="1476389"/>
            <a:ext cx="2287523" cy="257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7336" y="2820924"/>
            <a:ext cx="2570987" cy="2139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8517" y="3994404"/>
            <a:ext cx="4347971" cy="2570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3455" y="1476389"/>
            <a:ext cx="2580182" cy="4111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02818" y="2423022"/>
            <a:ext cx="13931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Duti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bl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s: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5043" y="2701913"/>
            <a:ext cx="5486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1,941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2069" algn="ctr">
              <a:spcBef>
                <a:spcPts val="35"/>
              </a:spcBef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17%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978" y="3539505"/>
            <a:ext cx="17037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P-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ib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lin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2825" y="3818395"/>
            <a:ext cx="916686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0880" algn="ctr"/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(L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1,519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228975" algn="ctr">
              <a:spcBef>
                <a:spcPts val="35"/>
              </a:spcBef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14%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tabLst>
                <a:tab pos="4058920" algn="l"/>
                <a:tab pos="9153525" algn="l"/>
              </a:tabLst>
            </a:pPr>
            <a:r>
              <a:rPr b="1" strike="sngStrike" dirty="0">
                <a:latin typeface="Calibri"/>
                <a:cs typeface="Calibri"/>
              </a:rPr>
              <a:t> </a:t>
            </a:r>
            <a:r>
              <a:rPr b="1" strike="sngStrike" dirty="0">
                <a:noFill/>
                <a:latin typeface="Calibri"/>
                <a:cs typeface="Calibri"/>
              </a:rPr>
              <a:t>	</a:t>
            </a:r>
            <a:r>
              <a:rPr b="1" strike="sngStrike" spc="5" dirty="0">
                <a:noFill/>
                <a:latin typeface="Calibri"/>
                <a:cs typeface="Calibri"/>
              </a:rPr>
              <a:t>G</a:t>
            </a:r>
            <a:r>
              <a:rPr b="1" strike="sngStrike" spc="-10" dirty="0">
                <a:noFill/>
                <a:latin typeface="Calibri"/>
                <a:cs typeface="Calibri"/>
              </a:rPr>
              <a:t>S</a:t>
            </a:r>
            <a:r>
              <a:rPr b="1" strike="sngStrike" dirty="0">
                <a:noFill/>
                <a:latin typeface="Calibri"/>
                <a:cs typeface="Calibri"/>
              </a:rPr>
              <a:t>P-</a:t>
            </a:r>
            <a:r>
              <a:rPr b="1" strike="sngStrike" spc="5" dirty="0">
                <a:noFill/>
                <a:latin typeface="Calibri"/>
                <a:cs typeface="Calibri"/>
              </a:rPr>
              <a:t>e</a:t>
            </a:r>
            <a:r>
              <a:rPr b="1" strike="sngStrike" spc="-5" dirty="0">
                <a:noFill/>
                <a:latin typeface="Calibri"/>
                <a:cs typeface="Calibri"/>
              </a:rPr>
              <a:t>li</a:t>
            </a:r>
            <a:r>
              <a:rPr b="1" strike="sngStrike" spc="-15" dirty="0">
                <a:noFill/>
                <a:latin typeface="Calibri"/>
                <a:cs typeface="Calibri"/>
              </a:rPr>
              <a:t>g</a:t>
            </a:r>
            <a:r>
              <a:rPr b="1" strike="sngStrike" spc="-5" dirty="0">
                <a:noFill/>
                <a:latin typeface="Calibri"/>
                <a:cs typeface="Calibri"/>
              </a:rPr>
              <a:t>ib</a:t>
            </a:r>
            <a:r>
              <a:rPr b="1" strike="sngStrike" dirty="0">
                <a:noFill/>
                <a:latin typeface="Calibri"/>
                <a:cs typeface="Calibri"/>
              </a:rPr>
              <a:t>le</a:t>
            </a:r>
            <a:r>
              <a:rPr b="1" strike="sngStrike" spc="-35" dirty="0">
                <a:noFill/>
                <a:latin typeface="Calibri"/>
                <a:cs typeface="Calibri"/>
              </a:rPr>
              <a:t> </a:t>
            </a:r>
            <a:r>
              <a:rPr b="1" strike="sngStrike" spc="-5" dirty="0">
                <a:noFill/>
                <a:latin typeface="Calibri"/>
                <a:cs typeface="Calibri"/>
              </a:rPr>
              <a:t>lin</a:t>
            </a:r>
            <a:r>
              <a:rPr b="1" strike="sngStrike" spc="5" dirty="0">
                <a:noFill/>
                <a:latin typeface="Calibri"/>
                <a:cs typeface="Calibri"/>
              </a:rPr>
              <a:t>e</a:t>
            </a:r>
            <a:r>
              <a:rPr b="1" strike="sngStrike" spc="-10" dirty="0">
                <a:noFill/>
                <a:latin typeface="Calibri"/>
                <a:cs typeface="Calibri"/>
              </a:rPr>
              <a:t>s</a:t>
            </a:r>
            <a:r>
              <a:rPr b="1" strike="sngStrike" dirty="0">
                <a:noFill/>
                <a:latin typeface="Calibri"/>
                <a:cs typeface="Calibri"/>
              </a:rPr>
              <a:t> 	</a:t>
            </a:r>
            <a:endParaRPr dirty="0">
              <a:noFill/>
              <a:latin typeface="Calibri"/>
              <a:cs typeface="Calibri"/>
            </a:endParaRPr>
          </a:p>
          <a:p>
            <a:pPr marL="577850" algn="ctr">
              <a:spcBef>
                <a:spcPts val="35"/>
              </a:spcBef>
            </a:pP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GSP-eligible lines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ll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s),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3,537</a:t>
            </a: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577850" algn="ctr">
              <a:spcBef>
                <a:spcPts val="35"/>
              </a:spcBef>
            </a:pP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32%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spcBef>
                <a:spcPts val="35"/>
              </a:spcBef>
              <a:tabLst>
                <a:tab pos="4672965" algn="l"/>
                <a:tab pos="9153525" algn="l"/>
              </a:tabLst>
            </a:pPr>
            <a:r>
              <a:rPr b="1" u="heavy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0307" y="3047557"/>
            <a:ext cx="1417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FN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 smtClean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b="1" spc="-15" dirty="0" smtClean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b="1" spc="-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b="1" spc="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2895" y="3326448"/>
            <a:ext cx="1152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lin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s,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4,084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37%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9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3042ADA-E38E-4858-B1F7-C41BB79F0602}" type="slidenum">
              <a:rPr lang="en-US" sz="1200"/>
              <a:pPr algn="r" eaLnBrk="1" hangingPunct="1"/>
              <a:t>11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pPr algn="ctr" eaLnBrk="1" hangingPunct="1">
              <a:defRPr/>
            </a:pPr>
            <a:r>
              <a:rPr lang="en-US" sz="5100" b="1" i="1" dirty="0">
                <a:solidFill>
                  <a:schemeClr val="tx1"/>
                </a:solidFill>
              </a:rPr>
              <a:t>U.S. </a:t>
            </a:r>
            <a:r>
              <a:rPr lang="en-US" sz="5100" b="1" i="1" dirty="0" smtClean="0">
                <a:solidFill>
                  <a:schemeClr val="tx1"/>
                </a:solidFill>
              </a:rPr>
              <a:t>and Central Asia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smtClean="0">
                <a:solidFill>
                  <a:schemeClr val="tx1"/>
                </a:solidFill>
              </a:rPr>
              <a:t>Trade </a:t>
            </a:r>
            <a:r>
              <a:rPr lang="en-US" sz="5100" b="1" i="1" dirty="0">
                <a:solidFill>
                  <a:schemeClr val="tx1"/>
                </a:solidFill>
              </a:rPr>
              <a:t>in </a:t>
            </a:r>
            <a:r>
              <a:rPr lang="en-US" sz="5100" b="1" i="1" dirty="0" smtClean="0">
                <a:solidFill>
                  <a:schemeClr val="tx1"/>
                </a:solidFill>
              </a:rPr>
              <a:t>2016</a:t>
            </a:r>
            <a:endParaRPr lang="en-US" sz="5100" b="1" i="1" dirty="0">
              <a:solidFill>
                <a:schemeClr val="tx1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17920" y="1871135"/>
            <a:ext cx="49377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Kyrgystan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Total U.S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imports: $ 3 Million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GSP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imports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: $ 24 thousand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Uzbekistan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Total U.S. imports: $30 Million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GSP imports: $3.1 Million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marL="469900" indent="-469900">
              <a:defRPr/>
            </a:pP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marL="469900" indent="-469900">
              <a:defRPr/>
            </a:pPr>
            <a:endParaRPr lang="en-US" sz="2800" b="1" dirty="0">
              <a:latin typeface="Arial" charset="0"/>
            </a:endParaRPr>
          </a:p>
          <a:p>
            <a:pPr marL="469900" indent="-469900">
              <a:defRPr/>
            </a:pPr>
            <a:endParaRPr lang="en-US" sz="2800" b="1" dirty="0">
              <a:latin typeface="Arial" charset="0"/>
            </a:endParaRPr>
          </a:p>
          <a:p>
            <a:pPr marL="469900" indent="-469900">
              <a:defRPr/>
            </a:pPr>
            <a:endParaRPr lang="en-US" sz="2800" b="1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sz="2800" b="1" dirty="0">
              <a:latin typeface="Arial" charset="0"/>
            </a:endParaRPr>
          </a:p>
          <a:p>
            <a:pPr marL="469900" indent="-469900">
              <a:buNone/>
              <a:defRPr/>
            </a:pPr>
            <a:endParaRPr lang="en-US" sz="2800" dirty="0"/>
          </a:p>
          <a:p>
            <a:pPr marL="469900" indent="-469900">
              <a:defRPr/>
            </a:pP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97280" y="1871135"/>
            <a:ext cx="49377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Afghanistan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Total U.S</a:t>
            </a:r>
            <a:r>
              <a:rPr lang="en-US" sz="2800" dirty="0">
                <a:latin typeface="+mj-lt"/>
              </a:rPr>
              <a:t>. imports: $34 million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GSP imports: $324 </a:t>
            </a:r>
            <a:r>
              <a:rPr lang="en-US" sz="2800" dirty="0" smtClean="0">
                <a:latin typeface="+mj-lt"/>
              </a:rPr>
              <a:t>thousand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Kazakhstan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Total U.S. imports: $632 Million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GSP imports: $ 89 Million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9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457201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i="1" dirty="0" smtClean="0">
                <a:solidFill>
                  <a:schemeClr val="tx1"/>
                </a:solidFill>
              </a:rPr>
              <a:t>Kazakhstan </a:t>
            </a:r>
            <a:r>
              <a:rPr lang="en-US" sz="4000" b="1" i="1" dirty="0">
                <a:solidFill>
                  <a:schemeClr val="tx1"/>
                </a:solidFill>
              </a:rPr>
              <a:t>Top GSP Exports</a:t>
            </a:r>
            <a:br>
              <a:rPr lang="en-US" sz="4000" b="1" i="1" dirty="0">
                <a:solidFill>
                  <a:schemeClr val="tx1"/>
                </a:solidFill>
              </a:rPr>
            </a:br>
            <a:r>
              <a:rPr lang="en-US" sz="4000" b="1" i="1" dirty="0">
                <a:solidFill>
                  <a:schemeClr val="tx1"/>
                </a:solidFill>
              </a:rPr>
              <a:t> in 2016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48913"/>
              </p:ext>
            </p:extLst>
          </p:nvPr>
        </p:nvGraphicFramePr>
        <p:xfrm>
          <a:off x="574307" y="1974693"/>
          <a:ext cx="10783503" cy="372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501">
                  <a:extLst>
                    <a:ext uri="{9D8B030D-6E8A-4147-A177-3AD203B41FA5}">
                      <a16:colId xmlns:a16="http://schemas.microsoft.com/office/drawing/2014/main" val="2535687023"/>
                    </a:ext>
                  </a:extLst>
                </a:gridCol>
                <a:gridCol w="3594501">
                  <a:extLst>
                    <a:ext uri="{9D8B030D-6E8A-4147-A177-3AD203B41FA5}">
                      <a16:colId xmlns:a16="http://schemas.microsoft.com/office/drawing/2014/main" val="2418129813"/>
                    </a:ext>
                  </a:extLst>
                </a:gridCol>
                <a:gridCol w="3594501">
                  <a:extLst>
                    <a:ext uri="{9D8B030D-6E8A-4147-A177-3AD203B41FA5}">
                      <a16:colId xmlns:a16="http://schemas.microsoft.com/office/drawing/2014/main" val="375640181"/>
                    </a:ext>
                  </a:extLst>
                </a:gridCol>
              </a:tblGrid>
              <a:tr h="112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HTS Chapter &amp; Product Description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GSP Tariff Advantage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 GSP Value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91622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$19,867,985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7886554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Tantalum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$19,117,480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2770012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Ferrochromium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$16,232,538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6487682"/>
                  </a:ext>
                </a:extLst>
              </a:tr>
              <a:tr h="6502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Silicon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$15,224,656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8466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4"/>
            <a:ext cx="9144000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100" dirty="0">
                <a:solidFill>
                  <a:schemeClr val="tx1"/>
                </a:solidFill>
              </a:rPr>
              <a:t>GSP Program: </a:t>
            </a:r>
            <a:r>
              <a:rPr lang="en-US" sz="5100" dirty="0" smtClean="0">
                <a:solidFill>
                  <a:schemeClr val="tx1"/>
                </a:solidFill>
              </a:rPr>
              <a:t>Eligible </a:t>
            </a:r>
            <a:r>
              <a:rPr lang="en-US" sz="5100" dirty="0">
                <a:solidFill>
                  <a:schemeClr val="tx1"/>
                </a:solidFill>
              </a:rPr>
              <a:t>Products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6783" y="1905001"/>
            <a:ext cx="3733800" cy="3696397"/>
          </a:xfr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Ineligible</a:t>
            </a:r>
          </a:p>
          <a:p>
            <a:pPr marL="0" indent="0" algn="ctr">
              <a:buNone/>
              <a:defRPr/>
            </a:pP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latin typeface="+mj-lt"/>
              </a:rPr>
              <a:t>Most textiles &amp; apparel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latin typeface="+mj-lt"/>
              </a:rPr>
              <a:t>Watches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latin typeface="+mj-lt"/>
              </a:rPr>
              <a:t>Footwear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latin typeface="+mj-lt"/>
              </a:rPr>
              <a:t>Some gloves &amp; leather goods</a:t>
            </a:r>
          </a:p>
          <a:p>
            <a:pPr>
              <a:lnSpc>
                <a:spcPct val="90000"/>
              </a:lnSpc>
              <a:defRPr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4294" y="6248400"/>
            <a:ext cx="2133600" cy="457200"/>
          </a:xfrm>
        </p:spPr>
        <p:txBody>
          <a:bodyPr/>
          <a:lstStyle/>
          <a:p>
            <a:pPr>
              <a:defRPr/>
            </a:pPr>
            <a:fld id="{B0DE6F38-C306-4C48-93FC-94DEB278EE2B}" type="slidenum">
              <a:rPr lang="en-US" sz="1100"/>
              <a:pPr>
                <a:defRPr/>
              </a:pPr>
              <a:t>13</a:t>
            </a:fld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053631" y="1757752"/>
            <a:ext cx="3581400" cy="3391698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Eligible</a:t>
            </a:r>
            <a:endParaRPr lang="en-US" sz="2800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Many manufactured items &amp; inputs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Jewelry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Many agricultural products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Chemicals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Minerals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Travel Goods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Carpets </a:t>
            </a:r>
          </a:p>
        </p:txBody>
      </p:sp>
      <p:pic>
        <p:nvPicPr>
          <p:cNvPr id="8194" name="Picture 2" descr="C:\Users\weaver_m\AppData\Local\Microsoft\Windows\Temporary Internet Files\Content.IE5\ORL62FSN\MP9004031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6053"/>
          <a:stretch/>
        </p:blipFill>
        <p:spPr bwMode="auto">
          <a:xfrm>
            <a:off x="9372601" y="5802270"/>
            <a:ext cx="952901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eaver_m\AppData\Local\Microsoft\Windows\Temporary Internet Files\Content.IE5\DH4SF8EK\MP900289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27" y="5789094"/>
            <a:ext cx="1364638" cy="10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eaver_m\AppData\Local\Microsoft\Windows\Temporary Internet Files\Content.IE5\ORL62FSN\MP90044401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75012" r="9921" b="6394"/>
          <a:stretch/>
        </p:blipFill>
        <p:spPr bwMode="auto">
          <a:xfrm>
            <a:off x="2899066" y="5789093"/>
            <a:ext cx="1749135" cy="11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weaver_m\AppData\Local\Microsoft\Windows\Temporary Internet Files\Content.IE5\IPG162LX\MP90038744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8750"/>
          <a:stretch/>
        </p:blipFill>
        <p:spPr bwMode="auto">
          <a:xfrm>
            <a:off x="8072870" y="5808867"/>
            <a:ext cx="1299731" cy="1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weaver_m\AppData\Local\Microsoft\Windows\Temporary Internet Files\Content.IE5\LOKWD1NJ\MP9003143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69" y="5802270"/>
            <a:ext cx="838200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weaver_m\AppData\Local\Microsoft\Windows\Temporary Internet Files\Content.IE5\DH4SF8EK\MP9003861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0460" r="16842" b="30592"/>
          <a:stretch/>
        </p:blipFill>
        <p:spPr bwMode="auto">
          <a:xfrm>
            <a:off x="6055093" y="5794262"/>
            <a:ext cx="1278556" cy="1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weaver_m\AppData\Local\Microsoft\Windows\Temporary Internet Files\Content.IE5\ORL62FSN\MP900175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797162"/>
            <a:ext cx="1406893" cy="10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lipart hand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00942"/>
            <a:ext cx="2152864" cy="18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uggag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800601"/>
            <a:ext cx="273388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349066"/>
            <a:ext cx="5257800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GSP products: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goods”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1" y="2094625"/>
            <a:ext cx="10346266" cy="24234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Market for “Travel Goods” including Luggage, Purses, Backpacks, and “Pocket Goods” such as wallets, eyeglass cases: $10 Billion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Duties range from 6 to 20% depending on product</a:t>
            </a:r>
          </a:p>
        </p:txBody>
      </p:sp>
    </p:spTree>
    <p:extLst>
      <p:ext uri="{BB962C8B-B14F-4D97-AF65-F5344CB8AC3E}">
        <p14:creationId xmlns:p14="http://schemas.microsoft.com/office/powerpoint/2010/main" val="1752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1200"/>
              <a:pPr algn="r" eaLnBrk="1" hangingPunct="1"/>
              <a:t>15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1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5143868"/>
              </p:ext>
            </p:extLst>
          </p:nvPr>
        </p:nvGraphicFramePr>
        <p:xfrm>
          <a:off x="1752600" y="1371600"/>
          <a:ext cx="86868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74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EB8B1-BACD-4B4B-8501-601F541C30E5}" type="slidenum">
              <a:rPr lang="en-US" smtClean="0">
                <a:effectLst/>
              </a:rPr>
              <a:pPr>
                <a:defRPr/>
              </a:pPr>
              <a:t>16</a:t>
            </a:fld>
            <a:endParaRPr lang="en-US" dirty="0">
              <a:effectLst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46038"/>
            <a:ext cx="9144000" cy="1646238"/>
          </a:xfrm>
        </p:spPr>
        <p:txBody>
          <a:bodyPr>
            <a:normAutofit fontScale="90000"/>
          </a:bodyPr>
          <a:lstStyle/>
          <a:p>
            <a:pPr marL="838200" indent="-838200" algn="ctr">
              <a:defRPr/>
            </a:pPr>
            <a:r>
              <a:rPr lang="en-US" sz="4300" dirty="0">
                <a:solidFill>
                  <a:schemeClr val="tx1"/>
                </a:solidFill>
              </a:rPr>
              <a:t>Is my product eligible for duty-free treatment under GSP? </a:t>
            </a:r>
            <a:r>
              <a:rPr lang="en-US" sz="4300" b="1" dirty="0">
                <a:solidFill>
                  <a:schemeClr val="tx1"/>
                </a:solidFill>
              </a:rPr>
              <a:t/>
            </a:r>
            <a:br>
              <a:rPr lang="en-US" sz="4300" b="1" dirty="0">
                <a:solidFill>
                  <a:schemeClr val="tx1"/>
                </a:solidFill>
              </a:rPr>
            </a:br>
            <a:endParaRPr lang="en-US" sz="4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4912780"/>
              </p:ext>
            </p:extLst>
          </p:nvPr>
        </p:nvGraphicFramePr>
        <p:xfrm>
          <a:off x="2286000" y="1600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3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aver_m\AppData\Local\Microsoft\Windows\Temporary Internet Files\Content.IE5\BVP4JXWN\MP90028929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3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" t="5520" r="2957" b="15479"/>
          <a:stretch/>
        </p:blipFill>
        <p:spPr bwMode="auto">
          <a:xfrm flipH="1">
            <a:off x="1547647" y="1439278"/>
            <a:ext cx="9153303" cy="507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Connector 17"/>
          <p:cNvSpPr/>
          <p:nvPr/>
        </p:nvSpPr>
        <p:spPr bwMode="auto">
          <a:xfrm>
            <a:off x="6046502" y="388282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5054525" y="516951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7086601" y="26347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4172783" y="6394269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7889391" y="1358834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8077200" y="6248400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F046051-6541-4B79-9CD6-FEC4CB1C0125}" type="slidenum">
              <a:rPr lang="en-US" sz="1200"/>
              <a:pPr algn="r" eaLnBrk="1" hangingPunct="1"/>
              <a:t>17</a:t>
            </a:fld>
            <a:endParaRPr lang="en-US" sz="1200" dirty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5021" y="201820"/>
            <a:ext cx="9144000" cy="521133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en-US" sz="4200" b="1" dirty="0">
                <a:solidFill>
                  <a:schemeClr val="tx1"/>
                </a:solidFill>
              </a:rPr>
              <a:t>How to Increase Duty-Free Imports into the U.S.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30821" y="5545167"/>
            <a:ext cx="3886200" cy="941358"/>
            <a:chOff x="2091419" y="3860692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2091419" y="3860692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13530" y="3882803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+mj-lt"/>
                </a:rPr>
                <a:t>Consider products with a GSP advantage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8500" y="4242612"/>
            <a:ext cx="4838699" cy="941358"/>
            <a:chOff x="3607524" y="3313960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607524" y="3313960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3657200" y="3377393"/>
              <a:ext cx="1622763" cy="36045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latin typeface="+mj-lt"/>
                </a:rPr>
                <a:t>Identify GSP-eligible products </a:t>
              </a:r>
              <a:r>
                <a:rPr lang="en-US" sz="2800" b="1" dirty="0" smtClean="0">
                  <a:latin typeface="+mj-lt"/>
                </a:rPr>
                <a:t>exported </a:t>
              </a:r>
              <a:r>
                <a:rPr lang="en-US" sz="2800" b="1" dirty="0">
                  <a:latin typeface="+mj-lt"/>
                </a:rPr>
                <a:t>to other markets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1383" y="3020080"/>
            <a:ext cx="3886200" cy="941358"/>
            <a:chOff x="4253055" y="2451792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4253055" y="2451792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4275166" y="2473903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atin typeface="+mj-lt"/>
                </a:rPr>
                <a:t>Ensure that GSP </a:t>
              </a:r>
              <a:r>
                <a:rPr lang="en-US" sz="3600" b="1" dirty="0" smtClean="0">
                  <a:latin typeface="+mj-lt"/>
                </a:rPr>
                <a:t>is </a:t>
              </a:r>
              <a:r>
                <a:rPr lang="en-US" sz="3600" b="1" dirty="0">
                  <a:latin typeface="+mj-lt"/>
                </a:rPr>
                <a:t>claimed </a:t>
              </a:r>
              <a:endParaRPr lang="en-US" sz="3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19503" y="1739296"/>
            <a:ext cx="3886200" cy="941358"/>
            <a:chOff x="4536356" y="1424677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4536356" y="1424677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4558467" y="1446788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atin typeface="+mj-lt"/>
                </a:rPr>
                <a:t>Use GSP as a marketing tool</a:t>
              </a:r>
              <a:endParaRPr lang="en-US" sz="3600" dirty="0"/>
            </a:p>
          </p:txBody>
        </p:sp>
      </p:grpSp>
      <p:sp>
        <p:nvSpPr>
          <p:cNvPr id="19" name="L-Shape 18"/>
          <p:cNvSpPr/>
          <p:nvPr/>
        </p:nvSpPr>
        <p:spPr bwMode="auto">
          <a:xfrm rot="9296098">
            <a:off x="7739629" y="1088876"/>
            <a:ext cx="784060" cy="724587"/>
          </a:xfrm>
          <a:prstGeom prst="corner">
            <a:avLst>
              <a:gd name="adj1" fmla="val 25092"/>
              <a:gd name="adj2" fmla="val 26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2" name="Flowchart: Connector 31"/>
          <p:cNvSpPr/>
          <p:nvPr/>
        </p:nvSpPr>
        <p:spPr bwMode="auto">
          <a:xfrm>
            <a:off x="6014742" y="389728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3" name="Flowchart: Connector 32"/>
          <p:cNvSpPr/>
          <p:nvPr/>
        </p:nvSpPr>
        <p:spPr bwMode="auto">
          <a:xfrm>
            <a:off x="5022765" y="518397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4" name="Flowchart: Connector 33"/>
          <p:cNvSpPr/>
          <p:nvPr/>
        </p:nvSpPr>
        <p:spPr bwMode="auto">
          <a:xfrm>
            <a:off x="7054841" y="2649152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35" name="L-Shape 34"/>
          <p:cNvSpPr/>
          <p:nvPr/>
        </p:nvSpPr>
        <p:spPr bwMode="auto">
          <a:xfrm rot="9296098">
            <a:off x="7707869" y="1103328"/>
            <a:ext cx="784060" cy="724587"/>
          </a:xfrm>
          <a:prstGeom prst="corner">
            <a:avLst>
              <a:gd name="adj1" fmla="val 25092"/>
              <a:gd name="adj2" fmla="val 26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05" y="3830595"/>
            <a:ext cx="2629190" cy="26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282"/>
            <a:ext cx="9144000" cy="11398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Identifying 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7394"/>
            <a:ext cx="82296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Depends on size, sector, experience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Understanding the US market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What kind of relationship: agent, distributor, partner, joint venture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Best leads: your own network!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Trade shows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1"/>
            <a:ext cx="8915400" cy="13985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sz="6000" i="1" dirty="0">
                <a:solidFill>
                  <a:schemeClr val="tx1"/>
                </a:solidFill>
              </a:rPr>
              <a:t/>
            </a:r>
            <a:br>
              <a:rPr lang="en-US" sz="6000" i="1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/>
            </a:r>
            <a:br>
              <a:rPr lang="en-US" sz="6700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>Annual GSP Review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2723761"/>
              </p:ext>
            </p:extLst>
          </p:nvPr>
        </p:nvGraphicFramePr>
        <p:xfrm>
          <a:off x="2285999" y="1600200"/>
          <a:ext cx="966893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90258" y="4179100"/>
            <a:ext cx="3594100" cy="2155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0470"/>
            <a:ext cx="4203073" cy="210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887" y="2960470"/>
            <a:ext cx="4142113" cy="2078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7272" y="3809768"/>
            <a:ext cx="12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Kyrgyzstan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0337" y="2591138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Kazakhstan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47094" y="259113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Uzbekistan</a:t>
            </a:r>
          </a:p>
        </p:txBody>
      </p:sp>
      <p:sp>
        <p:nvSpPr>
          <p:cNvPr id="2" name="AutoShape 2" descr="Image result for afghan fla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64" y="633428"/>
            <a:ext cx="4229100" cy="2202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7272" y="264096"/>
            <a:ext cx="13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Afghanistan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155575" y="59511"/>
            <a:ext cx="3572363" cy="170150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0375" y="229254"/>
            <a:ext cx="28997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Central Asia</a:t>
            </a:r>
          </a:p>
          <a:p>
            <a:pPr algn="ctr"/>
            <a:r>
              <a:rPr lang="en-US" sz="2500" b="1" dirty="0" smtClean="0"/>
              <a:t>GSP Eligible Countries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7373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4637" y="0"/>
            <a:ext cx="8738606" cy="996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/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Petition </a:t>
            </a:r>
            <a:r>
              <a:rPr lang="en-US" sz="4900" dirty="0" smtClean="0">
                <a:solidFill>
                  <a:schemeClr val="tx1"/>
                </a:solidFill>
              </a:rPr>
              <a:t>Process to </a:t>
            </a:r>
            <a:r>
              <a:rPr lang="en-US" sz="4900" dirty="0">
                <a:solidFill>
                  <a:schemeClr val="tx1"/>
                </a:solidFill>
              </a:rPr>
              <a:t>Add New Products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4302670"/>
              </p:ext>
            </p:extLst>
          </p:nvPr>
        </p:nvGraphicFramePr>
        <p:xfrm>
          <a:off x="1907929" y="1068120"/>
          <a:ext cx="10097804" cy="539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2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A722E46-8A44-4780-989C-9DA27BD1342A}" type="slidenum">
              <a:rPr lang="en-US" sz="1200"/>
              <a:pPr algn="r" eaLnBrk="1" hangingPunct="1"/>
              <a:t>21</a:t>
            </a:fld>
            <a:endParaRPr lang="en-US" sz="1200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>
                <a:solidFill>
                  <a:schemeClr val="tx1"/>
                </a:solidFill>
              </a:rPr>
              <a:t>For Further Information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71628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362200" y="1371601"/>
          <a:ext cx="75438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3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A722E46-8A44-4780-989C-9DA27BD1342A}" type="slidenum">
              <a:rPr lang="en-US" sz="1200"/>
              <a:pPr algn="r" eaLnBrk="1" hangingPunct="1"/>
              <a:t>22</a:t>
            </a:fld>
            <a:endParaRPr lang="en-US" sz="1200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>
                <a:solidFill>
                  <a:schemeClr val="tx1"/>
                </a:solidFill>
              </a:rPr>
              <a:t>For Further Information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71628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362200" y="762001"/>
          <a:ext cx="7543800" cy="534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1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100" b="1" dirty="0">
                <a:solidFill>
                  <a:schemeClr val="tx1"/>
                </a:solidFill>
              </a:rPr>
              <a:t>For Further Information</a:t>
            </a:r>
          </a:p>
          <a:p>
            <a:pPr eaLnBrk="1" hangingPunct="1">
              <a:defRPr/>
            </a:pPr>
            <a:endParaRPr lang="en-US" sz="1500" i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9854505"/>
              </p:ext>
            </p:extLst>
          </p:nvPr>
        </p:nvGraphicFramePr>
        <p:xfrm>
          <a:off x="1981200" y="1600201"/>
          <a:ext cx="7905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weaver_m\AppData\Local\Microsoft\Windows\Temporary Internet Files\Content.IE5\LOKWD1NJ\MP9002892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59" y="1066801"/>
            <a:ext cx="6619188" cy="4307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0" y="659027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800" b="1" i="1" dirty="0">
                <a:solidFill>
                  <a:srgbClr val="FFC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66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8"/>
          <a:stretch/>
        </p:blipFill>
        <p:spPr>
          <a:xfrm>
            <a:off x="2784764" y="0"/>
            <a:ext cx="6378575" cy="6373813"/>
          </a:xfrm>
        </p:spPr>
      </p:pic>
    </p:spTree>
    <p:extLst>
      <p:ext uri="{BB962C8B-B14F-4D97-AF65-F5344CB8AC3E}">
        <p14:creationId xmlns:p14="http://schemas.microsoft.com/office/powerpoint/2010/main" val="9243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1"/>
            <a:ext cx="9144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100" b="1" i="1" dirty="0">
                <a:solidFill>
                  <a:schemeClr val="tx1"/>
                </a:solidFill>
              </a:rPr>
              <a:t>Presentation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4035212"/>
              </p:ext>
            </p:extLst>
          </p:nvPr>
        </p:nvGraphicFramePr>
        <p:xfrm>
          <a:off x="1905000" y="1740876"/>
          <a:ext cx="7828085" cy="443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9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00051" y="870438"/>
            <a:ext cx="10058400" cy="184568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United States is the biggest single trading nation in the world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$2.2 trillion in exports</a:t>
            </a:r>
          </a:p>
          <a:p>
            <a:r>
              <a:rPr lang="en-US" sz="3600" dirty="0"/>
              <a:t>$2.7 trillion in imports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BCEC-A5D6-4778-89F8-C8C763ECA7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38" y="4093220"/>
            <a:ext cx="2067866" cy="20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40" y="4009082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6781" y="-76200"/>
            <a:ext cx="9144000" cy="1143000"/>
          </a:xfrm>
        </p:spPr>
        <p:txBody>
          <a:bodyPr anchor="b" anchorCtr="0"/>
          <a:lstStyle/>
          <a:p>
            <a:pPr algn="ctr">
              <a:defRPr/>
            </a:pPr>
            <a:r>
              <a:rPr lang="en-US" sz="5100" dirty="0">
                <a:solidFill>
                  <a:schemeClr val="tx1"/>
                </a:solidFill>
              </a:rPr>
              <a:t>GSP Program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1" y="1330570"/>
            <a:ext cx="7804537" cy="456027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Enhanced access to U.S. market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Expanded choices for U.S. industries &amp; consumers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Provides duty-free treatment for almost 3,500 products from Central Asia (Additional 1,400 products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from Least Developed countries including Afghanistan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$18.9 billion in total U.S. GSP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imports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(2016)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GSP program authorized </a:t>
            </a:r>
            <a:r>
              <a:rPr lang="en-US" sz="2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through </a:t>
            </a:r>
            <a:r>
              <a:rPr lang="en-US" sz="2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December 2017</a:t>
            </a:r>
          </a:p>
          <a:p>
            <a:pPr marL="469900" indent="-469900">
              <a:buNone/>
              <a:defRPr/>
            </a:pP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69900">
              <a:defRPr/>
            </a:pP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>
              <a:buNone/>
              <a:defRPr/>
            </a:pP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5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752600" y="273050"/>
            <a:ext cx="7848600" cy="1162050"/>
          </a:xfrm>
        </p:spPr>
        <p:txBody>
          <a:bodyPr>
            <a:normAutofit/>
          </a:bodyPr>
          <a:lstStyle/>
          <a:p>
            <a:r>
              <a:rPr lang="en-US" sz="4000" dirty="0"/>
              <a:t>New Administration Trade Policy: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1" y="2133601"/>
            <a:ext cx="4791075" cy="39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EXPAND OUR GOODS AND SERVICES EXPORTS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ENFORCE U.S. TRADE LAWS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U.S. INTELLECTUAL PROPERTY RIGHTS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69" y="2133601"/>
            <a:ext cx="3161201" cy="25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Country Eligibility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Income under $12,400 per capita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Expropriation/Arbitral Awards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Worker rights, including stopping child labor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Market Access for US exports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US Intellectual Property Rights protected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Full description and list in Guidebook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Benefits of GSP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Diversify exports 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Improved employment </a:t>
            </a:r>
            <a:r>
              <a:rPr lang="en-US" sz="4800" dirty="0" smtClean="0">
                <a:solidFill>
                  <a:schemeClr val="tx1"/>
                </a:solidFill>
              </a:rPr>
              <a:t>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Economic development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F5360E878C42AB226191CE9B9BA1" ma:contentTypeVersion="0" ma:contentTypeDescription="Create a new document." ma:contentTypeScope="" ma:versionID="459c3375bb4b2ec981d7038a3cec30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739CE7-1F12-4E9A-B917-AEEE813257E2}"/>
</file>

<file path=customXml/itemProps2.xml><?xml version="1.0" encoding="utf-8"?>
<ds:datastoreItem xmlns:ds="http://schemas.openxmlformats.org/officeDocument/2006/customXml" ds:itemID="{537BD290-ABE2-4EF9-B445-BDB5B4A20A37}"/>
</file>

<file path=customXml/itemProps3.xml><?xml version="1.0" encoding="utf-8"?>
<ds:datastoreItem xmlns:ds="http://schemas.openxmlformats.org/officeDocument/2006/customXml" ds:itemID="{DDD617C8-D13E-4CAF-BE38-0B36C10C176F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729</Words>
  <Application>Microsoft Office PowerPoint</Application>
  <PresentationFormat>Widescreen</PresentationFormat>
  <Paragraphs>195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Aparajita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Retrospect</vt:lpstr>
      <vt:lpstr>GSP &amp; Central Asia</vt:lpstr>
      <vt:lpstr>PowerPoint Presentation</vt:lpstr>
      <vt:lpstr>PowerPoint Presentation</vt:lpstr>
      <vt:lpstr>Presentation Summary </vt:lpstr>
      <vt:lpstr>The United States is the biggest single trading nation in the world</vt:lpstr>
      <vt:lpstr>GSP Program</vt:lpstr>
      <vt:lpstr>New Administration Trade Policy:</vt:lpstr>
      <vt:lpstr>Country Eligibility Criteria</vt:lpstr>
      <vt:lpstr>Benefits of GSP</vt:lpstr>
      <vt:lpstr>How many HTS lines are eligible for GSP duty-free treatment?</vt:lpstr>
      <vt:lpstr>U.S. and Central Asia Trade in 2016</vt:lpstr>
      <vt:lpstr>PowerPoint Presentation</vt:lpstr>
      <vt:lpstr>GSP Program: Eligible Products</vt:lpstr>
      <vt:lpstr>PowerPoint Presentation</vt:lpstr>
      <vt:lpstr>How to Qualify for Duty-Free Treatment under GSP</vt:lpstr>
      <vt:lpstr>Is my product eligible for duty-free treatment under GSP?  </vt:lpstr>
      <vt:lpstr>How to Increase Duty-Free Imports into the U.S. </vt:lpstr>
      <vt:lpstr>Identifying &amp; Developing Potential U.S. Buyers</vt:lpstr>
      <vt:lpstr>    Annual GSP Review Process </vt:lpstr>
      <vt:lpstr>  Petition Process to Add New Products</vt:lpstr>
      <vt:lpstr>For Further Information </vt:lpstr>
      <vt:lpstr>For Further Information </vt:lpstr>
      <vt:lpstr>PowerPoint Presentation</vt:lpstr>
      <vt:lpstr>Thank you!</vt:lpstr>
    </vt:vector>
  </TitlesOfParts>
  <Company>White House Communications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Nino, Tavania L. EOP/USTR (Intern)</dc:creator>
  <cp:lastModifiedBy>Freeman, Naomi S. EOP/USTR</cp:lastModifiedBy>
  <cp:revision>19</cp:revision>
  <dcterms:created xsi:type="dcterms:W3CDTF">2017-11-16T16:20:12Z</dcterms:created>
  <dcterms:modified xsi:type="dcterms:W3CDTF">2017-12-05T14:38:48Z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0x010100108FF5360E878C42AB226191CE9B9BA1</vt:lpwstr>
  </property>
</Properties>
</file>